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62" r:id="rId13"/>
    <p:sldId id="263" r:id="rId14"/>
    <p:sldId id="264" r:id="rId15"/>
    <p:sldId id="25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1" autoAdjust="0"/>
    <p:restoredTop sz="96266"/>
  </p:normalViewPr>
  <p:slideViewPr>
    <p:cSldViewPr snapToGrid="0">
      <p:cViewPr varScale="1">
        <p:scale>
          <a:sx n="113" d="100"/>
          <a:sy n="113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5CCD2-DD3B-6943-9046-8A9A63E53F57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FDE6A-D27C-3742-8CFE-8C356D8127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7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FDE6A-D27C-3742-8CFE-8C356D81278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06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63BA4-141D-4D83-BEAA-C71B1A43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530A0B-9EB7-44C8-8203-807021B6C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7D1B0-AEA4-4FF8-A6F2-8079D1BB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D601A3-CB50-4179-97A6-82E9ADA0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C4FE0-8B86-49FD-A61D-5219AD4E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79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32781-FE4C-457F-8052-99369A63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80F1F6-15B6-45D0-BFDC-C083A31D4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E08FA1-A238-4CE8-A887-0C0649D5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BB4B3-AB0D-4141-881D-CC3DC6AE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7B6332-3CC3-409B-9128-89DE13B7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3AE86E-B4EC-4736-B688-AF9B70F57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C4AAF7-A000-45B9-B1B9-79AA7C792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0CE7A7-07AD-4883-A639-1408F476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D3B09D-1B9E-4390-81BC-1F3FBD58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30457C-43FA-4661-925B-8AB24F34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4281B-1575-4B97-B881-106584D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67193-EBBF-448D-A8AB-DD0D8B9A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962638-F1D5-4490-8E7C-35DCFC4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6EA12-747B-4A19-A757-51BB3FB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3248A3-F948-49DE-AF56-85C6D71C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F462F-6BDB-466C-845D-05069E74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5CE5FA-E379-43FE-A6DA-06FB82D6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085AF-AA05-4280-A16A-859AEB83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054E8-7A13-4B24-B499-E636996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039D8C-6938-4066-88A5-2378214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1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55AF6-1E24-45EC-A5A0-8D54489D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1356E-F6EE-45D6-844B-D58B17A9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FC1F41-BB1A-4D12-BBF3-8DC28AD17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A2BEB7-6D86-4E41-B677-F80006CB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7BBBC1-2B17-42BC-BD0E-F61816D4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0B2B85-276A-4731-98F8-E711F6DA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4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BD997-4656-4DEB-BD04-34354F8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711B7F-1C39-4D08-9B0C-B0B54635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28F251-9FF7-4E24-B45E-F6D04ECED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BA1D16-D1E3-4FA5-89CF-8C81AB859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1FC951-AC3E-4A7F-94C5-56296471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7F704E-3D03-4CDA-BDA4-4E2A40F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170CC2-844F-4255-B95D-BC93385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B6DEDF-3C4A-405C-800C-AC256BCE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6DA38-D24D-4B82-9B25-DE5BE6FA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A3C18C-E1C2-46FD-9552-486B4927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ECD44B-3FC0-4CF1-8973-40ADB142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5C30F-D5E4-4758-A3E5-8193393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1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7ED700-94AD-4C70-88DA-BA591D8D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DDD9A2-4126-4BF6-9621-F7CCFBC9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300901-C351-414A-8416-76849DA7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5C48E-FFC9-4A73-AAE5-DD29EBB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99D95-4ADD-4A1F-9C53-EE177207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AF2E4D-39C8-47AF-A9DE-291CDB28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2261FF-6234-406D-8534-5746753B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D823EC-0A39-471C-A45F-72B25A63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7F8663-24D9-4AD2-9355-0BA32D49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03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6D748-13CC-4BB7-9252-85EE99BD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6F6A7A-E017-4826-A4A4-ECBA17E97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9BB57C-4741-466E-A3D2-C85C17C7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5A06E3-833E-4556-B62E-52A2D81F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07ED22-CB9C-4853-B001-63CFE016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A7417F-5704-4AB2-92DA-DD2187A1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569DA8-D21D-4B8E-BE2F-10B9314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19F3C7-5A0F-45FA-BD3E-E5DB5560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9A766F-049E-427B-9999-AC9A85AF5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E2F84-D4FD-4142-A539-D4DF6EF4E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FDBAE0-A45F-4C5A-A003-3D3C8A81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6E96C3-135B-472D-9CFB-8F0FD694EBB7}"/>
              </a:ext>
            </a:extLst>
          </p:cNvPr>
          <p:cNvSpPr txBox="1"/>
          <p:nvPr/>
        </p:nvSpPr>
        <p:spPr>
          <a:xfrm>
            <a:off x="951345" y="1117600"/>
            <a:ext cx="103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Programma regionale Valle d’Aosta FESR 2021-2027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A28CEC-6F4E-4013-8739-97989F5F640A}"/>
              </a:ext>
            </a:extLst>
          </p:cNvPr>
          <p:cNvSpPr txBox="1"/>
          <p:nvPr/>
        </p:nvSpPr>
        <p:spPr>
          <a:xfrm>
            <a:off x="1150503" y="2015795"/>
            <a:ext cx="87172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 Informativa sulle attività previste dal Piano di valutazione. </a:t>
            </a:r>
          </a:p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valutazioni svolte dal Nuval nel corso del 2025 nel quadro del Piano Unitario di Valutazione della Politica Regionale di Sviluppo 2021/27</a:t>
            </a:r>
          </a:p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308868-D290-44E3-9FF7-4AEDA5AB22BA}"/>
              </a:ext>
            </a:extLst>
          </p:cNvPr>
          <p:cNvSpPr txBox="1"/>
          <p:nvPr/>
        </p:nvSpPr>
        <p:spPr>
          <a:xfrm>
            <a:off x="909782" y="574040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 Valle d’Aosta FESR 2021-2027 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62CACE-C7CF-4B7F-8FEE-E7278DDCF5F5}"/>
              </a:ext>
            </a:extLst>
          </p:cNvPr>
          <p:cNvSpPr txBox="1"/>
          <p:nvPr/>
        </p:nvSpPr>
        <p:spPr>
          <a:xfrm>
            <a:off x="502611" y="4293342"/>
            <a:ext cx="1001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A cura del dott. Fabrizio SCOTTI </a:t>
            </a:r>
          </a:p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Nucleo di valutazione dei Programmi a finalità strutturale (NUVAL)</a:t>
            </a:r>
          </a:p>
        </p:txBody>
      </p:sp>
    </p:spTree>
    <p:extLst>
      <p:ext uri="{BB962C8B-B14F-4D97-AF65-F5344CB8AC3E}">
        <p14:creationId xmlns:p14="http://schemas.microsoft.com/office/powerpoint/2010/main" val="128426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5E0C-7F8D-1FB4-90B3-E9A326F2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2EB11C-D713-4058-4F85-510B57437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93200" cy="3927475"/>
          </a:xfrm>
        </p:spPr>
        <p:txBody>
          <a:bodyPr/>
          <a:lstStyle/>
          <a:p>
            <a:pPr marL="0" indent="0">
              <a:buNone/>
            </a:pPr>
            <a:endParaRPr lang="it-IT" b="1" i="1" kern="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i="1" kern="0" dirty="0">
              <a:solidFill>
                <a:srgbClr val="1560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b="1" i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valutazione tematica di impatto dello Sviluppo Locale Integrato e Partecipativo (SVLIP)</a:t>
            </a:r>
            <a:endParaRPr lang="it-IT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50F0D4-8C98-2C55-8981-962B3BC09FDF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413778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D193D-193B-2CA6-939E-77577105E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28FB0-AF4E-0C61-2177-D25097D5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9675"/>
          </a:xfrm>
        </p:spPr>
        <p:txBody>
          <a:bodyPr>
            <a:normAutofit/>
          </a:bodyPr>
          <a:lstStyle/>
          <a:p>
            <a:pPr algn="ctr"/>
            <a:br>
              <a:rPr lang="it-IT" dirty="0"/>
            </a:br>
            <a:r>
              <a:rPr lang="it-IT" sz="2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SVLIP: Report 2025-Report 2029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BB4EFF-7A07-F0BB-938A-17F8569D0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74800"/>
            <a:ext cx="9575800" cy="477058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La valutazione del valore aggiunto dello Sviluppo Locale Integrato e Partecipativo, prevista nel PUV 2021/27, si articola in due fasi di ricerca che analizzano: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i benefici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generati dalle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Strategie Territoriali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(ST) sostenute dai Programmi a cofinanziamento europeo, rispetto a uno scenario privo di tali Strategie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Il contributo dei partenariati locali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all'attuazione delle ST e alle ricadute degli interventi finanziati dai Programmi europei e dal PNRR.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Il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 Report SVLIP 2025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è dedicato all’analisi dei partenariati e dei documenti strategici delle sei ST attive in VDA nella programmazione 2021/27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/>
              <a:t>Nel </a:t>
            </a:r>
            <a:r>
              <a:rPr lang="it-IT" b="1" dirty="0"/>
              <a:t>Report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SVLIP </a:t>
            </a:r>
            <a:r>
              <a:rPr lang="it-IT" b="1" dirty="0"/>
              <a:t>2029</a:t>
            </a:r>
            <a:r>
              <a:rPr lang="it-IT" dirty="0"/>
              <a:t>, il valore aggiunto SVLIP sarà valutato a livello regionale lungo tre dimensioni: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miglioramento del capitale sociale,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rafforzamento della </a:t>
            </a:r>
            <a:r>
              <a:rPr lang="it-IT" i="1" dirty="0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risultati conseguiti e contributo agli impatti dei singoli Programmi.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01644E-174E-CD1D-A479-6A33F89D09C2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2996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40F39-4CC1-08E2-D365-2083CAFE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19CC4-B261-8B0B-A7AC-FC817132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292"/>
            <a:ext cx="10515600" cy="1146175"/>
          </a:xfrm>
        </p:spPr>
        <p:txBody>
          <a:bodyPr>
            <a:normAutofit/>
          </a:bodyPr>
          <a:lstStyle/>
          <a:p>
            <a:pPr algn="ctr"/>
            <a:br>
              <a:rPr lang="it-IT" sz="2400" b="1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2400" b="1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Domanda di Valutazione affrontata nel Report SVLIP 2025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2F382-E531-CB9B-A126-298D5363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47" y="1511300"/>
            <a:ext cx="8749453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Secondo quali criteri e logiche (top-down, bottom-up, misto) si è creato il partenariato locale responsabile dell’attuazione delle Strategie territoriali? Quale è stato il ruolo della Regione?</a:t>
            </a:r>
            <a:br>
              <a:rPr lang="it-IT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Come (processi, azioni, strumenti) sono state create le sinergie e le complementarietà tra le </a:t>
            </a:r>
            <a:r>
              <a:rPr lang="it-IT" i="1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strategieterritoriali</a:t>
            </a:r>
            <a:r>
              <a:rPr lang="it-IT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 le progettualità pubbliche e private che insistono sull’area della ST? E rispetto ai Programmi FESR, FSE+, CTE, FEASR e PNRR? </a:t>
            </a:r>
            <a:br>
              <a:rPr lang="it-IT" b="1" i="1" kern="100" dirty="0">
                <a:solidFill>
                  <a:srgbClr val="0F476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i="1" kern="100" dirty="0">
              <a:solidFill>
                <a:srgbClr val="0F476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>
                <a:solidFill>
                  <a:srgbClr val="000000"/>
                </a:solidFill>
                <a:ea typeface="Times New Roman" panose="02020603050405020304" pitchFamily="18" charset="0"/>
              </a:rPr>
              <a:t>La ricerca valutativa 2025 si è concentrata su due principali attività analitiche:</a:t>
            </a:r>
          </a:p>
          <a:p>
            <a:pPr marL="812800" indent="-585788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L’esame dei processi di costituzione dei partenariati nelle Strategie Territoriali.</a:t>
            </a:r>
          </a:p>
          <a:p>
            <a:pPr marL="812800" indent="-585788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L’analisi delle relazioni e delle complementarietà tra le Strategie Territoriali, i Programmi FESR, FSE+, CTE, FEASR e PNRR e le progettualità locali.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400" b="1" dirty="0">
                <a:ea typeface="Times New Roman" panose="02020603050405020304" pitchFamily="18" charset="0"/>
              </a:rPr>
              <a:t>Le Strategie Territoriali alla base della valutazione SVLIP sono: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tre Strategie territoriali SNAI 2021/27: Mont-</a:t>
            </a:r>
            <a:r>
              <a:rPr lang="it-IT" sz="2400" i="1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Cervin</a:t>
            </a:r>
            <a:r>
              <a:rPr lang="it-IT" sz="2400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Grand-Paradis, Bassa Valle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Strategia territoriale LEADER 2023/27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400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 due Strategie territoriali transfrontaliere </a:t>
            </a:r>
            <a:r>
              <a:rPr lang="it-IT" sz="2400" i="1" kern="1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Piter</a:t>
            </a:r>
            <a:r>
              <a:rPr lang="it-IT" sz="2400" i="1" kern="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+, Programma Interreg Alcotra IT-Fr 2021/27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C3B94-0953-E86B-8B21-C03FD259330B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33639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ABAE5-C426-478B-03EB-B3FFB070A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3C386F-8E7C-CFC5-7F77-655290E4013F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DEA6A838-3C88-282D-BA5F-4268968AF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1" y="1397000"/>
            <a:ext cx="9766299" cy="49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0E171-37B2-5A53-8C00-373F9D3E2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91E308-B573-5866-01CF-EA78D076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929"/>
            <a:ext cx="10515600" cy="932688"/>
          </a:xfrm>
        </p:spPr>
        <p:txBody>
          <a:bodyPr>
            <a:normAutofit/>
          </a:bodyPr>
          <a:lstStyle/>
          <a:p>
            <a:pPr algn="ctr"/>
            <a:br>
              <a:rPr lang="it-IT" sz="3200" b="1" dirty="0"/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2025 SVLIP: evidenze valutative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8FB4AD3E-679A-1026-1C97-1AE09F8F5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89071"/>
              </p:ext>
            </p:extLst>
          </p:nvPr>
        </p:nvGraphicFramePr>
        <p:xfrm>
          <a:off x="175491" y="1459865"/>
          <a:ext cx="10285246" cy="4885519"/>
        </p:xfrm>
        <a:graphic>
          <a:graphicData uri="http://schemas.openxmlformats.org/drawingml/2006/table">
            <a:tbl>
              <a:tblPr lastRow="1"/>
              <a:tblGrid>
                <a:gridCol w="5142623">
                  <a:extLst>
                    <a:ext uri="{9D8B030D-6E8A-4147-A177-3AD203B41FA5}">
                      <a16:colId xmlns:a16="http://schemas.microsoft.com/office/drawing/2014/main" val="2202985962"/>
                    </a:ext>
                  </a:extLst>
                </a:gridCol>
                <a:gridCol w="5142623">
                  <a:extLst>
                    <a:ext uri="{9D8B030D-6E8A-4147-A177-3AD203B41FA5}">
                      <a16:colId xmlns:a16="http://schemas.microsoft.com/office/drawing/2014/main" val="4121236240"/>
                    </a:ext>
                  </a:extLst>
                </a:gridCol>
              </a:tblGrid>
              <a:tr h="354002">
                <a:tc>
                  <a:txBody>
                    <a:bodyPr/>
                    <a:lstStyle/>
                    <a:p>
                      <a:r>
                        <a:rPr lang="it-IT" sz="1700" b="1" dirty="0"/>
                        <a:t>Focus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 dirty="0"/>
                        <a:t>Obiettivo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65114"/>
                  </a:ext>
                </a:extLst>
              </a:tr>
              <a:tr h="1413960">
                <a:tc>
                  <a:txBody>
                    <a:bodyPr/>
                    <a:lstStyle/>
                    <a:p>
                      <a:r>
                        <a:rPr lang="it-IT" sz="1700" b="1" dirty="0"/>
                        <a:t>Sostenere la governance multilivello </a:t>
                      </a:r>
                      <a:r>
                        <a:rPr lang="it-IT" sz="1700" b="0" dirty="0"/>
                        <a:t>a scala regionale valorizzando quanto previsto dalla SNAI, in particolare le relazioni:</a:t>
                      </a:r>
                    </a:p>
                    <a:p>
                      <a:r>
                        <a:rPr lang="it-IT" sz="1700" b="0" dirty="0"/>
                        <a:t>Regione-</a:t>
                      </a:r>
                      <a:r>
                        <a:rPr lang="it-IT" sz="1700" b="0" dirty="0" err="1"/>
                        <a:t>Unités</a:t>
                      </a:r>
                      <a:r>
                        <a:rPr lang="it-IT" sz="1700" b="0" dirty="0"/>
                        <a:t>-Comuni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 dirty="0"/>
                        <a:t>Qualità e Pertinenza Territoriale della PRS, a</a:t>
                      </a:r>
                      <a:r>
                        <a:rPr lang="it-IT" sz="1700" dirty="0"/>
                        <a:t>ttraverso  politiche sempre più aderenti alle reali esigenze dei territori. </a:t>
                      </a:r>
                    </a:p>
                    <a:p>
                      <a:r>
                        <a:rPr lang="it-IT" sz="1700" b="1" dirty="0"/>
                        <a:t>Valorizzazione delle risorse e  delle potenzialità di sviluppo</a:t>
                      </a:r>
                      <a:r>
                        <a:rPr lang="it-IT" sz="1700" dirty="0"/>
                        <a:t>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20444"/>
                  </a:ext>
                </a:extLst>
              </a:tr>
              <a:tr h="1035677">
                <a:tc>
                  <a:txBody>
                    <a:bodyPr/>
                    <a:lstStyle/>
                    <a:p>
                      <a:r>
                        <a:rPr lang="it-IT" sz="1700" b="1" dirty="0"/>
                        <a:t>Valorizzare l'approccio territoriale integrato</a:t>
                      </a:r>
                    </a:p>
                    <a:p>
                      <a:r>
                        <a:rPr lang="it-IT" sz="1700" dirty="0"/>
                        <a:t>cogliere le opportunità previste da: </a:t>
                      </a:r>
                      <a:r>
                        <a:rPr lang="it-IT" sz="1700" b="1" dirty="0"/>
                        <a:t>FOSMIT (montagna), SNAI (aree marginali), LEADER (aree rurali).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 dirty="0"/>
                        <a:t>Sostegno alla pianificazione territoriale integrata</a:t>
                      </a:r>
                      <a:r>
                        <a:rPr lang="it-IT" sz="1700" dirty="0"/>
                        <a:t> che connetta maggiormente le aree urbane e con le aree marginali e montane.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48484"/>
                  </a:ext>
                </a:extLst>
              </a:tr>
              <a:tr h="1040940">
                <a:tc>
                  <a:txBody>
                    <a:bodyPr/>
                    <a:lstStyle/>
                    <a:p>
                      <a:r>
                        <a:rPr lang="it-IT" sz="1700" b="0" dirty="0"/>
                        <a:t>Valorizzare le esperienze e le </a:t>
                      </a:r>
                      <a:r>
                        <a:rPr lang="it-IT" sz="1700" b="0"/>
                        <a:t>relazioni nate  dalla </a:t>
                      </a:r>
                      <a:r>
                        <a:rPr lang="it-IT" sz="1700" b="1" dirty="0"/>
                        <a:t>cooperazione interregionale e  transfrontaliere</a:t>
                      </a:r>
                      <a:r>
                        <a:rPr lang="it-IT" sz="1700" dirty="0"/>
                        <a:t>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 dirty="0"/>
                        <a:t>Incrementare le relazioni, stimolare l'innovazione</a:t>
                      </a:r>
                      <a:r>
                        <a:rPr lang="it-IT" sz="1700" dirty="0"/>
                        <a:t> </a:t>
                      </a:r>
                      <a:r>
                        <a:rPr lang="it-IT" sz="1700" b="1" dirty="0"/>
                        <a:t>e ampliare le reti oltre i confini regionali</a:t>
                      </a:r>
                      <a:r>
                        <a:rPr lang="it-IT" sz="1700" dirty="0"/>
                        <a:t>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84325"/>
                  </a:ext>
                </a:extLst>
              </a:tr>
              <a:tr h="1040940">
                <a:tc>
                  <a:txBody>
                    <a:bodyPr/>
                    <a:lstStyle/>
                    <a:p>
                      <a:r>
                        <a:rPr lang="it-IT" sz="1700" dirty="0"/>
                        <a:t>Valorizzare il tema delle </a:t>
                      </a:r>
                      <a:r>
                        <a:rPr lang="it-IT" sz="1700" b="1" dirty="0"/>
                        <a:t>condizioni di </a:t>
                      </a:r>
                      <a:r>
                        <a:rPr lang="it-IT" sz="1700" b="1" dirty="0" err="1"/>
                        <a:t>pre</a:t>
                      </a:r>
                      <a:r>
                        <a:rPr lang="it-IT" sz="1700" b="1" dirty="0"/>
                        <a:t>-sviluppo sostenute dalla SNAI  </a:t>
                      </a:r>
                      <a:r>
                        <a:rPr lang="it-IT" sz="1700" dirty="0"/>
                        <a:t>come strumento per il contrasto al decremento demografico.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b="1" dirty="0"/>
                        <a:t>Migliorare le condizioni abitative e l’attrattività delle aree marginali </a:t>
                      </a:r>
                      <a:r>
                        <a:rPr lang="it-IT" sz="1700" dirty="0"/>
                        <a:t>attraverso il miglioramento dei servizi ai residenti.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4900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ECB357-8584-8240-0EEA-6AC5CA04B7EE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13860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E307A-C084-45B4-8F99-706C74F36691}"/>
              </a:ext>
            </a:extLst>
          </p:cNvPr>
          <p:cNvSpPr txBox="1"/>
          <p:nvPr/>
        </p:nvSpPr>
        <p:spPr>
          <a:xfrm>
            <a:off x="190500" y="2120949"/>
            <a:ext cx="107314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</a:t>
            </a:r>
          </a:p>
          <a:p>
            <a:pPr algn="ctr"/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sz="2000" dirty="0"/>
              <a:t>Componenti esterni del Nuval 2021/25:</a:t>
            </a:r>
            <a:endParaRPr lang="it-IT" sz="2000" i="1" dirty="0"/>
          </a:p>
          <a:p>
            <a:pPr algn="ctr"/>
            <a:r>
              <a:rPr lang="it-IT" sz="2000" i="1" dirty="0"/>
              <a:t>Alberto Vergani</a:t>
            </a:r>
          </a:p>
          <a:p>
            <a:pPr algn="ctr"/>
            <a:r>
              <a:rPr lang="it-IT" sz="2000" i="1" dirty="0"/>
              <a:t>Angela Rollando</a:t>
            </a:r>
          </a:p>
          <a:p>
            <a:pPr algn="ctr"/>
            <a:r>
              <a:rPr lang="it-IT" sz="2000" i="1" dirty="0"/>
              <a:t>Daniele Ietri</a:t>
            </a:r>
          </a:p>
          <a:p>
            <a:pPr algn="ctr"/>
            <a:r>
              <a:rPr lang="it-IT" sz="2000" i="1" dirty="0"/>
              <a:t>Fabrizio Scotti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45BE31-2868-4E6D-A12E-1E787A9F6EBB}"/>
              </a:ext>
            </a:extLst>
          </p:cNvPr>
          <p:cNvSpPr txBox="1"/>
          <p:nvPr/>
        </p:nvSpPr>
        <p:spPr>
          <a:xfrm>
            <a:off x="909782" y="574040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 Valle d’Aosta FESR 2021-2027 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9449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7ADC1A-B1B0-48C7-82AC-5763810B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170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Nel corso del 2025, in coerenza con quanto previsto dal Piano unitario di valutazione della Politica regionale di sviluppo 2021/27, il Nuval ha condotto due distinte attività valutative:</a:t>
            </a:r>
          </a:p>
          <a:p>
            <a:pPr marL="889000" indent="-711200">
              <a:buFont typeface="Wingdings" pitchFamily="2" charset="2"/>
              <a:buChar char="v"/>
            </a:pPr>
            <a:r>
              <a:rPr lang="it-IT" dirty="0"/>
              <a:t>la valutazione della Politica Regionale di Sviluppo (PRS) 2021/27 al 31/12/2024 </a:t>
            </a:r>
          </a:p>
          <a:p>
            <a:pPr marL="889000" indent="-711200">
              <a:buFont typeface="Wingdings" pitchFamily="2" charset="2"/>
              <a:buChar char="v"/>
            </a:pPr>
            <a:r>
              <a:rPr lang="it-IT" dirty="0"/>
              <a:t>la valutazione dello Sviluppo Locale Integrato e Partecipativo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(SVLIP)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409599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D864D-D155-5933-62D3-E2300F5E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B2DAC-89EA-761E-60A7-5F2A3AB3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7200" algn="ctr">
              <a:lnSpc>
                <a:spcPct val="100000"/>
              </a:lnSpc>
              <a:spcBef>
                <a:spcPts val="250"/>
              </a:spcBef>
              <a:spcAft>
                <a:spcPts val="1200"/>
              </a:spcAft>
            </a:pP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Le domande valutative selezionate per la valutazione 2025 </a:t>
            </a:r>
            <a:b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della PRS 2021/27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AFF868-4E35-4807-296F-BE53002E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206625"/>
            <a:ext cx="9702800" cy="3876675"/>
          </a:xfrm>
        </p:spPr>
        <p:txBody>
          <a:bodyPr>
            <a:normAutofit/>
          </a:bodyPr>
          <a:lstStyle/>
          <a:p>
            <a:r>
              <a:rPr lang="it-IT" sz="2400" b="1" kern="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DV2</a:t>
            </a:r>
            <a:r>
              <a:rPr lang="it-IT" sz="2400" kern="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. </a:t>
            </a:r>
            <a:r>
              <a:rPr lang="it-IT" sz="2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Quali sono le complementarietà specifiche e di insieme sviluppate dai diversi Programmi/linee di finanziamento?</a:t>
            </a:r>
            <a:endParaRPr lang="it-IT" sz="2400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S ??"/>
              <a:cs typeface="Arial" panose="020B0604020202020204" pitchFamily="34" charset="0"/>
            </a:endParaRPr>
          </a:p>
          <a:p>
            <a:endParaRPr lang="it-IT" sz="1200" kern="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400" b="1" kern="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DV3</a:t>
            </a:r>
            <a:r>
              <a:rPr lang="it-IT" sz="2400" kern="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. </a:t>
            </a:r>
            <a:r>
              <a:rPr lang="it-IT" sz="2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Qual è il grado di coerenza degli interventi dei PR 2021/27, del CSR 2023/27, del FSC 2021/27, della CTE e delle Aree Interne rispetto al contesto regionale ed alle sue principali dinamiche?</a:t>
            </a:r>
          </a:p>
          <a:p>
            <a:endParaRPr lang="it-IT" sz="1200" b="1" kern="0" dirty="0">
              <a:solidFill>
                <a:srgbClr val="FF000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it-IT" sz="2400" b="1" kern="0" dirty="0"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DV4</a:t>
            </a:r>
            <a:r>
              <a:rPr lang="it-IT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. </a:t>
            </a:r>
            <a:r>
              <a:rPr lang="it-IT" sz="24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??"/>
                <a:cs typeface="Arial" panose="020B0604020202020204" pitchFamily="34" charset="0"/>
              </a:rPr>
              <a:t>Le strategie territoriali hanno tenuto conto delle esigenze/istanze dei territori e dei suoi attori secondo logiche bottom-up?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B4B612-9625-CB16-E7B0-438B5CEA665A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20429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4F2E-895A-9DE7-5F2B-E7C9E665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0B3F6-2ABD-3679-AE45-F7B6712A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>
            <a:normAutofit/>
          </a:bodyPr>
          <a:lstStyle/>
          <a:p>
            <a:pPr algn="ctr"/>
            <a:br>
              <a:rPr lang="it-IT" dirty="0"/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L’articolazione del Report di valutazione 2025 della PRS 2021/27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A11E8-093D-39BE-7F87-4CCF883A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1397000"/>
            <a:ext cx="11838709" cy="4665663"/>
          </a:xfrm>
        </p:spPr>
        <p:txBody>
          <a:bodyPr>
            <a:noAutofit/>
          </a:bodyPr>
          <a:lstStyle/>
          <a:p>
            <a:pPr marL="914400" lvl="1" indent="-457200">
              <a:buFont typeface="Wingdings" pitchFamily="2" charset="2"/>
              <a:buChar char="q"/>
            </a:pP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1</a:t>
            </a: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la </a:t>
            </a: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strutturazione</a:t>
            </a: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della ricerca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Il quadro di riferimento del PUV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Le domande di valutazione e l’approccio valutativo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Il disegno di valutazione: fasi, metodi, strumenti, tempi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2</a:t>
            </a: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la fase di </a:t>
            </a: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osservazione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Le fonti dei dati statistici e i dati di attuazione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rilevazione diretta di dati e informazioni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gli strumenti di indagine e le attività field</a:t>
            </a:r>
          </a:p>
          <a:p>
            <a:pPr marL="1714500" lvl="3" indent="-342900">
              <a:buFont typeface="Wingdings" pitchFamily="2" charset="2"/>
              <a:buChar char="q"/>
            </a:pP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classificazione dei dati e alimentazione dell’Outcome Mapping 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3</a:t>
            </a: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La fase di </a:t>
            </a: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analisi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l’analisi della percezione sulle possibili ricadute degli interventi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funzione della complementarietà tra programmi e interventi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le possibili traiettorie e le dinamiche di contesto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4</a:t>
            </a:r>
            <a:r>
              <a:rPr lang="it-IT" sz="2000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La </a:t>
            </a:r>
            <a:r>
              <a:rPr lang="it-IT" sz="2000" b="1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valutazione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it-IT" kern="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esiti valutativi, possibili scenari per la PRS e considerazioni di sintesi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CD2AC6-EA6D-991D-0121-9F90CAA36870}"/>
              </a:ext>
            </a:extLst>
          </p:cNvPr>
          <p:cNvSpPr txBox="1"/>
          <p:nvPr/>
        </p:nvSpPr>
        <p:spPr>
          <a:xfrm>
            <a:off x="5440218" y="6492875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386988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E6BF-8FC2-8FAB-F610-730DF5533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87955-FA33-786C-573F-F12481A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27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cornici concettuali principali che guidano la valutazione della PRS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346B9C-A615-76DA-EC53-8694E42D952D}"/>
              </a:ext>
            </a:extLst>
          </p:cNvPr>
          <p:cNvSpPr txBox="1"/>
          <p:nvPr/>
        </p:nvSpPr>
        <p:spPr>
          <a:xfrm>
            <a:off x="5440218" y="6492875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pic>
        <p:nvPicPr>
          <p:cNvPr id="25" name="Segnaposto contenuto 24" descr="Immagine che contiene testo, schermata, Carattere, cerchio&#10;&#10;Il contenuto generato dall'IA potrebbe non essere corretto.">
            <a:extLst>
              <a:ext uri="{FF2B5EF4-FFF2-40B4-BE49-F238E27FC236}">
                <a16:creationId xmlns:a16="http://schemas.microsoft.com/office/drawing/2014/main" id="{672A36DC-1B4E-6979-11EF-BD95779A1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441" y="1714500"/>
            <a:ext cx="9078717" cy="4462463"/>
          </a:xfrm>
          <a:prstGeom prst="rect">
            <a:avLst/>
          </a:prstGeom>
        </p:spPr>
      </p:pic>
      <p:sp>
        <p:nvSpPr>
          <p:cNvPr id="26" name="Freccia circolare a destra 25">
            <a:extLst>
              <a:ext uri="{FF2B5EF4-FFF2-40B4-BE49-F238E27FC236}">
                <a16:creationId xmlns:a16="http://schemas.microsoft.com/office/drawing/2014/main" id="{B5B9A5C4-906D-98A8-54E1-D3D1B7D2935E}"/>
              </a:ext>
            </a:extLst>
          </p:cNvPr>
          <p:cNvSpPr/>
          <p:nvPr/>
        </p:nvSpPr>
        <p:spPr>
          <a:xfrm rot="19142863">
            <a:off x="1311950" y="4713215"/>
            <a:ext cx="507455" cy="141945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45A94-F680-A2E8-BD0B-3321B4D4F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5918F-8673-FE0D-9312-FBB08B1D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>
            <a:normAutofit/>
          </a:bodyPr>
          <a:lstStyle/>
          <a:p>
            <a:pPr algn="ctr"/>
            <a:br>
              <a:rPr lang="it-IT" sz="24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e articolazione del piano delle indagini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FA44958-A9AC-BC82-FE4C-8C9C87F86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3" y="1498600"/>
            <a:ext cx="8960907" cy="484678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207413-5361-E614-C79A-E9ECCFB35F5F}"/>
              </a:ext>
            </a:extLst>
          </p:cNvPr>
          <p:cNvSpPr txBox="1"/>
          <p:nvPr/>
        </p:nvSpPr>
        <p:spPr>
          <a:xfrm>
            <a:off x="5440218" y="6492875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271142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0600D-430B-38D9-4A75-1D6B2FEB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DA2AE-7321-A714-F6D0-B8DA060D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24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sezioni dei questionari per le rilevazioni dirette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ECA12-3044-B1EE-9E28-634DBBFEB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35101"/>
            <a:ext cx="9334500" cy="4368800"/>
          </a:xfrm>
        </p:spPr>
        <p:txBody>
          <a:bodyPr>
            <a:noAutofit/>
          </a:bodyPr>
          <a:lstStyle/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complementarietà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sviluppate dai diversi Programmi/linee di finanziamento [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endParaRPr lang="it-IT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degli interventi rispetto al contesto regionale ed alle principali dinamiche [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endParaRPr lang="it-IT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l’individuazione o la conferma di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traiettorie di sviluppo 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determinate dagli effetti degli interventi legati a Programmi e Piani ricompresi nella PRS [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endParaRPr lang="it-IT" sz="24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5715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ricostruzione delle reti di attori/stakeholder 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coinvolti nell'attuazione della PRS 2021/27 [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sezione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7DDA1A-C26C-98E6-7569-E465BBAADBED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219575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CDC2-E401-3C38-E8F2-1F8CEBA74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A87D9-93AC-A5A3-5169-860B500A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</a:pPr>
            <a:br>
              <a:rPr lang="it-IT" sz="24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4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Esiti dell’analisi sulla percezione delle possibili ricadute degli interventi PRS: </a:t>
            </a:r>
            <a:b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«Driver di cambiamento» e «Promettenti»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C0C1D6-D30E-8969-8264-F6E2F13A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825625"/>
            <a:ext cx="9093200" cy="4351338"/>
          </a:xfrm>
        </p:spPr>
        <p:txBody>
          <a:bodyPr>
            <a:normAutofit fontScale="92500" lnSpcReduction="10000"/>
          </a:bodyPr>
          <a:lstStyle/>
          <a:p>
            <a:pPr marL="685800" lvl="0" indent="-685800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Driver di cambiamento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che prefigurano traiettorie di sviluppo e impatti futuri.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[comprendono gli 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percepiti come fortemente capaci di innescare effetti e indirizzare un cambiamento nella direzione degli obiettivi di sviluppo regionale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685800"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q"/>
            </a:pP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Promettenti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che rappresentano le potenzialità di interventi/iniziative che si stanno sviluppando e concretizzando e che, pur essendo ancora in fase iniziale o emergenti, sono già percepiti come possibili prospettive di sviluppo.  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9CD38D-A2F3-4697-00F0-528B81F88ED4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43960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E5381-FE24-93C1-8577-70C353D33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5EC3A-555E-565A-BB87-BC514829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/>
          <a:lstStyle/>
          <a:p>
            <a:pPr algn="ctr"/>
            <a:br>
              <a:rPr lang="it-IT" sz="22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200" b="1" kern="0" dirty="0">
                <a:solidFill>
                  <a:srgbClr val="1560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di cambiamento e Promettenti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C0339C-9F31-657C-094B-EA5D8E43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74800"/>
            <a:ext cx="9829800" cy="46910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sz="1800" b="1" dirty="0">
              <a:solidFill>
                <a:srgbClr val="196B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it-IT" sz="4200" b="1" dirty="0">
                <a:solidFill>
                  <a:srgbClr val="196B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AMBIENTE</a:t>
            </a:r>
            <a:endParaRPr lang="it-IT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304800">
              <a:buSzPts val="800"/>
              <a:buNone/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-- CAMBIAMENTO CLIMATICO – GESTIONE RISCHI E RISORSE IDRICHE</a:t>
            </a:r>
            <a:endParaRPr lang="it-IT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00" lvl="0" indent="-342900">
              <a:buSzPts val="800"/>
              <a:buFont typeface="Wingdings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gestione dei rischi: misure per la gestione rischi legati al cambiamento climatico, miglioramento della sicurezza della popolazione delle aree a rischio idrogeologico</a:t>
            </a:r>
            <a:endParaRPr lang="it-IT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00" lvl="0" indent="-342900">
              <a:buSzPts val="800"/>
              <a:buFont typeface="Wingdings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gestione risorse idriche: gestione efficiente delle risorse idriche</a:t>
            </a:r>
            <a:endParaRPr lang="it-IT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buNone/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6700" lvl="0" indent="0">
              <a:buSzPts val="800"/>
              <a:buNone/>
            </a:pP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-- TUTELA DEL TERRITORIO</a:t>
            </a:r>
            <a:endParaRPr lang="it-IT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00" lvl="0" indent="-342900">
              <a:buSzPts val="800"/>
              <a:buFont typeface="Wingdings" pitchFamily="2" charset="2"/>
              <a:buChar char="q"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contenimento del consumo del suolo, recupero patrimonio edilizio, ripristino muri a secco (biodiversità, regime delle acque)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D9A31C-18C3-788C-66DB-B4CED7D171F4}"/>
              </a:ext>
            </a:extLst>
          </p:cNvPr>
          <p:cNvSpPr txBox="1"/>
          <p:nvPr/>
        </p:nvSpPr>
        <p:spPr>
          <a:xfrm>
            <a:off x="5264727" y="6345382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3923706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1300</Words>
  <Application>Microsoft Office PowerPoint</Application>
  <PresentationFormat>Widescreen</PresentationFormat>
  <Paragraphs>121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   Le domande valutative selezionate per la valutazione 2025  della PRS 2021/27</vt:lpstr>
      <vt:lpstr> L’articolazione del Report di valutazione 2025 della PRS 2021/27</vt:lpstr>
      <vt:lpstr> Le cornici concettuali principali che guidano la valutazione della PRS</vt:lpstr>
      <vt:lpstr>  Struttura e articolazione del piano delle indagini</vt:lpstr>
      <vt:lpstr>  Le sezioni dei questionari per le rilevazioni dirette</vt:lpstr>
      <vt:lpstr>  Esiti dell’analisi sulla percezione delle possibili ricadute degli interventi PRS:  «Driver di cambiamento» e «Promettenti»</vt:lpstr>
      <vt:lpstr>  Driver di cambiamento e Promettenti</vt:lpstr>
      <vt:lpstr>Presentazione standard di PowerPoint</vt:lpstr>
      <vt:lpstr> SVLIP: Report 2025-Report 2029 </vt:lpstr>
      <vt:lpstr>  La Domanda di Valutazione affrontata nel Report SVLIP 2025</vt:lpstr>
      <vt:lpstr>Presentazione standard di PowerPoint</vt:lpstr>
      <vt:lpstr> Report 2025 SVLIP: evidenze valutative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CAGLIERIS</dc:creator>
  <cp:lastModifiedBy>Valentina CAGLIERIS</cp:lastModifiedBy>
  <cp:revision>36</cp:revision>
  <dcterms:created xsi:type="dcterms:W3CDTF">2025-10-16T12:27:48Z</dcterms:created>
  <dcterms:modified xsi:type="dcterms:W3CDTF">2025-11-19T09:27:02Z</dcterms:modified>
</cp:coreProperties>
</file>