
<file path=[Content_Types].xml><?xml version="1.0" encoding="utf-8"?>
<Types xmlns="http://schemas.openxmlformats.org/package/2006/content-types">
  <Default Extension="png" ContentType="image/png"/>
  <Default Extension="jfif" ContentType="image/jpe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media/image2.jpg" ContentType="image/jpeg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media/image3.JPG" ContentType="image/jpeg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media/image5.jpg" ContentType="image/jpeg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6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3" r:id="rId3"/>
    <p:sldId id="266" r:id="rId4"/>
    <p:sldId id="323" r:id="rId5"/>
    <p:sldId id="325" r:id="rId6"/>
    <p:sldId id="324" r:id="rId7"/>
    <p:sldId id="326" r:id="rId8"/>
    <p:sldId id="322" r:id="rId9"/>
    <p:sldId id="327" r:id="rId10"/>
    <p:sldId id="328" r:id="rId11"/>
    <p:sldId id="329" r:id="rId12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FAVOLE" initials="EF" lastIdx="1" clrIdx="0">
    <p:extLst>
      <p:ext uri="{19B8F6BF-5375-455C-9EA6-DF929625EA0E}">
        <p15:presenceInfo xmlns:p15="http://schemas.microsoft.com/office/powerpoint/2012/main" userId="S-1-5-21-2167571018-674366464-3108575406-985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06B"/>
    <a:srgbClr val="113C7A"/>
    <a:srgbClr val="00CC66"/>
    <a:srgbClr val="FFFF66"/>
    <a:srgbClr val="D392FF"/>
    <a:srgbClr val="FF567F"/>
    <a:srgbClr val="2A67FA"/>
    <a:srgbClr val="FFCC00"/>
    <a:srgbClr val="FED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98" autoAdjust="0"/>
    <p:restoredTop sz="94660"/>
  </p:normalViewPr>
  <p:slideViewPr>
    <p:cSldViewPr snapToGrid="0">
      <p:cViewPr varScale="1">
        <p:scale>
          <a:sx n="74" d="100"/>
          <a:sy n="74" d="100"/>
        </p:scale>
        <p:origin x="9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76263EB-BE5A-4C32-ADFB-B2EFC7D3A25F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4C245359-D416-4DF2-9D29-A9959C2E7101}">
      <dgm:prSet phldrT="[Testo]" custT="1"/>
      <dgm:spPr>
        <a:solidFill>
          <a:schemeClr val="accent5">
            <a:lumMod val="75000"/>
          </a:schemeClr>
        </a:solidFill>
      </dgm:spPr>
      <dgm:t>
        <a:bodyPr/>
        <a:lstStyle/>
        <a:p>
          <a:pPr>
            <a:spcAft>
              <a:spcPts val="0"/>
            </a:spcAft>
          </a:pPr>
          <a:r>
            <a:rPr lang="it-IT" sz="1800" dirty="0"/>
            <a:t>Dipartimento politiche strutturali e affari europei </a:t>
          </a:r>
        </a:p>
        <a:p>
          <a:pPr>
            <a:spcAft>
              <a:spcPts val="0"/>
            </a:spcAft>
          </a:pPr>
          <a:r>
            <a:rPr lang="it-IT" sz="1800" dirty="0"/>
            <a:t>Europe Direct </a:t>
          </a:r>
          <a:r>
            <a:rPr lang="it-IT" sz="1800" dirty="0" err="1"/>
            <a:t>Vallée</a:t>
          </a:r>
          <a:r>
            <a:rPr lang="it-IT" sz="1800" dirty="0"/>
            <a:t> d’</a:t>
          </a:r>
          <a:r>
            <a:rPr lang="it-IT" sz="1800" dirty="0" err="1"/>
            <a:t>Aoste</a:t>
          </a:r>
          <a:endParaRPr lang="it-IT" sz="1800" dirty="0"/>
        </a:p>
      </dgm:t>
    </dgm:pt>
    <dgm:pt modelId="{433F85A8-D527-414C-89B6-4D379E43D4D8}" type="parTrans" cxnId="{48DB3985-8031-41A4-AB0B-AFA8EFC9D696}">
      <dgm:prSet/>
      <dgm:spPr/>
      <dgm:t>
        <a:bodyPr/>
        <a:lstStyle/>
        <a:p>
          <a:endParaRPr lang="it-IT"/>
        </a:p>
      </dgm:t>
    </dgm:pt>
    <dgm:pt modelId="{29BEBCFD-BCF3-4CAB-921A-C45998C630AB}" type="sibTrans" cxnId="{48DB3985-8031-41A4-AB0B-AFA8EFC9D696}">
      <dgm:prSet/>
      <dgm:spPr/>
      <dgm:t>
        <a:bodyPr/>
        <a:lstStyle/>
        <a:p>
          <a:endParaRPr lang="it-IT"/>
        </a:p>
      </dgm:t>
    </dgm:pt>
    <dgm:pt modelId="{14053F1D-0617-4D61-9CC5-D542F8DEB59D}">
      <dgm:prSet phldrT="[Testo]" custT="1"/>
      <dgm:spPr>
        <a:solidFill>
          <a:srgbClr val="4472C4">
            <a:lumMod val="7500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11430" tIns="11430" rIns="11430" bIns="11430" numCol="1" spcCol="1270" anchor="ctr" anchorCtr="0"/>
        <a:lstStyle/>
        <a:p>
          <a:pPr marL="0"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1800" kern="1200" dirty="0" err="1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AdG</a:t>
          </a:r>
          <a:r>
            <a:rPr lang="it-IT" sz="1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 FESR, FSE+, CSR e responsabile regionale Programmi CTE</a:t>
          </a:r>
        </a:p>
      </dgm:t>
    </dgm:pt>
    <dgm:pt modelId="{E1597000-EAD5-4D6C-AA58-CD6EBF31A019}" type="parTrans" cxnId="{9B199F4A-005A-4918-A73B-FEAD0E858AF3}">
      <dgm:prSet/>
      <dgm:spPr/>
      <dgm:t>
        <a:bodyPr/>
        <a:lstStyle/>
        <a:p>
          <a:endParaRPr lang="it-IT"/>
        </a:p>
      </dgm:t>
    </dgm:pt>
    <dgm:pt modelId="{1277A163-B4ED-42E1-A747-17F22994FB28}" type="sibTrans" cxnId="{9B199F4A-005A-4918-A73B-FEAD0E858AF3}">
      <dgm:prSet/>
      <dgm:spPr/>
      <dgm:t>
        <a:bodyPr/>
        <a:lstStyle/>
        <a:p>
          <a:endParaRPr lang="it-IT"/>
        </a:p>
      </dgm:t>
    </dgm:pt>
    <dgm:pt modelId="{4545F196-93FC-4D16-B454-9DB9257E3A76}">
      <dgm:prSet phldrT="[Testo]" custT="1"/>
      <dgm:spPr>
        <a:solidFill>
          <a:srgbClr val="4472C4">
            <a:lumMod val="7500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11430" tIns="11430" rIns="11430" bIns="11430" numCol="1" spcCol="1270" anchor="ctr" anchorCtr="0"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1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Esperti esterni all’Amministrazione</a:t>
          </a:r>
        </a:p>
      </dgm:t>
    </dgm:pt>
    <dgm:pt modelId="{B66C7C5B-4511-4199-B8D9-8A6B1DABA292}" type="parTrans" cxnId="{2545FF21-AFD1-4069-9994-E1A832655C1F}">
      <dgm:prSet/>
      <dgm:spPr/>
      <dgm:t>
        <a:bodyPr/>
        <a:lstStyle/>
        <a:p>
          <a:endParaRPr lang="it-IT"/>
        </a:p>
      </dgm:t>
    </dgm:pt>
    <dgm:pt modelId="{20742CA8-F337-4EEC-AABE-5046D91BE5EE}" type="sibTrans" cxnId="{2545FF21-AFD1-4069-9994-E1A832655C1F}">
      <dgm:prSet/>
      <dgm:spPr/>
      <dgm:t>
        <a:bodyPr/>
        <a:lstStyle/>
        <a:p>
          <a:endParaRPr lang="it-IT"/>
        </a:p>
      </dgm:t>
    </dgm:pt>
    <dgm:pt modelId="{DE8CBC42-612E-460E-90F1-67335C060F25}">
      <dgm:prSet phldrT="[Testo]" custT="1"/>
      <dgm:spPr>
        <a:solidFill>
          <a:srgbClr val="4472C4">
            <a:lumMod val="7500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11430" tIns="11430" rIns="11430" bIns="11430" numCol="1" spcCol="1270" anchor="ctr" anchorCtr="0"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1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Esperti esterni NUVAL</a:t>
          </a:r>
        </a:p>
      </dgm:t>
    </dgm:pt>
    <dgm:pt modelId="{CD116BF4-F572-47CD-8612-1F22EF055E90}" type="parTrans" cxnId="{DCFF2FD4-9867-48A0-A169-AEDBCAA0EE6E}">
      <dgm:prSet/>
      <dgm:spPr/>
      <dgm:t>
        <a:bodyPr/>
        <a:lstStyle/>
        <a:p>
          <a:endParaRPr lang="it-IT"/>
        </a:p>
      </dgm:t>
    </dgm:pt>
    <dgm:pt modelId="{0458E9AD-7488-49E7-A367-30DCCBDC1438}" type="sibTrans" cxnId="{DCFF2FD4-9867-48A0-A169-AEDBCAA0EE6E}">
      <dgm:prSet/>
      <dgm:spPr/>
      <dgm:t>
        <a:bodyPr/>
        <a:lstStyle/>
        <a:p>
          <a:endParaRPr lang="it-IT"/>
        </a:p>
      </dgm:t>
    </dgm:pt>
    <dgm:pt modelId="{2E9F6DAE-1B10-4E7B-9CD5-0BFE1748EB9F}">
      <dgm:prSet phldrT="[Testo]" custT="1"/>
      <dgm:spPr>
        <a:solidFill>
          <a:srgbClr val="4472C4">
            <a:lumMod val="7500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11430" tIns="11430" rIns="11430" bIns="11430" numCol="1" spcCol="1270" anchor="ctr" anchorCtr="0"/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1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Ufficio stampa regionale</a:t>
          </a:r>
        </a:p>
      </dgm:t>
    </dgm:pt>
    <dgm:pt modelId="{9EEE6316-0B60-4429-8185-CA46C2C89298}" type="parTrans" cxnId="{653A2772-9CE4-4B05-8EDB-63E3C9DC4823}">
      <dgm:prSet/>
      <dgm:spPr/>
      <dgm:t>
        <a:bodyPr/>
        <a:lstStyle/>
        <a:p>
          <a:endParaRPr lang="it-IT"/>
        </a:p>
      </dgm:t>
    </dgm:pt>
    <dgm:pt modelId="{2B8F6F16-FAB4-4D53-B1A1-DA19B73197B5}" type="sibTrans" cxnId="{653A2772-9CE4-4B05-8EDB-63E3C9DC4823}">
      <dgm:prSet/>
      <dgm:spPr/>
      <dgm:t>
        <a:bodyPr/>
        <a:lstStyle/>
        <a:p>
          <a:endParaRPr lang="it-IT"/>
        </a:p>
      </dgm:t>
    </dgm:pt>
    <dgm:pt modelId="{1B7B925C-01E8-4B4D-B635-5BABDD300A3A}" type="pres">
      <dgm:prSet presAssocID="{D76263EB-BE5A-4C32-ADFB-B2EFC7D3A25F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C425649F-6400-4DE7-AB83-95FF5FC41FC8}" type="pres">
      <dgm:prSet presAssocID="{4C245359-D416-4DF2-9D29-A9959C2E7101}" presName="root1" presStyleCnt="0"/>
      <dgm:spPr/>
    </dgm:pt>
    <dgm:pt modelId="{FEB0CFD1-0F8F-4EE7-B655-467389FDFA59}" type="pres">
      <dgm:prSet presAssocID="{4C245359-D416-4DF2-9D29-A9959C2E7101}" presName="LevelOneTextNode" presStyleLbl="node0" presStyleIdx="0" presStyleCnt="1" custAng="5400000" custScaleX="2000000" custScaleY="1515070" custLinFactX="-1256321" custLinFactNeighborX="-1300000" custLinFactNeighborY="-47143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D453CDAE-407D-4BD3-A9B8-0346C1B5DB57}" type="pres">
      <dgm:prSet presAssocID="{4C245359-D416-4DF2-9D29-A9959C2E7101}" presName="level2hierChild" presStyleCnt="0"/>
      <dgm:spPr/>
    </dgm:pt>
    <dgm:pt modelId="{3ADCB476-F105-4B54-B419-8428F93A7391}" type="pres">
      <dgm:prSet presAssocID="{E1597000-EAD5-4D6C-AA58-CD6EBF31A019}" presName="conn2-1" presStyleLbl="parChTrans1D2" presStyleIdx="0" presStyleCnt="4"/>
      <dgm:spPr/>
      <dgm:t>
        <a:bodyPr/>
        <a:lstStyle/>
        <a:p>
          <a:endParaRPr lang="it-IT"/>
        </a:p>
      </dgm:t>
    </dgm:pt>
    <dgm:pt modelId="{EB7B2FBB-9D5C-439D-8672-92C65AC9D52D}" type="pres">
      <dgm:prSet presAssocID="{E1597000-EAD5-4D6C-AA58-CD6EBF31A019}" presName="connTx" presStyleLbl="parChTrans1D2" presStyleIdx="0" presStyleCnt="4"/>
      <dgm:spPr/>
      <dgm:t>
        <a:bodyPr/>
        <a:lstStyle/>
        <a:p>
          <a:endParaRPr lang="it-IT"/>
        </a:p>
      </dgm:t>
    </dgm:pt>
    <dgm:pt modelId="{A8A01EE8-614E-48E4-AA93-827AA3772751}" type="pres">
      <dgm:prSet presAssocID="{14053F1D-0617-4D61-9CC5-D542F8DEB59D}" presName="root2" presStyleCnt="0"/>
      <dgm:spPr/>
    </dgm:pt>
    <dgm:pt modelId="{6BF20644-2283-4741-AFFE-EAB313059FD1}" type="pres">
      <dgm:prSet presAssocID="{14053F1D-0617-4D61-9CC5-D542F8DEB59D}" presName="LevelTwoTextNode" presStyleLbl="node2" presStyleIdx="0" presStyleCnt="4" custScaleX="2000000" custScaleY="2000000" custLinFactX="564897" custLinFactY="-160353" custLinFactNeighborX="600000" custLinFactNeighborY="-200000">
        <dgm:presLayoutVars>
          <dgm:chPref val="3"/>
        </dgm:presLayoutVars>
      </dgm:prSet>
      <dgm:spPr>
        <a:xfrm>
          <a:off x="4342369" y="287838"/>
          <a:ext cx="2901904" cy="884726"/>
        </a:xfrm>
        <a:prstGeom prst="rect">
          <a:avLst/>
        </a:prstGeom>
      </dgm:spPr>
      <dgm:t>
        <a:bodyPr/>
        <a:lstStyle/>
        <a:p>
          <a:endParaRPr lang="it-IT"/>
        </a:p>
      </dgm:t>
    </dgm:pt>
    <dgm:pt modelId="{AC39B22E-22AF-4EF7-88B7-77A0AD247948}" type="pres">
      <dgm:prSet presAssocID="{14053F1D-0617-4D61-9CC5-D542F8DEB59D}" presName="level3hierChild" presStyleCnt="0"/>
      <dgm:spPr/>
    </dgm:pt>
    <dgm:pt modelId="{FBB9DC69-7A40-485C-9962-93683B265506}" type="pres">
      <dgm:prSet presAssocID="{B66C7C5B-4511-4199-B8D9-8A6B1DABA292}" presName="conn2-1" presStyleLbl="parChTrans1D2" presStyleIdx="1" presStyleCnt="4"/>
      <dgm:spPr/>
      <dgm:t>
        <a:bodyPr/>
        <a:lstStyle/>
        <a:p>
          <a:endParaRPr lang="it-IT"/>
        </a:p>
      </dgm:t>
    </dgm:pt>
    <dgm:pt modelId="{BC551393-A44F-48B9-B618-363F5D4D6513}" type="pres">
      <dgm:prSet presAssocID="{B66C7C5B-4511-4199-B8D9-8A6B1DABA292}" presName="connTx" presStyleLbl="parChTrans1D2" presStyleIdx="1" presStyleCnt="4"/>
      <dgm:spPr/>
      <dgm:t>
        <a:bodyPr/>
        <a:lstStyle/>
        <a:p>
          <a:endParaRPr lang="it-IT"/>
        </a:p>
      </dgm:t>
    </dgm:pt>
    <dgm:pt modelId="{4A937A7C-C804-4EA9-9489-D1BB560859AC}" type="pres">
      <dgm:prSet presAssocID="{4545F196-93FC-4D16-B454-9DB9257E3A76}" presName="root2" presStyleCnt="0"/>
      <dgm:spPr/>
    </dgm:pt>
    <dgm:pt modelId="{6B266A97-97F2-45A1-8138-A64EDF2D8375}" type="pres">
      <dgm:prSet presAssocID="{4545F196-93FC-4D16-B454-9DB9257E3A76}" presName="LevelTwoTextNode" presStyleLbl="node2" presStyleIdx="1" presStyleCnt="4" custScaleX="2000000" custScaleY="1274138" custLinFactX="561900" custLinFactY="-40175" custLinFactNeighborX="600000" custLinFactNeighborY="-100000">
        <dgm:presLayoutVars>
          <dgm:chPref val="3"/>
        </dgm:presLayoutVars>
      </dgm:prSet>
      <dgm:spPr>
        <a:xfrm>
          <a:off x="4338021" y="1251343"/>
          <a:ext cx="2901904" cy="563632"/>
        </a:xfrm>
        <a:prstGeom prst="rect">
          <a:avLst/>
        </a:prstGeom>
      </dgm:spPr>
      <dgm:t>
        <a:bodyPr/>
        <a:lstStyle/>
        <a:p>
          <a:endParaRPr lang="it-IT"/>
        </a:p>
      </dgm:t>
    </dgm:pt>
    <dgm:pt modelId="{21721AB2-E804-4C31-AF0F-783F1DBDDA50}" type="pres">
      <dgm:prSet presAssocID="{4545F196-93FC-4D16-B454-9DB9257E3A76}" presName="level3hierChild" presStyleCnt="0"/>
      <dgm:spPr/>
    </dgm:pt>
    <dgm:pt modelId="{C512212A-0E94-4E7A-B982-28BB3BFD9F3E}" type="pres">
      <dgm:prSet presAssocID="{CD116BF4-F572-47CD-8612-1F22EF055E90}" presName="conn2-1" presStyleLbl="parChTrans1D2" presStyleIdx="2" presStyleCnt="4"/>
      <dgm:spPr/>
      <dgm:t>
        <a:bodyPr/>
        <a:lstStyle/>
        <a:p>
          <a:endParaRPr lang="it-IT"/>
        </a:p>
      </dgm:t>
    </dgm:pt>
    <dgm:pt modelId="{148B56D1-A783-46DE-8016-6BF4E091BE04}" type="pres">
      <dgm:prSet presAssocID="{CD116BF4-F572-47CD-8612-1F22EF055E90}" presName="connTx" presStyleLbl="parChTrans1D2" presStyleIdx="2" presStyleCnt="4"/>
      <dgm:spPr/>
      <dgm:t>
        <a:bodyPr/>
        <a:lstStyle/>
        <a:p>
          <a:endParaRPr lang="it-IT"/>
        </a:p>
      </dgm:t>
    </dgm:pt>
    <dgm:pt modelId="{39169E11-1D24-4B72-A670-29407DDF711A}" type="pres">
      <dgm:prSet presAssocID="{DE8CBC42-612E-460E-90F1-67335C060F25}" presName="root2" presStyleCnt="0"/>
      <dgm:spPr/>
    </dgm:pt>
    <dgm:pt modelId="{1DF4CFDB-1AD2-4ADC-A349-857AA0682D63}" type="pres">
      <dgm:prSet presAssocID="{DE8CBC42-612E-460E-90F1-67335C060F25}" presName="LevelTwoTextNode" presStyleLbl="node2" presStyleIdx="2" presStyleCnt="4" custScaleX="2000000" custScaleY="1205187" custLinFactX="561900" custLinFactY="52868" custLinFactNeighborX="600000" custLinFactNeighborY="100000">
        <dgm:presLayoutVars>
          <dgm:chPref val="3"/>
        </dgm:presLayoutVars>
      </dgm:prSet>
      <dgm:spPr>
        <a:xfrm>
          <a:off x="4338021" y="1955666"/>
          <a:ext cx="2901904" cy="533130"/>
        </a:xfrm>
        <a:prstGeom prst="rect">
          <a:avLst/>
        </a:prstGeom>
      </dgm:spPr>
      <dgm:t>
        <a:bodyPr/>
        <a:lstStyle/>
        <a:p>
          <a:endParaRPr lang="it-IT"/>
        </a:p>
      </dgm:t>
    </dgm:pt>
    <dgm:pt modelId="{5222FF6D-D011-49A8-AF9D-741DFF7C76AA}" type="pres">
      <dgm:prSet presAssocID="{DE8CBC42-612E-460E-90F1-67335C060F25}" presName="level3hierChild" presStyleCnt="0"/>
      <dgm:spPr/>
    </dgm:pt>
    <dgm:pt modelId="{03D796DE-12CA-45DC-92B1-DB6C34D4B4D2}" type="pres">
      <dgm:prSet presAssocID="{9EEE6316-0B60-4429-8185-CA46C2C89298}" presName="conn2-1" presStyleLbl="parChTrans1D2" presStyleIdx="3" presStyleCnt="4"/>
      <dgm:spPr/>
      <dgm:t>
        <a:bodyPr/>
        <a:lstStyle/>
        <a:p>
          <a:endParaRPr lang="it-IT"/>
        </a:p>
      </dgm:t>
    </dgm:pt>
    <dgm:pt modelId="{DAEB5060-115D-44EC-9E5B-8B8C7E546224}" type="pres">
      <dgm:prSet presAssocID="{9EEE6316-0B60-4429-8185-CA46C2C89298}" presName="connTx" presStyleLbl="parChTrans1D2" presStyleIdx="3" presStyleCnt="4"/>
      <dgm:spPr/>
      <dgm:t>
        <a:bodyPr/>
        <a:lstStyle/>
        <a:p>
          <a:endParaRPr lang="it-IT"/>
        </a:p>
      </dgm:t>
    </dgm:pt>
    <dgm:pt modelId="{9ECE7499-BA93-4A42-927A-A63A93009978}" type="pres">
      <dgm:prSet presAssocID="{2E9F6DAE-1B10-4E7B-9CD5-0BFE1748EB9F}" presName="root2" presStyleCnt="0"/>
      <dgm:spPr/>
    </dgm:pt>
    <dgm:pt modelId="{F73ABB5C-28BF-4DBB-A513-14A7F50D4975}" type="pres">
      <dgm:prSet presAssocID="{2E9F6DAE-1B10-4E7B-9CD5-0BFE1748EB9F}" presName="LevelTwoTextNode" presStyleLbl="node2" presStyleIdx="3" presStyleCnt="4" custScaleX="2000000" custScaleY="1550000" custLinFactX="578357" custLinFactY="181665" custLinFactNeighborX="600000" custLinFactNeighborY="200000">
        <dgm:presLayoutVars>
          <dgm:chPref val="3"/>
        </dgm:presLayoutVars>
      </dgm:prSet>
      <dgm:spPr>
        <a:xfrm>
          <a:off x="4361899" y="2601067"/>
          <a:ext cx="2901904" cy="685663"/>
        </a:xfrm>
        <a:prstGeom prst="rect">
          <a:avLst/>
        </a:prstGeom>
      </dgm:spPr>
      <dgm:t>
        <a:bodyPr/>
        <a:lstStyle/>
        <a:p>
          <a:endParaRPr lang="it-IT"/>
        </a:p>
      </dgm:t>
    </dgm:pt>
    <dgm:pt modelId="{33936810-00FA-490C-AA85-DAFCC7C8141E}" type="pres">
      <dgm:prSet presAssocID="{2E9F6DAE-1B10-4E7B-9CD5-0BFE1748EB9F}" presName="level3hierChild" presStyleCnt="0"/>
      <dgm:spPr/>
    </dgm:pt>
  </dgm:ptLst>
  <dgm:cxnLst>
    <dgm:cxn modelId="{9B199F4A-005A-4918-A73B-FEAD0E858AF3}" srcId="{4C245359-D416-4DF2-9D29-A9959C2E7101}" destId="{14053F1D-0617-4D61-9CC5-D542F8DEB59D}" srcOrd="0" destOrd="0" parTransId="{E1597000-EAD5-4D6C-AA58-CD6EBF31A019}" sibTransId="{1277A163-B4ED-42E1-A747-17F22994FB28}"/>
    <dgm:cxn modelId="{206E5037-8D11-4015-B816-AA86E093580B}" type="presOf" srcId="{D76263EB-BE5A-4C32-ADFB-B2EFC7D3A25F}" destId="{1B7B925C-01E8-4B4D-B635-5BABDD300A3A}" srcOrd="0" destOrd="0" presId="urn:microsoft.com/office/officeart/2008/layout/HorizontalMultiLevelHierarchy"/>
    <dgm:cxn modelId="{2545FF21-AFD1-4069-9994-E1A832655C1F}" srcId="{4C245359-D416-4DF2-9D29-A9959C2E7101}" destId="{4545F196-93FC-4D16-B454-9DB9257E3A76}" srcOrd="1" destOrd="0" parTransId="{B66C7C5B-4511-4199-B8D9-8A6B1DABA292}" sibTransId="{20742CA8-F337-4EEC-AABE-5046D91BE5EE}"/>
    <dgm:cxn modelId="{4557092E-D01B-40C2-8F02-1F19775F1F2D}" type="presOf" srcId="{DE8CBC42-612E-460E-90F1-67335C060F25}" destId="{1DF4CFDB-1AD2-4ADC-A349-857AA0682D63}" srcOrd="0" destOrd="0" presId="urn:microsoft.com/office/officeart/2008/layout/HorizontalMultiLevelHierarchy"/>
    <dgm:cxn modelId="{F532F498-D025-4DB4-B07D-29DC71C5D524}" type="presOf" srcId="{4545F196-93FC-4D16-B454-9DB9257E3A76}" destId="{6B266A97-97F2-45A1-8138-A64EDF2D8375}" srcOrd="0" destOrd="0" presId="urn:microsoft.com/office/officeart/2008/layout/HorizontalMultiLevelHierarchy"/>
    <dgm:cxn modelId="{653A2772-9CE4-4B05-8EDB-63E3C9DC4823}" srcId="{4C245359-D416-4DF2-9D29-A9959C2E7101}" destId="{2E9F6DAE-1B10-4E7B-9CD5-0BFE1748EB9F}" srcOrd="3" destOrd="0" parTransId="{9EEE6316-0B60-4429-8185-CA46C2C89298}" sibTransId="{2B8F6F16-FAB4-4D53-B1A1-DA19B73197B5}"/>
    <dgm:cxn modelId="{4ACB50C2-FB0C-46E5-BD40-45B98C79E175}" type="presOf" srcId="{9EEE6316-0B60-4429-8185-CA46C2C89298}" destId="{03D796DE-12CA-45DC-92B1-DB6C34D4B4D2}" srcOrd="0" destOrd="0" presId="urn:microsoft.com/office/officeart/2008/layout/HorizontalMultiLevelHierarchy"/>
    <dgm:cxn modelId="{86353905-DB70-4DD2-B7A6-119C8E33F34F}" type="presOf" srcId="{4C245359-D416-4DF2-9D29-A9959C2E7101}" destId="{FEB0CFD1-0F8F-4EE7-B655-467389FDFA59}" srcOrd="0" destOrd="0" presId="urn:microsoft.com/office/officeart/2008/layout/HorizontalMultiLevelHierarchy"/>
    <dgm:cxn modelId="{17838E46-D99F-4733-9045-27EE456866E6}" type="presOf" srcId="{B66C7C5B-4511-4199-B8D9-8A6B1DABA292}" destId="{BC551393-A44F-48B9-B618-363F5D4D6513}" srcOrd="1" destOrd="0" presId="urn:microsoft.com/office/officeart/2008/layout/HorizontalMultiLevelHierarchy"/>
    <dgm:cxn modelId="{D2EE5D67-037F-46EA-BE7B-750EA4B3FBAA}" type="presOf" srcId="{E1597000-EAD5-4D6C-AA58-CD6EBF31A019}" destId="{EB7B2FBB-9D5C-439D-8672-92C65AC9D52D}" srcOrd="1" destOrd="0" presId="urn:microsoft.com/office/officeart/2008/layout/HorizontalMultiLevelHierarchy"/>
    <dgm:cxn modelId="{37B8D4E9-44F5-4CAE-9D54-F93878E2E598}" type="presOf" srcId="{2E9F6DAE-1B10-4E7B-9CD5-0BFE1748EB9F}" destId="{F73ABB5C-28BF-4DBB-A513-14A7F50D4975}" srcOrd="0" destOrd="0" presId="urn:microsoft.com/office/officeart/2008/layout/HorizontalMultiLevelHierarchy"/>
    <dgm:cxn modelId="{48DB3985-8031-41A4-AB0B-AFA8EFC9D696}" srcId="{D76263EB-BE5A-4C32-ADFB-B2EFC7D3A25F}" destId="{4C245359-D416-4DF2-9D29-A9959C2E7101}" srcOrd="0" destOrd="0" parTransId="{433F85A8-D527-414C-89B6-4D379E43D4D8}" sibTransId="{29BEBCFD-BCF3-4CAB-921A-C45998C630AB}"/>
    <dgm:cxn modelId="{1BEFDD27-4576-4BEE-ADD0-2B6330710891}" type="presOf" srcId="{E1597000-EAD5-4D6C-AA58-CD6EBF31A019}" destId="{3ADCB476-F105-4B54-B419-8428F93A7391}" srcOrd="0" destOrd="0" presId="urn:microsoft.com/office/officeart/2008/layout/HorizontalMultiLevelHierarchy"/>
    <dgm:cxn modelId="{7606813C-DFBC-4305-BBFB-34602502102D}" type="presOf" srcId="{CD116BF4-F572-47CD-8612-1F22EF055E90}" destId="{C512212A-0E94-4E7A-B982-28BB3BFD9F3E}" srcOrd="0" destOrd="0" presId="urn:microsoft.com/office/officeart/2008/layout/HorizontalMultiLevelHierarchy"/>
    <dgm:cxn modelId="{5713D617-F5E3-44DA-B4BC-4515875214F8}" type="presOf" srcId="{14053F1D-0617-4D61-9CC5-D542F8DEB59D}" destId="{6BF20644-2283-4741-AFFE-EAB313059FD1}" srcOrd="0" destOrd="0" presId="urn:microsoft.com/office/officeart/2008/layout/HorizontalMultiLevelHierarchy"/>
    <dgm:cxn modelId="{8E30DDD5-C2DA-48BF-9F75-32F2C06BF223}" type="presOf" srcId="{9EEE6316-0B60-4429-8185-CA46C2C89298}" destId="{DAEB5060-115D-44EC-9E5B-8B8C7E546224}" srcOrd="1" destOrd="0" presId="urn:microsoft.com/office/officeart/2008/layout/HorizontalMultiLevelHierarchy"/>
    <dgm:cxn modelId="{385E7679-963A-4229-9274-F65333733A60}" type="presOf" srcId="{CD116BF4-F572-47CD-8612-1F22EF055E90}" destId="{148B56D1-A783-46DE-8016-6BF4E091BE04}" srcOrd="1" destOrd="0" presId="urn:microsoft.com/office/officeart/2008/layout/HorizontalMultiLevelHierarchy"/>
    <dgm:cxn modelId="{F25E2F7E-8AA1-4A03-9240-2562F6994A8F}" type="presOf" srcId="{B66C7C5B-4511-4199-B8D9-8A6B1DABA292}" destId="{FBB9DC69-7A40-485C-9962-93683B265506}" srcOrd="0" destOrd="0" presId="urn:microsoft.com/office/officeart/2008/layout/HorizontalMultiLevelHierarchy"/>
    <dgm:cxn modelId="{DCFF2FD4-9867-48A0-A169-AEDBCAA0EE6E}" srcId="{4C245359-D416-4DF2-9D29-A9959C2E7101}" destId="{DE8CBC42-612E-460E-90F1-67335C060F25}" srcOrd="2" destOrd="0" parTransId="{CD116BF4-F572-47CD-8612-1F22EF055E90}" sibTransId="{0458E9AD-7488-49E7-A367-30DCCBDC1438}"/>
    <dgm:cxn modelId="{10281C6E-51D6-41F9-B8A6-4C44C66A8F6F}" type="presParOf" srcId="{1B7B925C-01E8-4B4D-B635-5BABDD300A3A}" destId="{C425649F-6400-4DE7-AB83-95FF5FC41FC8}" srcOrd="0" destOrd="0" presId="urn:microsoft.com/office/officeart/2008/layout/HorizontalMultiLevelHierarchy"/>
    <dgm:cxn modelId="{CD53ADF5-72F8-4532-B18A-3BA3B6392A28}" type="presParOf" srcId="{C425649F-6400-4DE7-AB83-95FF5FC41FC8}" destId="{FEB0CFD1-0F8F-4EE7-B655-467389FDFA59}" srcOrd="0" destOrd="0" presId="urn:microsoft.com/office/officeart/2008/layout/HorizontalMultiLevelHierarchy"/>
    <dgm:cxn modelId="{FF925D6D-A3A8-4D46-A4D4-4F0830AF3F8D}" type="presParOf" srcId="{C425649F-6400-4DE7-AB83-95FF5FC41FC8}" destId="{D453CDAE-407D-4BD3-A9B8-0346C1B5DB57}" srcOrd="1" destOrd="0" presId="urn:microsoft.com/office/officeart/2008/layout/HorizontalMultiLevelHierarchy"/>
    <dgm:cxn modelId="{06318DDE-AE14-4B66-8937-CA5616D73EFE}" type="presParOf" srcId="{D453CDAE-407D-4BD3-A9B8-0346C1B5DB57}" destId="{3ADCB476-F105-4B54-B419-8428F93A7391}" srcOrd="0" destOrd="0" presId="urn:microsoft.com/office/officeart/2008/layout/HorizontalMultiLevelHierarchy"/>
    <dgm:cxn modelId="{3B3D29E8-021F-4357-B603-E84D07D1E3DB}" type="presParOf" srcId="{3ADCB476-F105-4B54-B419-8428F93A7391}" destId="{EB7B2FBB-9D5C-439D-8672-92C65AC9D52D}" srcOrd="0" destOrd="0" presId="urn:microsoft.com/office/officeart/2008/layout/HorizontalMultiLevelHierarchy"/>
    <dgm:cxn modelId="{B259EF88-842A-431E-904D-BC4FC955E69A}" type="presParOf" srcId="{D453CDAE-407D-4BD3-A9B8-0346C1B5DB57}" destId="{A8A01EE8-614E-48E4-AA93-827AA3772751}" srcOrd="1" destOrd="0" presId="urn:microsoft.com/office/officeart/2008/layout/HorizontalMultiLevelHierarchy"/>
    <dgm:cxn modelId="{D00BA410-B69D-4716-A6E0-FE62A636B14F}" type="presParOf" srcId="{A8A01EE8-614E-48E4-AA93-827AA3772751}" destId="{6BF20644-2283-4741-AFFE-EAB313059FD1}" srcOrd="0" destOrd="0" presId="urn:microsoft.com/office/officeart/2008/layout/HorizontalMultiLevelHierarchy"/>
    <dgm:cxn modelId="{01643CFF-F89C-47E8-9733-CBE6D38E9011}" type="presParOf" srcId="{A8A01EE8-614E-48E4-AA93-827AA3772751}" destId="{AC39B22E-22AF-4EF7-88B7-77A0AD247948}" srcOrd="1" destOrd="0" presId="urn:microsoft.com/office/officeart/2008/layout/HorizontalMultiLevelHierarchy"/>
    <dgm:cxn modelId="{9F512DFB-972E-4858-97BF-A30A0F858753}" type="presParOf" srcId="{D453CDAE-407D-4BD3-A9B8-0346C1B5DB57}" destId="{FBB9DC69-7A40-485C-9962-93683B265506}" srcOrd="2" destOrd="0" presId="urn:microsoft.com/office/officeart/2008/layout/HorizontalMultiLevelHierarchy"/>
    <dgm:cxn modelId="{7B8C8238-7DBC-4E15-9C8E-83A46D93C28A}" type="presParOf" srcId="{FBB9DC69-7A40-485C-9962-93683B265506}" destId="{BC551393-A44F-48B9-B618-363F5D4D6513}" srcOrd="0" destOrd="0" presId="urn:microsoft.com/office/officeart/2008/layout/HorizontalMultiLevelHierarchy"/>
    <dgm:cxn modelId="{48500027-134C-46CD-BD86-8B9CCED71C3D}" type="presParOf" srcId="{D453CDAE-407D-4BD3-A9B8-0346C1B5DB57}" destId="{4A937A7C-C804-4EA9-9489-D1BB560859AC}" srcOrd="3" destOrd="0" presId="urn:microsoft.com/office/officeart/2008/layout/HorizontalMultiLevelHierarchy"/>
    <dgm:cxn modelId="{955FB55B-910B-4607-B970-09B13F0BC4B5}" type="presParOf" srcId="{4A937A7C-C804-4EA9-9489-D1BB560859AC}" destId="{6B266A97-97F2-45A1-8138-A64EDF2D8375}" srcOrd="0" destOrd="0" presId="urn:microsoft.com/office/officeart/2008/layout/HorizontalMultiLevelHierarchy"/>
    <dgm:cxn modelId="{0F1B3FE2-64C3-454E-94D0-D591504E15D4}" type="presParOf" srcId="{4A937A7C-C804-4EA9-9489-D1BB560859AC}" destId="{21721AB2-E804-4C31-AF0F-783F1DBDDA50}" srcOrd="1" destOrd="0" presId="urn:microsoft.com/office/officeart/2008/layout/HorizontalMultiLevelHierarchy"/>
    <dgm:cxn modelId="{A340ABAE-461E-4670-9DEA-A4D95E541107}" type="presParOf" srcId="{D453CDAE-407D-4BD3-A9B8-0346C1B5DB57}" destId="{C512212A-0E94-4E7A-B982-28BB3BFD9F3E}" srcOrd="4" destOrd="0" presId="urn:microsoft.com/office/officeart/2008/layout/HorizontalMultiLevelHierarchy"/>
    <dgm:cxn modelId="{207B6E03-8213-4460-A5D3-210120E521EF}" type="presParOf" srcId="{C512212A-0E94-4E7A-B982-28BB3BFD9F3E}" destId="{148B56D1-A783-46DE-8016-6BF4E091BE04}" srcOrd="0" destOrd="0" presId="urn:microsoft.com/office/officeart/2008/layout/HorizontalMultiLevelHierarchy"/>
    <dgm:cxn modelId="{F286AD02-6A96-4DD1-AE53-128D6309375B}" type="presParOf" srcId="{D453CDAE-407D-4BD3-A9B8-0346C1B5DB57}" destId="{39169E11-1D24-4B72-A670-29407DDF711A}" srcOrd="5" destOrd="0" presId="urn:microsoft.com/office/officeart/2008/layout/HorizontalMultiLevelHierarchy"/>
    <dgm:cxn modelId="{0CAA2989-5D51-4409-9E44-A6569E842A54}" type="presParOf" srcId="{39169E11-1D24-4B72-A670-29407DDF711A}" destId="{1DF4CFDB-1AD2-4ADC-A349-857AA0682D63}" srcOrd="0" destOrd="0" presId="urn:microsoft.com/office/officeart/2008/layout/HorizontalMultiLevelHierarchy"/>
    <dgm:cxn modelId="{F9587317-5D3C-45EA-BC16-0924E21268FC}" type="presParOf" srcId="{39169E11-1D24-4B72-A670-29407DDF711A}" destId="{5222FF6D-D011-49A8-AF9D-741DFF7C76AA}" srcOrd="1" destOrd="0" presId="urn:microsoft.com/office/officeart/2008/layout/HorizontalMultiLevelHierarchy"/>
    <dgm:cxn modelId="{D8909714-1A51-4EAA-9EDA-2C0F66ECF6B1}" type="presParOf" srcId="{D453CDAE-407D-4BD3-A9B8-0346C1B5DB57}" destId="{03D796DE-12CA-45DC-92B1-DB6C34D4B4D2}" srcOrd="6" destOrd="0" presId="urn:microsoft.com/office/officeart/2008/layout/HorizontalMultiLevelHierarchy"/>
    <dgm:cxn modelId="{76189268-83C3-4C6C-B33C-E26C0D773BE0}" type="presParOf" srcId="{03D796DE-12CA-45DC-92B1-DB6C34D4B4D2}" destId="{DAEB5060-115D-44EC-9E5B-8B8C7E546224}" srcOrd="0" destOrd="0" presId="urn:microsoft.com/office/officeart/2008/layout/HorizontalMultiLevelHierarchy"/>
    <dgm:cxn modelId="{E162E60B-61AC-4D9B-BAF0-715E5861D02D}" type="presParOf" srcId="{D453CDAE-407D-4BD3-A9B8-0346C1B5DB57}" destId="{9ECE7499-BA93-4A42-927A-A63A93009978}" srcOrd="7" destOrd="0" presId="urn:microsoft.com/office/officeart/2008/layout/HorizontalMultiLevelHierarchy"/>
    <dgm:cxn modelId="{FAC5C78D-7B2C-4B7B-A895-62F5F9597910}" type="presParOf" srcId="{9ECE7499-BA93-4A42-927A-A63A93009978}" destId="{F73ABB5C-28BF-4DBB-A513-14A7F50D4975}" srcOrd="0" destOrd="0" presId="urn:microsoft.com/office/officeart/2008/layout/HorizontalMultiLevelHierarchy"/>
    <dgm:cxn modelId="{955CD6B8-068A-443F-B173-0751F62AB4DC}" type="presParOf" srcId="{9ECE7499-BA93-4A42-927A-A63A93009978}" destId="{33936810-00FA-490C-AA85-DAFCC7C8141E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83C122B-EFEB-4638-8474-554C050B3E1D}" type="doc">
      <dgm:prSet loTypeId="urn:microsoft.com/office/officeart/2005/8/layout/cycle4" loCatId="matrix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8357A91C-A62E-43B5-9BDB-D4AD319CB95F}">
      <dgm:prSet phldrT="[Testo]" custT="1"/>
      <dgm:spPr>
        <a:solidFill>
          <a:srgbClr val="FFFF66"/>
        </a:solidFill>
      </dgm:spPr>
      <dgm:t>
        <a:bodyPr/>
        <a:lstStyle/>
        <a:p>
          <a:endParaRPr lang="it-IT" sz="25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DADE665-3B4F-4A3A-9BE4-C2011615BFBF}" type="parTrans" cxnId="{5CEC2241-33A9-48BC-9832-8C12C4A34DE3}">
      <dgm:prSet/>
      <dgm:spPr/>
      <dgm:t>
        <a:bodyPr/>
        <a:lstStyle/>
        <a:p>
          <a:endParaRPr lang="it-IT"/>
        </a:p>
      </dgm:t>
    </dgm:pt>
    <dgm:pt modelId="{CCBD7F65-AC5B-4C54-8231-1FF16A564845}" type="sibTrans" cxnId="{5CEC2241-33A9-48BC-9832-8C12C4A34DE3}">
      <dgm:prSet/>
      <dgm:spPr/>
      <dgm:t>
        <a:bodyPr/>
        <a:lstStyle/>
        <a:p>
          <a:endParaRPr lang="it-IT"/>
        </a:p>
      </dgm:t>
    </dgm:pt>
    <dgm:pt modelId="{F568FF41-FB1D-46FD-85A3-78E0355EF1C1}">
      <dgm:prSet phldrT="[Testo]"/>
      <dgm:spPr>
        <a:solidFill>
          <a:srgbClr val="00CC66"/>
        </a:solidFill>
      </dgm:spPr>
      <dgm:t>
        <a:bodyPr/>
        <a:lstStyle/>
        <a:p>
          <a:endParaRPr lang="it-IT" dirty="0"/>
        </a:p>
      </dgm:t>
    </dgm:pt>
    <dgm:pt modelId="{9592921A-77C1-4093-B383-2B123FF2281E}" type="parTrans" cxnId="{78B2E2A5-81BD-48B9-8FE1-5A4205A9F8FA}">
      <dgm:prSet/>
      <dgm:spPr/>
      <dgm:t>
        <a:bodyPr/>
        <a:lstStyle/>
        <a:p>
          <a:endParaRPr lang="it-IT"/>
        </a:p>
      </dgm:t>
    </dgm:pt>
    <dgm:pt modelId="{383F5D43-98DF-4156-8A21-A9FDFEDABCC3}" type="sibTrans" cxnId="{78B2E2A5-81BD-48B9-8FE1-5A4205A9F8FA}">
      <dgm:prSet/>
      <dgm:spPr/>
      <dgm:t>
        <a:bodyPr/>
        <a:lstStyle/>
        <a:p>
          <a:endParaRPr lang="it-IT"/>
        </a:p>
      </dgm:t>
    </dgm:pt>
    <dgm:pt modelId="{E15FD3D1-8502-49C6-8F74-2C71D522A12A}">
      <dgm:prSet phldrT="[Testo]"/>
      <dgm:spPr/>
      <dgm:t>
        <a:bodyPr/>
        <a:lstStyle/>
        <a:p>
          <a:r>
            <a:rPr lang="it-IT" dirty="0"/>
            <a:t> </a:t>
          </a:r>
        </a:p>
      </dgm:t>
    </dgm:pt>
    <dgm:pt modelId="{F1FE00B3-CB38-404A-9EF4-0A792F67BAFB}" type="parTrans" cxnId="{2856B4D3-EADD-424A-ABCD-984493C5C379}">
      <dgm:prSet/>
      <dgm:spPr/>
      <dgm:t>
        <a:bodyPr/>
        <a:lstStyle/>
        <a:p>
          <a:endParaRPr lang="it-IT"/>
        </a:p>
      </dgm:t>
    </dgm:pt>
    <dgm:pt modelId="{0E6A5C2C-3213-4BDF-8923-F404F010ADD0}" type="sibTrans" cxnId="{2856B4D3-EADD-424A-ABCD-984493C5C379}">
      <dgm:prSet/>
      <dgm:spPr/>
      <dgm:t>
        <a:bodyPr/>
        <a:lstStyle/>
        <a:p>
          <a:endParaRPr lang="it-IT"/>
        </a:p>
      </dgm:t>
    </dgm:pt>
    <dgm:pt modelId="{2BD2A8D0-7E0D-4901-922E-5BB0DB342D79}">
      <dgm:prSet phldrT="[Testo]"/>
      <dgm:spPr>
        <a:solidFill>
          <a:srgbClr val="FF0000"/>
        </a:solidFill>
      </dgm:spPr>
      <dgm:t>
        <a:bodyPr/>
        <a:lstStyle/>
        <a:p>
          <a:endParaRPr lang="it-IT" dirty="0"/>
        </a:p>
      </dgm:t>
    </dgm:pt>
    <dgm:pt modelId="{06277AC4-DDA0-458C-BFFF-E31972B331F8}" type="parTrans" cxnId="{729C06F4-B6BB-43D8-92D6-3F3120AB22DC}">
      <dgm:prSet/>
      <dgm:spPr/>
      <dgm:t>
        <a:bodyPr/>
        <a:lstStyle/>
        <a:p>
          <a:endParaRPr lang="it-IT"/>
        </a:p>
      </dgm:t>
    </dgm:pt>
    <dgm:pt modelId="{E7D1EF78-CE8E-421F-AE25-0079358B3510}" type="sibTrans" cxnId="{729C06F4-B6BB-43D8-92D6-3F3120AB22DC}">
      <dgm:prSet/>
      <dgm:spPr/>
      <dgm:t>
        <a:bodyPr/>
        <a:lstStyle/>
        <a:p>
          <a:endParaRPr lang="it-IT"/>
        </a:p>
      </dgm:t>
    </dgm:pt>
    <dgm:pt modelId="{18BB76D7-92DC-4367-8BDC-532DB12BB386}" type="pres">
      <dgm:prSet presAssocID="{583C122B-EFEB-4638-8474-554C050B3E1D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40256FC7-8631-4FC1-AB4E-E66D390664C2}" type="pres">
      <dgm:prSet presAssocID="{583C122B-EFEB-4638-8474-554C050B3E1D}" presName="children" presStyleCnt="0"/>
      <dgm:spPr/>
    </dgm:pt>
    <dgm:pt modelId="{ABB23D68-810C-454D-A533-5560E52448B8}" type="pres">
      <dgm:prSet presAssocID="{583C122B-EFEB-4638-8474-554C050B3E1D}" presName="childPlaceholder" presStyleCnt="0"/>
      <dgm:spPr/>
    </dgm:pt>
    <dgm:pt modelId="{6C289152-A990-4D0A-8255-EAADF4B95C01}" type="pres">
      <dgm:prSet presAssocID="{583C122B-EFEB-4638-8474-554C050B3E1D}" presName="circle" presStyleCnt="0"/>
      <dgm:spPr/>
    </dgm:pt>
    <dgm:pt modelId="{3A5D80FC-81A8-48E6-B59D-81A8F414B504}" type="pres">
      <dgm:prSet presAssocID="{583C122B-EFEB-4638-8474-554C050B3E1D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B7CD641-5D42-45E3-A335-A1D6AF2AA9A6}" type="pres">
      <dgm:prSet presAssocID="{583C122B-EFEB-4638-8474-554C050B3E1D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E36410A-6789-43A3-8A5C-8655C1E5C5CA}" type="pres">
      <dgm:prSet presAssocID="{583C122B-EFEB-4638-8474-554C050B3E1D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9DC7FF6-0574-4C9A-83AD-2DEC1F1BB09E}" type="pres">
      <dgm:prSet presAssocID="{583C122B-EFEB-4638-8474-554C050B3E1D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3F6C086-78F2-45A5-8133-E4EBA61934B0}" type="pres">
      <dgm:prSet presAssocID="{583C122B-EFEB-4638-8474-554C050B3E1D}" presName="quadrantPlaceholder" presStyleCnt="0"/>
      <dgm:spPr/>
    </dgm:pt>
    <dgm:pt modelId="{AAE9E3C6-28EF-4203-83F6-5C28DA1C9B98}" type="pres">
      <dgm:prSet presAssocID="{583C122B-EFEB-4638-8474-554C050B3E1D}" presName="center1" presStyleLbl="fgShp" presStyleIdx="0" presStyleCnt="2"/>
      <dgm:spPr/>
    </dgm:pt>
    <dgm:pt modelId="{3CE16D45-86CD-4251-BD90-0775E12C6959}" type="pres">
      <dgm:prSet presAssocID="{583C122B-EFEB-4638-8474-554C050B3E1D}" presName="center2" presStyleLbl="fgShp" presStyleIdx="1" presStyleCnt="2"/>
      <dgm:spPr/>
    </dgm:pt>
  </dgm:ptLst>
  <dgm:cxnLst>
    <dgm:cxn modelId="{2856B4D3-EADD-424A-ABCD-984493C5C379}" srcId="{583C122B-EFEB-4638-8474-554C050B3E1D}" destId="{E15FD3D1-8502-49C6-8F74-2C71D522A12A}" srcOrd="2" destOrd="0" parTransId="{F1FE00B3-CB38-404A-9EF4-0A792F67BAFB}" sibTransId="{0E6A5C2C-3213-4BDF-8923-F404F010ADD0}"/>
    <dgm:cxn modelId="{C6D8A3A3-8660-46A4-9CB2-462344BF4546}" type="presOf" srcId="{583C122B-EFEB-4638-8474-554C050B3E1D}" destId="{18BB76D7-92DC-4367-8BDC-532DB12BB386}" srcOrd="0" destOrd="0" presId="urn:microsoft.com/office/officeart/2005/8/layout/cycle4"/>
    <dgm:cxn modelId="{BA72EFF4-FD87-4165-AF13-3D411557E135}" type="presOf" srcId="{8357A91C-A62E-43B5-9BDB-D4AD319CB95F}" destId="{3A5D80FC-81A8-48E6-B59D-81A8F414B504}" srcOrd="0" destOrd="0" presId="urn:microsoft.com/office/officeart/2005/8/layout/cycle4"/>
    <dgm:cxn modelId="{78B2E2A5-81BD-48B9-8FE1-5A4205A9F8FA}" srcId="{583C122B-EFEB-4638-8474-554C050B3E1D}" destId="{F568FF41-FB1D-46FD-85A3-78E0355EF1C1}" srcOrd="1" destOrd="0" parTransId="{9592921A-77C1-4093-B383-2B123FF2281E}" sibTransId="{383F5D43-98DF-4156-8A21-A9FDFEDABCC3}"/>
    <dgm:cxn modelId="{729C06F4-B6BB-43D8-92D6-3F3120AB22DC}" srcId="{583C122B-EFEB-4638-8474-554C050B3E1D}" destId="{2BD2A8D0-7E0D-4901-922E-5BB0DB342D79}" srcOrd="3" destOrd="0" parTransId="{06277AC4-DDA0-458C-BFFF-E31972B331F8}" sibTransId="{E7D1EF78-CE8E-421F-AE25-0079358B3510}"/>
    <dgm:cxn modelId="{AA5B27F5-7CA5-494C-B9AF-A4FC0820C769}" type="presOf" srcId="{2BD2A8D0-7E0D-4901-922E-5BB0DB342D79}" destId="{19DC7FF6-0574-4C9A-83AD-2DEC1F1BB09E}" srcOrd="0" destOrd="0" presId="urn:microsoft.com/office/officeart/2005/8/layout/cycle4"/>
    <dgm:cxn modelId="{5CEC2241-33A9-48BC-9832-8C12C4A34DE3}" srcId="{583C122B-EFEB-4638-8474-554C050B3E1D}" destId="{8357A91C-A62E-43B5-9BDB-D4AD319CB95F}" srcOrd="0" destOrd="0" parTransId="{9DADE665-3B4F-4A3A-9BE4-C2011615BFBF}" sibTransId="{CCBD7F65-AC5B-4C54-8231-1FF16A564845}"/>
    <dgm:cxn modelId="{F78F523A-68CF-4094-8D05-B1E02F032BAA}" type="presOf" srcId="{E15FD3D1-8502-49C6-8F74-2C71D522A12A}" destId="{5E36410A-6789-43A3-8A5C-8655C1E5C5CA}" srcOrd="0" destOrd="0" presId="urn:microsoft.com/office/officeart/2005/8/layout/cycle4"/>
    <dgm:cxn modelId="{3C0E5F08-3125-4FED-BB59-74BEC26A52C2}" type="presOf" srcId="{F568FF41-FB1D-46FD-85A3-78E0355EF1C1}" destId="{9B7CD641-5D42-45E3-A335-A1D6AF2AA9A6}" srcOrd="0" destOrd="0" presId="urn:microsoft.com/office/officeart/2005/8/layout/cycle4"/>
    <dgm:cxn modelId="{43FEB853-85AB-4ED0-8264-CD361948D2C8}" type="presParOf" srcId="{18BB76D7-92DC-4367-8BDC-532DB12BB386}" destId="{40256FC7-8631-4FC1-AB4E-E66D390664C2}" srcOrd="0" destOrd="0" presId="urn:microsoft.com/office/officeart/2005/8/layout/cycle4"/>
    <dgm:cxn modelId="{A6F28FFE-F8C2-4507-B3FD-7E34F886BCA6}" type="presParOf" srcId="{40256FC7-8631-4FC1-AB4E-E66D390664C2}" destId="{ABB23D68-810C-454D-A533-5560E52448B8}" srcOrd="0" destOrd="0" presId="urn:microsoft.com/office/officeart/2005/8/layout/cycle4"/>
    <dgm:cxn modelId="{D6766A31-6BF5-4E43-8395-D4B94CEAC599}" type="presParOf" srcId="{18BB76D7-92DC-4367-8BDC-532DB12BB386}" destId="{6C289152-A990-4D0A-8255-EAADF4B95C01}" srcOrd="1" destOrd="0" presId="urn:microsoft.com/office/officeart/2005/8/layout/cycle4"/>
    <dgm:cxn modelId="{AE53DA2B-7C41-4152-AC34-9CEF0E496FBB}" type="presParOf" srcId="{6C289152-A990-4D0A-8255-EAADF4B95C01}" destId="{3A5D80FC-81A8-48E6-B59D-81A8F414B504}" srcOrd="0" destOrd="0" presId="urn:microsoft.com/office/officeart/2005/8/layout/cycle4"/>
    <dgm:cxn modelId="{DAC4D8F4-5A0D-4BA6-B349-8197617A65D8}" type="presParOf" srcId="{6C289152-A990-4D0A-8255-EAADF4B95C01}" destId="{9B7CD641-5D42-45E3-A335-A1D6AF2AA9A6}" srcOrd="1" destOrd="0" presId="urn:microsoft.com/office/officeart/2005/8/layout/cycle4"/>
    <dgm:cxn modelId="{D62BA0C5-9F38-4737-A3CD-F91E96CB7E90}" type="presParOf" srcId="{6C289152-A990-4D0A-8255-EAADF4B95C01}" destId="{5E36410A-6789-43A3-8A5C-8655C1E5C5CA}" srcOrd="2" destOrd="0" presId="urn:microsoft.com/office/officeart/2005/8/layout/cycle4"/>
    <dgm:cxn modelId="{DB9F619F-8BAE-4B90-99EE-28E1C73CA414}" type="presParOf" srcId="{6C289152-A990-4D0A-8255-EAADF4B95C01}" destId="{19DC7FF6-0574-4C9A-83AD-2DEC1F1BB09E}" srcOrd="3" destOrd="0" presId="urn:microsoft.com/office/officeart/2005/8/layout/cycle4"/>
    <dgm:cxn modelId="{2675008B-16D7-46D4-B5CF-F531795C54D1}" type="presParOf" srcId="{6C289152-A990-4D0A-8255-EAADF4B95C01}" destId="{33F6C086-78F2-45A5-8133-E4EBA61934B0}" srcOrd="4" destOrd="0" presId="urn:microsoft.com/office/officeart/2005/8/layout/cycle4"/>
    <dgm:cxn modelId="{B3E72B33-6BF1-4B08-817E-BB4F87BA64F1}" type="presParOf" srcId="{18BB76D7-92DC-4367-8BDC-532DB12BB386}" destId="{AAE9E3C6-28EF-4203-83F6-5C28DA1C9B98}" srcOrd="2" destOrd="0" presId="urn:microsoft.com/office/officeart/2005/8/layout/cycle4"/>
    <dgm:cxn modelId="{F80C59CF-AF92-4760-83DB-D3F6AD6FB353}" type="presParOf" srcId="{18BB76D7-92DC-4367-8BDC-532DB12BB386}" destId="{3CE16D45-86CD-4251-BD90-0775E12C6959}" srcOrd="3" destOrd="0" presId="urn:microsoft.com/office/officeart/2005/8/layout/cycle4"/>
  </dgm:cxnLst>
  <dgm:bg>
    <a:noFill/>
  </dgm:bg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D796DE-12CA-45DC-92B1-DB6C34D4B4D2}">
      <dsp:nvSpPr>
        <dsp:cNvPr id="0" name=""/>
        <dsp:cNvSpPr/>
      </dsp:nvSpPr>
      <dsp:spPr>
        <a:xfrm>
          <a:off x="2206078" y="1657971"/>
          <a:ext cx="2155821" cy="12859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77910" y="0"/>
              </a:lnTo>
              <a:lnTo>
                <a:pt x="1077910" y="1285927"/>
              </a:lnTo>
              <a:lnTo>
                <a:pt x="2155821" y="128592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800" kern="1200"/>
        </a:p>
      </dsp:txBody>
      <dsp:txXfrm>
        <a:off x="3221233" y="2238179"/>
        <a:ext cx="125510" cy="125510"/>
      </dsp:txXfrm>
    </dsp:sp>
    <dsp:sp modelId="{C512212A-0E94-4E7A-B982-28BB3BFD9F3E}">
      <dsp:nvSpPr>
        <dsp:cNvPr id="0" name=""/>
        <dsp:cNvSpPr/>
      </dsp:nvSpPr>
      <dsp:spPr>
        <a:xfrm>
          <a:off x="2206078" y="1657971"/>
          <a:ext cx="2131942" cy="5642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65971" y="0"/>
              </a:lnTo>
              <a:lnTo>
                <a:pt x="1065971" y="564260"/>
              </a:lnTo>
              <a:lnTo>
                <a:pt x="2131942" y="56426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700" kern="1200"/>
        </a:p>
      </dsp:txBody>
      <dsp:txXfrm>
        <a:off x="3216915" y="1884967"/>
        <a:ext cx="110267" cy="110267"/>
      </dsp:txXfrm>
    </dsp:sp>
    <dsp:sp modelId="{FBB9DC69-7A40-485C-9962-93683B265506}">
      <dsp:nvSpPr>
        <dsp:cNvPr id="0" name=""/>
        <dsp:cNvSpPr/>
      </dsp:nvSpPr>
      <dsp:spPr>
        <a:xfrm>
          <a:off x="2206078" y="1533159"/>
          <a:ext cx="2131942" cy="124811"/>
        </a:xfrm>
        <a:custGeom>
          <a:avLst/>
          <a:gdLst/>
          <a:ahLst/>
          <a:cxnLst/>
          <a:rect l="0" t="0" r="0" b="0"/>
          <a:pathLst>
            <a:path>
              <a:moveTo>
                <a:pt x="0" y="124811"/>
              </a:moveTo>
              <a:lnTo>
                <a:pt x="1065971" y="124811"/>
              </a:lnTo>
              <a:lnTo>
                <a:pt x="1065971" y="0"/>
              </a:lnTo>
              <a:lnTo>
                <a:pt x="2131942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700" kern="1200"/>
        </a:p>
      </dsp:txBody>
      <dsp:txXfrm>
        <a:off x="3218659" y="1542175"/>
        <a:ext cx="106779" cy="106779"/>
      </dsp:txXfrm>
    </dsp:sp>
    <dsp:sp modelId="{3ADCB476-F105-4B54-B419-8428F93A7391}">
      <dsp:nvSpPr>
        <dsp:cNvPr id="0" name=""/>
        <dsp:cNvSpPr/>
      </dsp:nvSpPr>
      <dsp:spPr>
        <a:xfrm>
          <a:off x="2206078" y="700522"/>
          <a:ext cx="2136291" cy="957449"/>
        </a:xfrm>
        <a:custGeom>
          <a:avLst/>
          <a:gdLst/>
          <a:ahLst/>
          <a:cxnLst/>
          <a:rect l="0" t="0" r="0" b="0"/>
          <a:pathLst>
            <a:path>
              <a:moveTo>
                <a:pt x="0" y="957449"/>
              </a:moveTo>
              <a:lnTo>
                <a:pt x="1068145" y="957449"/>
              </a:lnTo>
              <a:lnTo>
                <a:pt x="1068145" y="0"/>
              </a:lnTo>
              <a:lnTo>
                <a:pt x="2136291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800" kern="1200"/>
        </a:p>
      </dsp:txBody>
      <dsp:txXfrm>
        <a:off x="3215698" y="1120720"/>
        <a:ext cx="117051" cy="117051"/>
      </dsp:txXfrm>
    </dsp:sp>
    <dsp:sp modelId="{FEB0CFD1-0F8F-4EE7-B655-467389FDFA59}">
      <dsp:nvSpPr>
        <dsp:cNvPr id="0" name=""/>
        <dsp:cNvSpPr/>
      </dsp:nvSpPr>
      <dsp:spPr>
        <a:xfrm>
          <a:off x="0" y="1215607"/>
          <a:ext cx="3527429" cy="884726"/>
        </a:xfrm>
        <a:prstGeom prst="rect">
          <a:avLst/>
        </a:prstGeom>
        <a:solidFill>
          <a:schemeClr val="accent5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it-IT" sz="1800" kern="1200" dirty="0"/>
            <a:t>Dipartimento politiche strutturali e affari europei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it-IT" sz="1800" kern="1200" dirty="0"/>
            <a:t>Europe Direct </a:t>
          </a:r>
          <a:r>
            <a:rPr lang="it-IT" sz="1800" kern="1200" dirty="0" err="1"/>
            <a:t>Vallée</a:t>
          </a:r>
          <a:r>
            <a:rPr lang="it-IT" sz="1800" kern="1200" dirty="0"/>
            <a:t> d’</a:t>
          </a:r>
          <a:r>
            <a:rPr lang="it-IT" sz="1800" kern="1200" dirty="0" err="1"/>
            <a:t>Aoste</a:t>
          </a:r>
          <a:endParaRPr lang="it-IT" sz="1800" kern="1200" dirty="0"/>
        </a:p>
      </dsp:txBody>
      <dsp:txXfrm>
        <a:off x="0" y="1215607"/>
        <a:ext cx="3527429" cy="884726"/>
      </dsp:txXfrm>
    </dsp:sp>
    <dsp:sp modelId="{6BF20644-2283-4741-AFFE-EAB313059FD1}">
      <dsp:nvSpPr>
        <dsp:cNvPr id="0" name=""/>
        <dsp:cNvSpPr/>
      </dsp:nvSpPr>
      <dsp:spPr>
        <a:xfrm>
          <a:off x="4342369" y="258158"/>
          <a:ext cx="2901904" cy="884726"/>
        </a:xfrm>
        <a:prstGeom prst="rect">
          <a:avLst/>
        </a:prstGeom>
        <a:solidFill>
          <a:srgbClr val="4472C4">
            <a:lumMod val="7500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1800" kern="1200" dirty="0" err="1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AdG</a:t>
          </a:r>
          <a:r>
            <a:rPr lang="it-IT" sz="1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 FESR, FSE+, CSR e responsabile regionale Programmi CTE</a:t>
          </a:r>
        </a:p>
      </dsp:txBody>
      <dsp:txXfrm>
        <a:off x="4342369" y="258158"/>
        <a:ext cx="2901904" cy="884726"/>
      </dsp:txXfrm>
    </dsp:sp>
    <dsp:sp modelId="{6B266A97-97F2-45A1-8138-A64EDF2D8375}">
      <dsp:nvSpPr>
        <dsp:cNvPr id="0" name=""/>
        <dsp:cNvSpPr/>
      </dsp:nvSpPr>
      <dsp:spPr>
        <a:xfrm>
          <a:off x="4338021" y="1251343"/>
          <a:ext cx="2901904" cy="563632"/>
        </a:xfrm>
        <a:prstGeom prst="rect">
          <a:avLst/>
        </a:prstGeom>
        <a:solidFill>
          <a:srgbClr val="4472C4">
            <a:lumMod val="7500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1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Esperti esterni all’Amministrazione</a:t>
          </a:r>
        </a:p>
      </dsp:txBody>
      <dsp:txXfrm>
        <a:off x="4338021" y="1251343"/>
        <a:ext cx="2901904" cy="563632"/>
      </dsp:txXfrm>
    </dsp:sp>
    <dsp:sp modelId="{1DF4CFDB-1AD2-4ADC-A349-857AA0682D63}">
      <dsp:nvSpPr>
        <dsp:cNvPr id="0" name=""/>
        <dsp:cNvSpPr/>
      </dsp:nvSpPr>
      <dsp:spPr>
        <a:xfrm>
          <a:off x="4338021" y="1955666"/>
          <a:ext cx="2901904" cy="533130"/>
        </a:xfrm>
        <a:prstGeom prst="rect">
          <a:avLst/>
        </a:prstGeom>
        <a:solidFill>
          <a:srgbClr val="4472C4">
            <a:lumMod val="7500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1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Esperti esterni NUVAL</a:t>
          </a:r>
        </a:p>
      </dsp:txBody>
      <dsp:txXfrm>
        <a:off x="4338021" y="1955666"/>
        <a:ext cx="2901904" cy="533130"/>
      </dsp:txXfrm>
    </dsp:sp>
    <dsp:sp modelId="{F73ABB5C-28BF-4DBB-A513-14A7F50D4975}">
      <dsp:nvSpPr>
        <dsp:cNvPr id="0" name=""/>
        <dsp:cNvSpPr/>
      </dsp:nvSpPr>
      <dsp:spPr>
        <a:xfrm>
          <a:off x="4361899" y="2601067"/>
          <a:ext cx="2901904" cy="685663"/>
        </a:xfrm>
        <a:prstGeom prst="rect">
          <a:avLst/>
        </a:prstGeom>
        <a:solidFill>
          <a:srgbClr val="4472C4">
            <a:lumMod val="75000"/>
          </a:srgbClr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it-IT" sz="1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Ufficio stampa regionale</a:t>
          </a:r>
        </a:p>
      </dsp:txBody>
      <dsp:txXfrm>
        <a:off x="4361899" y="2601067"/>
        <a:ext cx="2901904" cy="6856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5D80FC-81A8-48E6-B59D-81A8F414B504}">
      <dsp:nvSpPr>
        <dsp:cNvPr id="0" name=""/>
        <dsp:cNvSpPr/>
      </dsp:nvSpPr>
      <dsp:spPr>
        <a:xfrm>
          <a:off x="3119858" y="273152"/>
          <a:ext cx="2075002" cy="2075002"/>
        </a:xfrm>
        <a:prstGeom prst="pieWedge">
          <a:avLst/>
        </a:prstGeom>
        <a:solidFill>
          <a:srgbClr val="FFFF66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5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727612" y="880906"/>
        <a:ext cx="1467248" cy="1467248"/>
      </dsp:txXfrm>
    </dsp:sp>
    <dsp:sp modelId="{9B7CD641-5D42-45E3-A335-A1D6AF2AA9A6}">
      <dsp:nvSpPr>
        <dsp:cNvPr id="0" name=""/>
        <dsp:cNvSpPr/>
      </dsp:nvSpPr>
      <dsp:spPr>
        <a:xfrm rot="5400000">
          <a:off x="5290704" y="273152"/>
          <a:ext cx="2075002" cy="2075002"/>
        </a:xfrm>
        <a:prstGeom prst="pieWedge">
          <a:avLst/>
        </a:prstGeom>
        <a:solidFill>
          <a:srgbClr val="00CC66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9824" tIns="369824" rIns="369824" bIns="369824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200" kern="1200" dirty="0"/>
        </a:p>
      </dsp:txBody>
      <dsp:txXfrm rot="-5400000">
        <a:off x="5290704" y="880906"/>
        <a:ext cx="1467248" cy="1467248"/>
      </dsp:txXfrm>
    </dsp:sp>
    <dsp:sp modelId="{5E36410A-6789-43A3-8A5C-8655C1E5C5CA}">
      <dsp:nvSpPr>
        <dsp:cNvPr id="0" name=""/>
        <dsp:cNvSpPr/>
      </dsp:nvSpPr>
      <dsp:spPr>
        <a:xfrm rot="10800000">
          <a:off x="5290704" y="2443998"/>
          <a:ext cx="2075002" cy="2075002"/>
        </a:xfrm>
        <a:prstGeom prst="pieWedg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9824" tIns="369824" rIns="369824" bIns="369824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5200" kern="1200" dirty="0"/>
            <a:t> </a:t>
          </a:r>
        </a:p>
      </dsp:txBody>
      <dsp:txXfrm rot="10800000">
        <a:off x="5290704" y="2443998"/>
        <a:ext cx="1467248" cy="1467248"/>
      </dsp:txXfrm>
    </dsp:sp>
    <dsp:sp modelId="{19DC7FF6-0574-4C9A-83AD-2DEC1F1BB09E}">
      <dsp:nvSpPr>
        <dsp:cNvPr id="0" name=""/>
        <dsp:cNvSpPr/>
      </dsp:nvSpPr>
      <dsp:spPr>
        <a:xfrm rot="16200000">
          <a:off x="3119858" y="2443998"/>
          <a:ext cx="2075002" cy="2075002"/>
        </a:xfrm>
        <a:prstGeom prst="pieWedge">
          <a:avLst/>
        </a:prstGeom>
        <a:solidFill>
          <a:srgbClr val="FF000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9824" tIns="369824" rIns="369824" bIns="369824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200" kern="1200" dirty="0"/>
        </a:p>
      </dsp:txBody>
      <dsp:txXfrm rot="5400000">
        <a:off x="3727612" y="2443998"/>
        <a:ext cx="1467248" cy="1467248"/>
      </dsp:txXfrm>
    </dsp:sp>
    <dsp:sp modelId="{AAE9E3C6-28EF-4203-83F6-5C28DA1C9B98}">
      <dsp:nvSpPr>
        <dsp:cNvPr id="0" name=""/>
        <dsp:cNvSpPr/>
      </dsp:nvSpPr>
      <dsp:spPr>
        <a:xfrm>
          <a:off x="4884569" y="1964783"/>
          <a:ext cx="716427" cy="622980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CE16D45-86CD-4251-BD90-0775E12C6959}">
      <dsp:nvSpPr>
        <dsp:cNvPr id="0" name=""/>
        <dsp:cNvSpPr/>
      </dsp:nvSpPr>
      <dsp:spPr>
        <a:xfrm rot="10800000">
          <a:off x="4884569" y="2204390"/>
          <a:ext cx="716427" cy="622980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FEF408-50B6-4CA3-A218-70DCE08DEB1A}" type="datetimeFigureOut">
              <a:rPr lang="it-IT" smtClean="0"/>
              <a:t>26/11/2024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4A3087-DB1A-409D-A34B-A4B378201D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68033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11FE17-8A52-4786-861C-6CE1804213EB}" type="datetimeFigureOut">
              <a:rPr lang="it-IT" smtClean="0"/>
              <a:t>26/11/2024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953586-03D7-4D59-813A-3877F44092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54408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40550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91411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83722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97413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8238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97220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60921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36997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72903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00253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953586-03D7-4D59-813A-3877F44092AD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1992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79AC7-985A-4832-904B-3D603D217ABD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3555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81C78-57B2-4425-ACD3-EB4C54370797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7023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BA890-BE67-458F-A897-471E91A55A2B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4743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64CF2-9C40-444A-A5F5-BF35A1985698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1953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F4E67-464C-4FAA-95C6-3704EA44B9BE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9564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7DC7F-B2E5-48F2-A172-ABC42F0E8627}" type="datetime1">
              <a:rPr lang="it-IT" smtClean="0"/>
              <a:t>26/11/2024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07589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D2F87-149B-4854-A9E1-46EA27C3922B}" type="datetime1">
              <a:rPr lang="it-IT" smtClean="0"/>
              <a:t>26/11/2024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79204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0DAB3-3DD9-41D3-A0A3-8BEC014C0870}" type="datetime1">
              <a:rPr lang="it-IT" smtClean="0"/>
              <a:t>26/11/2024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846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630A-262E-4824-BEA9-F8D46F0057D9}" type="datetime1">
              <a:rPr lang="it-IT" smtClean="0"/>
              <a:t>26/11/2024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257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CBD2C-8ED8-4076-84BE-1F1543103FD3}" type="datetime1">
              <a:rPr lang="it-IT" smtClean="0"/>
              <a:t>26/11/2024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8446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A919D-C550-43ED-912D-1CC01C4D5331}" type="datetime1">
              <a:rPr lang="it-IT" smtClean="0"/>
              <a:t>26/11/2024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Comitato di Sorveglianza PR FESR 2021/27 - 2 dicembre 2022</a:t>
            </a:r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8989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72BE7-3BA5-4C6B-A0E2-D3D9B56F95B7}" type="datetime1">
              <a:rPr lang="it-IT" smtClean="0"/>
              <a:t>26/11/2024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Comitato di Sorveglianza PR FESR 2021/27 - 2 dicembre 2022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33DB4-F075-47A8-A16A-6ADBBEC2D37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83688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7" r:id="rId1"/>
    <p:sldLayoutId id="2147484288" r:id="rId2"/>
    <p:sldLayoutId id="2147484289" r:id="rId3"/>
    <p:sldLayoutId id="2147484290" r:id="rId4"/>
    <p:sldLayoutId id="2147484291" r:id="rId5"/>
    <p:sldLayoutId id="2147484292" r:id="rId6"/>
    <p:sldLayoutId id="2147484293" r:id="rId7"/>
    <p:sldLayoutId id="2147484294" r:id="rId8"/>
    <p:sldLayoutId id="2147484295" r:id="rId9"/>
    <p:sldLayoutId id="2147484296" r:id="rId10"/>
    <p:sldLayoutId id="2147484297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jpg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diagramData" Target="../diagrams/data2.xml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g"/><Relationship Id="rId11" Type="http://schemas.microsoft.com/office/2007/relationships/diagramDrawing" Target="../diagrams/drawing2.xml"/><Relationship Id="rId5" Type="http://schemas.openxmlformats.org/officeDocument/2006/relationships/image" Target="../media/image9.png"/><Relationship Id="rId15" Type="http://schemas.openxmlformats.org/officeDocument/2006/relationships/image" Target="../media/image13.jfif"/><Relationship Id="rId10" Type="http://schemas.openxmlformats.org/officeDocument/2006/relationships/diagramColors" Target="../diagrams/colors2.xml"/><Relationship Id="rId4" Type="http://schemas.openxmlformats.org/officeDocument/2006/relationships/image" Target="../media/image8.png"/><Relationship Id="rId9" Type="http://schemas.openxmlformats.org/officeDocument/2006/relationships/diagramQuickStyle" Target="../diagrams/quickStyle2.xml"/><Relationship Id="rId1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 noRot="1" noMove="1" noResize="1" noEditPoints="1" noAdjustHandles="1" noChangeArrowheads="1" noChangeShapeType="1"/>
          </p:cNvSpPr>
          <p:nvPr>
            <p:ph type="ctrTitle"/>
          </p:nvPr>
        </p:nvSpPr>
        <p:spPr>
          <a:xfrm>
            <a:off x="887240" y="121298"/>
            <a:ext cx="10646875" cy="5372078"/>
          </a:xfrm>
        </p:spPr>
        <p:txBody>
          <a:bodyPr anchor="ctr"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800" b="1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Informativa sulla Strategia unitaria di comunicazione </a:t>
            </a:r>
            <a:r>
              <a:rPr lang="it-IT" sz="2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2800" dirty="0">
                <a:solidFill>
                  <a:schemeClr val="accent5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2800" b="1" dirty="0">
                <a:solidFill>
                  <a:schemeClr val="accent5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della Politica regionale di sviluppo 2021/27 </a:t>
            </a:r>
            <a:r>
              <a:rPr lang="it-I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08584" y="4361281"/>
            <a:ext cx="8532597" cy="742279"/>
          </a:xfrm>
        </p:spPr>
        <p:txBody>
          <a:bodyPr>
            <a:normAutofit fontScale="92500" lnSpcReduction="20000"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Comitato di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Sorveglianza </a:t>
            </a:r>
            <a:endParaRPr 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Aosta, 27 novembre 2024</a:t>
            </a: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2260" y="5917638"/>
            <a:ext cx="7586804" cy="940362"/>
          </a:xfrm>
          <a:prstGeom prst="rect">
            <a:avLst/>
          </a:prstGeom>
        </p:spPr>
      </p:pic>
      <p:sp>
        <p:nvSpPr>
          <p:cNvPr id="5" name="Titolo 1"/>
          <p:cNvSpPr txBox="1">
            <a:spLocks/>
          </p:cNvSpPr>
          <p:nvPr/>
        </p:nvSpPr>
        <p:spPr>
          <a:xfrm>
            <a:off x="1808584" y="204966"/>
            <a:ext cx="10515600" cy="8497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it-IT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PR VALLE D’AOSTA FESR 2021-2027</a:t>
            </a:r>
          </a:p>
        </p:txBody>
      </p:sp>
    </p:spTree>
    <p:extLst>
      <p:ext uri="{BB962C8B-B14F-4D97-AF65-F5344CB8AC3E}">
        <p14:creationId xmlns:p14="http://schemas.microsoft.com/office/powerpoint/2010/main" val="107911458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7074408" y="6293387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" y="5989320"/>
            <a:ext cx="5906994" cy="732155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284515" y="16881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xmlns="" id="{B8347565-79B3-4402-B098-8B979C6A7A9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4566" y="901029"/>
            <a:ext cx="5906994" cy="4363424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xmlns="" id="{BFA3728F-AE87-4D16-A72C-DB0C2780778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783652" y="1153388"/>
            <a:ext cx="5218545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500" dirty="0">
                <a:solidFill>
                  <a:schemeClr val="accent5">
                    <a:lumMod val="75000"/>
                  </a:schemeClr>
                </a:solidFill>
              </a:rPr>
              <a:t>Nell’ambito della </a:t>
            </a:r>
            <a:r>
              <a:rPr lang="it-IT" sz="2500" i="1" dirty="0">
                <a:solidFill>
                  <a:schemeClr val="accent5">
                    <a:lumMod val="75000"/>
                  </a:schemeClr>
                </a:solidFill>
              </a:rPr>
              <a:t>governance</a:t>
            </a:r>
            <a:r>
              <a:rPr lang="it-IT" sz="2500" dirty="0">
                <a:solidFill>
                  <a:schemeClr val="accent5">
                    <a:lumMod val="75000"/>
                  </a:schemeClr>
                </a:solidFill>
              </a:rPr>
              <a:t> della Strategia unitaria di comunicazione un </a:t>
            </a:r>
            <a:r>
              <a:rPr lang="it-IT" sz="2500" b="1" dirty="0">
                <a:solidFill>
                  <a:srgbClr val="00606B"/>
                </a:solidFill>
              </a:rPr>
              <a:t>ruolo centrale </a:t>
            </a:r>
            <a:r>
              <a:rPr lang="it-IT" sz="2500" dirty="0">
                <a:solidFill>
                  <a:schemeClr val="accent5">
                    <a:lumMod val="75000"/>
                  </a:schemeClr>
                </a:solidFill>
              </a:rPr>
              <a:t>è attribuito a </a:t>
            </a:r>
            <a:r>
              <a:rPr lang="it-IT" sz="2500" b="1" dirty="0">
                <a:solidFill>
                  <a:srgbClr val="00606B"/>
                </a:solidFill>
              </a:rPr>
              <a:t>Europe Direct </a:t>
            </a:r>
            <a:r>
              <a:rPr lang="it-IT" sz="2500" b="1" dirty="0" err="1">
                <a:solidFill>
                  <a:srgbClr val="00606B"/>
                </a:solidFill>
              </a:rPr>
              <a:t>Vallée</a:t>
            </a:r>
            <a:r>
              <a:rPr lang="it-IT" sz="2500" b="1" dirty="0">
                <a:solidFill>
                  <a:srgbClr val="00606B"/>
                </a:solidFill>
              </a:rPr>
              <a:t> d’</a:t>
            </a:r>
            <a:r>
              <a:rPr lang="it-IT" sz="2500" b="1" dirty="0" err="1">
                <a:solidFill>
                  <a:srgbClr val="00606B"/>
                </a:solidFill>
              </a:rPr>
              <a:t>Aoste</a:t>
            </a:r>
            <a:r>
              <a:rPr lang="it-IT" sz="2500" dirty="0">
                <a:solidFill>
                  <a:schemeClr val="accent5">
                    <a:lumMod val="75000"/>
                  </a:schemeClr>
                </a:solidFill>
              </a:rPr>
              <a:t> che, essendo incardinato nel Dipartimento politiche strutturali e affari europei, potrà: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it-IT" sz="2500" dirty="0">
                <a:solidFill>
                  <a:schemeClr val="accent5">
                    <a:lumMod val="75000"/>
                  </a:schemeClr>
                </a:solidFill>
              </a:rPr>
              <a:t> supportare il Gruppo di coordinamento;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it-IT" sz="2500" dirty="0">
                <a:solidFill>
                  <a:schemeClr val="accent5">
                    <a:lumMod val="75000"/>
                  </a:schemeClr>
                </a:solidFill>
              </a:rPr>
              <a:t>coordinare il Gruppo di lavoro in materia di comunicazione.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44547250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979714"/>
            <a:ext cx="10515600" cy="5197249"/>
          </a:xfrm>
        </p:spPr>
        <p:txBody>
          <a:bodyPr/>
          <a:lstStyle/>
          <a:p>
            <a:pPr marL="0" indent="0" algn="ctr">
              <a:buNone/>
            </a:pPr>
            <a:r>
              <a:rPr lang="it-IT" b="1" dirty="0"/>
              <a:t>  </a:t>
            </a:r>
          </a:p>
          <a:p>
            <a:pPr marL="0" indent="0" algn="ctr">
              <a:buNone/>
            </a:pPr>
            <a:endParaRPr lang="it-IT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endParaRPr lang="it-IT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GRAZIE PER L’ATTENZIONE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7074408" y="6293387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" y="5989320"/>
            <a:ext cx="5906994" cy="732155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284515" y="16881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8" name="Rettangolo 7"/>
          <p:cNvSpPr/>
          <p:nvPr/>
        </p:nvSpPr>
        <p:spPr>
          <a:xfrm>
            <a:off x="3267341" y="4076004"/>
            <a:ext cx="5657318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it-IT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Comitato </a:t>
            </a:r>
            <a:r>
              <a:rPr lang="it-IT" sz="24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 </a:t>
            </a:r>
            <a:r>
              <a:rPr lang="it-IT" sz="240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Sorveglianza </a:t>
            </a:r>
            <a:r>
              <a:rPr lang="it-IT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novembre 2024</a:t>
            </a:r>
          </a:p>
        </p:txBody>
      </p:sp>
      <p:sp>
        <p:nvSpPr>
          <p:cNvPr id="11" name="Titolo 1"/>
          <p:cNvSpPr txBox="1">
            <a:spLocks/>
          </p:cNvSpPr>
          <p:nvPr/>
        </p:nvSpPr>
        <p:spPr>
          <a:xfrm>
            <a:off x="2208368" y="435964"/>
            <a:ext cx="8607413" cy="84970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3600" b="1" dirty="0">
                <a:latin typeface="Arial" panose="020B0604020202020204" pitchFamily="34" charset="0"/>
                <a:cs typeface="Arial" panose="020B0604020202020204" pitchFamily="34" charset="0"/>
              </a:rPr>
              <a:t>PR VALLE D’AOSTA FESR 2021-2027</a:t>
            </a:r>
          </a:p>
        </p:txBody>
      </p:sp>
    </p:spTree>
    <p:extLst>
      <p:ext uri="{BB962C8B-B14F-4D97-AF65-F5344CB8AC3E}">
        <p14:creationId xmlns:p14="http://schemas.microsoft.com/office/powerpoint/2010/main" val="781091318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7074408" y="6293387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" y="5989320"/>
            <a:ext cx="5906994" cy="732155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284515" y="16881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002C5886-9C4E-44E2-B079-3A70D7CDFFB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139" y="513446"/>
            <a:ext cx="3932462" cy="5114829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xmlns="" id="{6AA71CB2-F053-4C79-8C0B-EDA05A2CD1DA}"/>
              </a:ext>
            </a:extLst>
          </p:cNvPr>
          <p:cNvSpPr txBox="1"/>
          <p:nvPr/>
        </p:nvSpPr>
        <p:spPr>
          <a:xfrm>
            <a:off x="4257965" y="1303740"/>
            <a:ext cx="7620000" cy="1588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2E5B2C26-FFEE-4707-9E69-1857F29EDE9E}"/>
              </a:ext>
            </a:extLst>
          </p:cNvPr>
          <p:cNvSpPr txBox="1">
            <a:spLocks/>
          </p:cNvSpPr>
          <p:nvPr/>
        </p:nvSpPr>
        <p:spPr>
          <a:xfrm>
            <a:off x="4211042" y="322222"/>
            <a:ext cx="7767781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it-IT" sz="2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Strategia unitaria di comunicazione </a:t>
            </a: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della Politica regionale di sviluppo 2021/27 (approvata con </a:t>
            </a:r>
            <a:r>
              <a:rPr lang="it-IT" sz="2200" dirty="0" err="1">
                <a:latin typeface="Arial" panose="020B0604020202020204" pitchFamily="34" charset="0"/>
                <a:cs typeface="Arial" panose="020B0604020202020204" pitchFamily="34" charset="0"/>
              </a:rPr>
              <a:t>dGR</a:t>
            </a: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 1269/2024) è il frutto di un </a:t>
            </a:r>
            <a:r>
              <a:rPr lang="it-IT" sz="22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lavoro di squadra che ha potuto contare, per l’elaborazione, sul supporto di una specifica assistenza tecnica: </a:t>
            </a:r>
          </a:p>
          <a:p>
            <a:pPr algn="just"/>
            <a:endParaRPr lang="it-IT" sz="2500" dirty="0"/>
          </a:p>
        </p:txBody>
      </p:sp>
      <p:grpSp>
        <p:nvGrpSpPr>
          <p:cNvPr id="2" name="Gruppo 1">
            <a:extLst>
              <a:ext uri="{FF2B5EF4-FFF2-40B4-BE49-F238E27FC236}">
                <a16:creationId xmlns:a16="http://schemas.microsoft.com/office/drawing/2014/main" xmlns="" id="{3650C598-B773-6273-AE1D-870207E2E34C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4448693" y="2123775"/>
            <a:ext cx="7292478" cy="4030821"/>
            <a:chOff x="4448693" y="2123775"/>
            <a:chExt cx="7292478" cy="4030821"/>
          </a:xfrm>
        </p:grpSpPr>
        <p:graphicFrame>
          <p:nvGraphicFramePr>
            <p:cNvPr id="14" name="Diagramma 13">
              <a:extLst>
                <a:ext uri="{FF2B5EF4-FFF2-40B4-BE49-F238E27FC236}">
                  <a16:creationId xmlns:a16="http://schemas.microsoft.com/office/drawing/2014/main" xmlns="" id="{D13215DA-0AE5-4416-861E-E068BE434717}"/>
                </a:ext>
              </a:extLst>
            </p:cNvPr>
            <p:cNvGraphicFramePr>
              <a:graphicFrameLocks noGrp="1" noDrilldown="1" noMove="1" noResize="1"/>
            </p:cNvGraphicFramePr>
            <p:nvPr>
              <p:extLst>
                <p:ext uri="{D42A27DB-BD31-4B8C-83A1-F6EECF244321}">
                  <p14:modId xmlns:p14="http://schemas.microsoft.com/office/powerpoint/2010/main" val="2909873311"/>
                </p:ext>
              </p:extLst>
            </p:nvPr>
          </p:nvGraphicFramePr>
          <p:xfrm>
            <a:off x="4448693" y="2619134"/>
            <a:ext cx="7292478" cy="3535462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5" r:lo="rId6" r:qs="rId7" r:cs="rId8"/>
            </a:graphicData>
          </a:graphic>
        </p:graphicFrame>
        <p:sp>
          <p:nvSpPr>
            <p:cNvPr id="23" name="Freccia destra rientrata 22">
              <a:extLst>
                <a:ext uri="{FF2B5EF4-FFF2-40B4-BE49-F238E27FC236}">
                  <a16:creationId xmlns:a16="http://schemas.microsoft.com/office/drawing/2014/main" xmlns="" id="{8477E10A-F15B-47AF-AC2C-5F5DDEFA1EF1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5400000">
              <a:off x="4633043" y="2588997"/>
              <a:ext cx="1708418" cy="777973"/>
            </a:xfrm>
            <a:prstGeom prst="notchedRightArrow">
              <a:avLst>
                <a:gd name="adj1" fmla="val 50000"/>
                <a:gd name="adj2" fmla="val 51091"/>
              </a:avLst>
            </a:prstGeom>
            <a:solidFill>
              <a:srgbClr val="FED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>
                <a:solidFill>
                  <a:srgbClr val="FFFF00"/>
                </a:solidFill>
              </a:endParaRPr>
            </a:p>
          </p:txBody>
        </p:sp>
        <p:sp>
          <p:nvSpPr>
            <p:cNvPr id="24" name="CasellaDiTesto 23">
              <a:extLst>
                <a:ext uri="{FF2B5EF4-FFF2-40B4-BE49-F238E27FC236}">
                  <a16:creationId xmlns:a16="http://schemas.microsoft.com/office/drawing/2014/main" xmlns="" id="{58D25AA9-98EA-493D-9F4E-4CA8820BD159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 rot="16200000">
              <a:off x="4848933" y="2824094"/>
              <a:ext cx="127663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/>
                <a:t>Coordinato da</a:t>
              </a:r>
            </a:p>
          </p:txBody>
        </p:sp>
        <p:sp>
          <p:nvSpPr>
            <p:cNvPr id="25" name="Freccia destra rientrata 24">
              <a:extLst>
                <a:ext uri="{FF2B5EF4-FFF2-40B4-BE49-F238E27FC236}">
                  <a16:creationId xmlns:a16="http://schemas.microsoft.com/office/drawing/2014/main" xmlns="" id="{7AFC60CC-9382-4BD2-A020-5CFE08C6C9B5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 rot="2190577">
              <a:off x="5833646" y="2480191"/>
              <a:ext cx="2348198" cy="780511"/>
            </a:xfrm>
            <a:prstGeom prst="notchedRightArrow">
              <a:avLst>
                <a:gd name="adj1" fmla="val 50000"/>
                <a:gd name="adj2" fmla="val 51091"/>
              </a:avLst>
            </a:prstGeom>
            <a:solidFill>
              <a:srgbClr val="FED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 dirty="0">
                <a:solidFill>
                  <a:srgbClr val="FFFF00"/>
                </a:solidFill>
              </a:endParaRPr>
            </a:p>
          </p:txBody>
        </p:sp>
        <p:sp>
          <p:nvSpPr>
            <p:cNvPr id="26" name="CasellaDiTesto 25">
              <a:extLst>
                <a:ext uri="{FF2B5EF4-FFF2-40B4-BE49-F238E27FC236}">
                  <a16:creationId xmlns:a16="http://schemas.microsoft.com/office/drawing/2014/main" xmlns="" id="{8F159593-8B3C-4F0F-AEE4-B2CCAA620B49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 rot="2186298">
              <a:off x="6222846" y="2685112"/>
              <a:ext cx="156979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/>
                <a:t>Coinvolgimento di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16607657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7074408" y="6293387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" y="5989320"/>
            <a:ext cx="5906994" cy="732155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284515" y="16881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xmlns="" id="{FD929FEF-79ED-4DF2-A3DC-D532E146BB9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36" y="403408"/>
            <a:ext cx="3790213" cy="5334904"/>
          </a:xfrm>
          <a:prstGeom prst="rect">
            <a:avLst/>
          </a:prstGeom>
          <a:ln>
            <a:solidFill>
              <a:srgbClr val="00B050"/>
            </a:solidFill>
          </a:ln>
        </p:spPr>
      </p:pic>
      <p:sp>
        <p:nvSpPr>
          <p:cNvPr id="20" name="Freccia in giù 19">
            <a:extLst>
              <a:ext uri="{FF2B5EF4-FFF2-40B4-BE49-F238E27FC236}">
                <a16:creationId xmlns:a16="http://schemas.microsoft.com/office/drawing/2014/main" xmlns="" id="{DFBB71E9-B29F-4B00-9A43-BEEB271E575C}"/>
              </a:ext>
            </a:extLst>
          </p:cNvPr>
          <p:cNvSpPr/>
          <p:nvPr/>
        </p:nvSpPr>
        <p:spPr>
          <a:xfrm>
            <a:off x="7521483" y="2238424"/>
            <a:ext cx="698091" cy="635150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xmlns="" id="{23052956-7636-43A2-BD1B-1FA0870F524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39080" y="2816784"/>
            <a:ext cx="78883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200" dirty="0"/>
              <a:t>La </a:t>
            </a:r>
            <a:r>
              <a:rPr lang="it-IT" sz="2200" b="1" dirty="0">
                <a:solidFill>
                  <a:srgbClr val="00CC66"/>
                </a:solidFill>
              </a:rPr>
              <a:t>Valle d’Aosta ha adottato questo approccio strategico </a:t>
            </a:r>
            <a:r>
              <a:rPr lang="it-IT" sz="2200" dirty="0"/>
              <a:t>che mira ad assicurare una </a:t>
            </a:r>
            <a:r>
              <a:rPr lang="it-IT" sz="2200" b="1" dirty="0">
                <a:solidFill>
                  <a:srgbClr val="00CC66"/>
                </a:solidFill>
              </a:rPr>
              <a:t>comunicazione unitaria </a:t>
            </a:r>
            <a:r>
              <a:rPr lang="it-IT" sz="2200" dirty="0"/>
              <a:t>degli investimenti europei per generare i migliori impatti in termini di visibilità nei confronti della cittadinanza.</a:t>
            </a:r>
          </a:p>
        </p:txBody>
      </p:sp>
      <p:sp>
        <p:nvSpPr>
          <p:cNvPr id="23" name="CasellaDiTesto 22">
            <a:extLst>
              <a:ext uri="{FF2B5EF4-FFF2-40B4-BE49-F238E27FC236}">
                <a16:creationId xmlns:a16="http://schemas.microsoft.com/office/drawing/2014/main" xmlns="" id="{4D59C67C-C2B7-4474-8FCF-5694BC87B4A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13272" y="4309627"/>
            <a:ext cx="79399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200" dirty="0"/>
              <a:t>Si rivolge ai Programmi </a:t>
            </a:r>
            <a:r>
              <a:rPr lang="it-IT" sz="2200" b="1" dirty="0">
                <a:solidFill>
                  <a:srgbClr val="00CC66"/>
                </a:solidFill>
              </a:rPr>
              <a:t>FESR</a:t>
            </a:r>
            <a:r>
              <a:rPr lang="it-IT" sz="2200" dirty="0"/>
              <a:t> e </a:t>
            </a:r>
            <a:r>
              <a:rPr lang="it-IT" sz="2200" b="1" dirty="0">
                <a:solidFill>
                  <a:srgbClr val="00CC66"/>
                </a:solidFill>
              </a:rPr>
              <a:t>FSE</a:t>
            </a:r>
            <a:r>
              <a:rPr lang="it-IT" sz="2200" b="1" dirty="0">
                <a:solidFill>
                  <a:srgbClr val="00B050"/>
                </a:solidFill>
              </a:rPr>
              <a:t>+</a:t>
            </a:r>
            <a:r>
              <a:rPr lang="it-IT" sz="2200" dirty="0"/>
              <a:t>, ai Programmi </a:t>
            </a:r>
            <a:r>
              <a:rPr lang="it-IT" sz="2200" b="1" dirty="0">
                <a:solidFill>
                  <a:srgbClr val="00CC66"/>
                </a:solidFill>
              </a:rPr>
              <a:t>CTE</a:t>
            </a:r>
            <a:r>
              <a:rPr lang="it-IT" sz="2200" dirty="0"/>
              <a:t>, al </a:t>
            </a:r>
            <a:r>
              <a:rPr lang="it-IT" sz="2200" b="1" dirty="0">
                <a:solidFill>
                  <a:srgbClr val="00CC66"/>
                </a:solidFill>
              </a:rPr>
              <a:t>CSR</a:t>
            </a:r>
            <a:r>
              <a:rPr lang="it-IT" sz="2200" dirty="0"/>
              <a:t>, agli interventi finanziati dai </a:t>
            </a:r>
            <a:r>
              <a:rPr lang="it-IT" sz="2200" b="1" dirty="0">
                <a:solidFill>
                  <a:srgbClr val="00CC66"/>
                </a:solidFill>
              </a:rPr>
              <a:t>PN</a:t>
            </a:r>
            <a:r>
              <a:rPr lang="it-IT" sz="2200" dirty="0"/>
              <a:t>, dal </a:t>
            </a:r>
            <a:r>
              <a:rPr lang="it-IT" sz="2200" b="1" dirty="0">
                <a:solidFill>
                  <a:srgbClr val="00CC66"/>
                </a:solidFill>
              </a:rPr>
              <a:t>FSC</a:t>
            </a:r>
            <a:r>
              <a:rPr lang="it-IT" sz="2200" dirty="0"/>
              <a:t> e dalla </a:t>
            </a:r>
            <a:r>
              <a:rPr lang="it-IT" sz="2200" b="1" dirty="0">
                <a:solidFill>
                  <a:srgbClr val="00CC66"/>
                </a:solidFill>
              </a:rPr>
              <a:t>Strategia nazionale per le Aree interne</a:t>
            </a:r>
            <a:r>
              <a:rPr lang="it-IT" sz="2200" dirty="0"/>
              <a:t>; agli interventi finanziati nell’ambito delle </a:t>
            </a:r>
            <a:r>
              <a:rPr lang="it-IT" sz="2200" b="1" dirty="0">
                <a:solidFill>
                  <a:srgbClr val="00CC66"/>
                </a:solidFill>
              </a:rPr>
              <a:t>Politiche per la montagna</a:t>
            </a:r>
            <a:r>
              <a:rPr lang="it-IT" sz="2200" dirty="0"/>
              <a:t>.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xmlns="" id="{93B7DD5B-85CC-35DD-222C-4D34651B5A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389910" y="271099"/>
            <a:ext cx="69612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Linee guida della Commissione diffuse il </a:t>
            </a:r>
          </a:p>
          <a:p>
            <a:pPr algn="ctr"/>
            <a:r>
              <a:rPr lang="it-IT" sz="2400" dirty="0"/>
              <a:t>1° dicembre 2020 (Comunicare la Politica di coesione nel periodo 2021/27):</a:t>
            </a:r>
          </a:p>
          <a:p>
            <a:pPr algn="ctr"/>
            <a:r>
              <a:rPr lang="it-IT" sz="2400" b="1" dirty="0">
                <a:solidFill>
                  <a:srgbClr val="00CC66"/>
                </a:solidFill>
              </a:rPr>
              <a:t>«Comunicare» </a:t>
            </a:r>
          </a:p>
          <a:p>
            <a:pPr algn="ctr"/>
            <a:r>
              <a:rPr lang="it-IT" sz="2400" dirty="0"/>
              <a:t>un dovere e un’opportunità</a:t>
            </a:r>
          </a:p>
        </p:txBody>
      </p:sp>
    </p:spTree>
    <p:extLst>
      <p:ext uri="{BB962C8B-B14F-4D97-AF65-F5344CB8AC3E}">
        <p14:creationId xmlns:p14="http://schemas.microsoft.com/office/powerpoint/2010/main" val="3291803731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7074408" y="6293387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" y="5989320"/>
            <a:ext cx="5906994" cy="732155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284515" y="16881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4" name="Titolo 1"/>
          <p:cNvSpPr>
            <a:spLocks noGrp="1"/>
          </p:cNvSpPr>
          <p:nvPr>
            <p:ph type="title"/>
          </p:nvPr>
        </p:nvSpPr>
        <p:spPr>
          <a:xfrm>
            <a:off x="719417" y="60324"/>
            <a:ext cx="10515600" cy="849702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6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Qualche riferimento normativo e amministrativo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xmlns="" id="{60429D08-4755-4013-A975-B4EE4DC6966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53962" y="907984"/>
            <a:ext cx="2802193" cy="368143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Livello UE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xmlns="" id="{7EB5AB37-9EFD-4308-91D5-B010DE22033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446207" y="898851"/>
            <a:ext cx="2802193" cy="368143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Livello nazionale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xmlns="" id="{67C741EC-B321-4BEC-98E4-407352FA318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459794" y="898850"/>
            <a:ext cx="5342240" cy="368143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Livello regionale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xmlns="" id="{CCC544B1-5F4D-4656-8EC0-1504007DF15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53962" y="1474839"/>
            <a:ext cx="2802193" cy="41024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Regolamento UE 2021/1060</a:t>
            </a:r>
          </a:p>
          <a:p>
            <a:pPr algn="ctr"/>
            <a:endParaRPr lang="it-IT" dirty="0"/>
          </a:p>
          <a:p>
            <a:pPr algn="ctr"/>
            <a:r>
              <a:rPr lang="it-IT" dirty="0"/>
              <a:t>Regolamenti che costituiscono l’architettura della PAC</a:t>
            </a:r>
          </a:p>
          <a:p>
            <a:pPr algn="ctr"/>
            <a:endParaRPr lang="it-IT" dirty="0"/>
          </a:p>
          <a:p>
            <a:pPr algn="ctr"/>
            <a:r>
              <a:rPr lang="it-IT" dirty="0"/>
              <a:t>Regolamenti specifici dei singoli Fondi</a:t>
            </a:r>
          </a:p>
          <a:p>
            <a:pPr algn="ctr"/>
            <a:endParaRPr lang="it-IT" dirty="0"/>
          </a:p>
          <a:p>
            <a:pPr algn="ctr"/>
            <a:r>
              <a:rPr lang="it-IT" dirty="0"/>
              <a:t>Linee guida per gli Stati membri in materia di comunicazione</a:t>
            </a: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xmlns="" id="{30DAD1E2-C20A-4928-A1FC-3E7A13381F0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446207" y="1474839"/>
            <a:ext cx="2802193" cy="41024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Accordo di Partenariato</a:t>
            </a:r>
          </a:p>
          <a:p>
            <a:pPr algn="ctr"/>
            <a:endParaRPr lang="it-IT" dirty="0"/>
          </a:p>
          <a:p>
            <a:pPr algn="ctr"/>
            <a:r>
              <a:rPr lang="it-IT" dirty="0"/>
              <a:t>Piano strategico della PAC</a:t>
            </a:r>
          </a:p>
          <a:p>
            <a:pPr algn="ctr"/>
            <a:endParaRPr lang="it-IT" dirty="0"/>
          </a:p>
          <a:p>
            <a:pPr algn="ctr"/>
            <a:r>
              <a:rPr lang="it-IT" dirty="0"/>
              <a:t>Linee guida per la pianificazione delle attività di comunicazione, visibilità e trasparenza dei Programmi della coesione</a:t>
            </a:r>
          </a:p>
          <a:p>
            <a:pPr algn="ctr"/>
            <a:endParaRPr lang="it-IT" dirty="0"/>
          </a:p>
          <a:p>
            <a:pPr algn="ctr"/>
            <a:r>
              <a:rPr lang="it-IT" dirty="0"/>
              <a:t>Piano di comunicazione generale del Piano strategico della PAC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xmlns="" id="{BEB973FB-2996-4DFA-8CB4-0AF5E5E4B23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459794" y="1504057"/>
            <a:ext cx="5342240" cy="4102476"/>
          </a:xfrm>
          <a:prstGeom prst="rect">
            <a:avLst/>
          </a:prstGeom>
          <a:solidFill>
            <a:srgbClr val="FF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>
                <a:solidFill>
                  <a:schemeClr val="tx1"/>
                </a:solidFill>
              </a:rPr>
              <a:t>Quadro strategico regionale </a:t>
            </a:r>
          </a:p>
          <a:p>
            <a:pPr algn="ctr"/>
            <a:r>
              <a:rPr lang="it-IT" sz="2400" dirty="0">
                <a:solidFill>
                  <a:schemeClr val="tx1"/>
                </a:solidFill>
              </a:rPr>
              <a:t>di Sviluppo sostenibile 2030</a:t>
            </a:r>
          </a:p>
          <a:p>
            <a:pPr algn="ctr"/>
            <a:r>
              <a:rPr lang="it-IT" sz="2200" dirty="0">
                <a:solidFill>
                  <a:schemeClr val="tx1"/>
                </a:solidFill>
              </a:rPr>
              <a:t> </a:t>
            </a:r>
            <a:r>
              <a:rPr lang="it-IT" dirty="0">
                <a:solidFill>
                  <a:schemeClr val="tx1"/>
                </a:solidFill>
              </a:rPr>
              <a:t>documento strategico del ciclo 2021/27 </a:t>
            </a:r>
            <a:r>
              <a:rPr lang="it-IT" b="1" dirty="0">
                <a:solidFill>
                  <a:schemeClr val="tx1"/>
                </a:solidFill>
              </a:rPr>
              <a:t>comunicazione                  componente essenziale del circuito della governance</a:t>
            </a:r>
          </a:p>
          <a:p>
            <a:pPr algn="ctr"/>
            <a:endParaRPr lang="it-IT" sz="2200" dirty="0">
              <a:solidFill>
                <a:schemeClr val="tx1"/>
              </a:solidFill>
            </a:endParaRPr>
          </a:p>
          <a:p>
            <a:pPr algn="ctr"/>
            <a:r>
              <a:rPr lang="it-IT" sz="2400" dirty="0">
                <a:solidFill>
                  <a:schemeClr val="tx1"/>
                </a:solidFill>
              </a:rPr>
              <a:t>Piano di rafforzamento amministrativo (PRA) </a:t>
            </a:r>
            <a:endParaRPr lang="it-IT" sz="2200" dirty="0">
              <a:solidFill>
                <a:schemeClr val="tx1"/>
              </a:solidFill>
            </a:endParaRPr>
          </a:p>
          <a:p>
            <a:pPr algn="ctr"/>
            <a:r>
              <a:rPr lang="it-IT" b="1" dirty="0">
                <a:solidFill>
                  <a:schemeClr val="tx1"/>
                </a:solidFill>
              </a:rPr>
              <a:t>Obiettivo da perseguire                    potenziamento dell’attività di comunicazione </a:t>
            </a:r>
          </a:p>
        </p:txBody>
      </p:sp>
      <p:sp>
        <p:nvSpPr>
          <p:cNvPr id="8" name="Freccia a destra 7">
            <a:extLst>
              <a:ext uri="{FF2B5EF4-FFF2-40B4-BE49-F238E27FC236}">
                <a16:creationId xmlns:a16="http://schemas.microsoft.com/office/drawing/2014/main" xmlns="" id="{4E41B7AE-D55A-438E-BF97-F5C52BE42017}"/>
              </a:ext>
            </a:extLst>
          </p:cNvPr>
          <p:cNvSpPr/>
          <p:nvPr/>
        </p:nvSpPr>
        <p:spPr>
          <a:xfrm>
            <a:off x="8180439" y="3053403"/>
            <a:ext cx="772358" cy="1909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reccia a destra 15">
            <a:extLst>
              <a:ext uri="{FF2B5EF4-FFF2-40B4-BE49-F238E27FC236}">
                <a16:creationId xmlns:a16="http://schemas.microsoft.com/office/drawing/2014/main" xmlns="" id="{C4BDF61B-4220-49E1-995E-4375F47D8D28}"/>
              </a:ext>
            </a:extLst>
          </p:cNvPr>
          <p:cNvSpPr/>
          <p:nvPr/>
        </p:nvSpPr>
        <p:spPr>
          <a:xfrm>
            <a:off x="9127121" y="4670332"/>
            <a:ext cx="849835" cy="1913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6935320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Immagine 28">
            <a:extLst>
              <a:ext uri="{FF2B5EF4-FFF2-40B4-BE49-F238E27FC236}">
                <a16:creationId xmlns:a16="http://schemas.microsoft.com/office/drawing/2014/main" xmlns="" id="{C865F4CE-418B-4FE4-B678-5BED22AD84A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8582" y="1554625"/>
            <a:ext cx="3287443" cy="4654138"/>
          </a:xfrm>
          <a:prstGeom prst="rect">
            <a:avLst/>
          </a:prstGeom>
        </p:spPr>
      </p:pic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6454648" y="6315555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064" y="6100207"/>
            <a:ext cx="5906994" cy="732155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284515" y="16881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4" name="Titolo 1"/>
          <p:cNvSpPr>
            <a:spLocks noGrp="1"/>
          </p:cNvSpPr>
          <p:nvPr>
            <p:ph type="title"/>
          </p:nvPr>
        </p:nvSpPr>
        <p:spPr>
          <a:xfrm>
            <a:off x="322064" y="157849"/>
            <a:ext cx="11783961" cy="636939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Com’è stata costruita la Strategia unitaria di comunicazione</a:t>
            </a:r>
            <a:r>
              <a:rPr lang="it-IT" sz="25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Freccia a destra 2">
            <a:extLst>
              <a:ext uri="{FF2B5EF4-FFF2-40B4-BE49-F238E27FC236}">
                <a16:creationId xmlns:a16="http://schemas.microsoft.com/office/drawing/2014/main" xmlns="" id="{F986D38F-397E-4A09-B8A9-69EB7AF0D22C}"/>
              </a:ext>
            </a:extLst>
          </p:cNvPr>
          <p:cNvSpPr/>
          <p:nvPr/>
        </p:nvSpPr>
        <p:spPr>
          <a:xfrm>
            <a:off x="4632886" y="1093888"/>
            <a:ext cx="871085" cy="7321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xmlns="" id="{D6676008-2D22-43A8-BF96-7A577B1D5B3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622878" y="848961"/>
            <a:ext cx="6247058" cy="12609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200" dirty="0">
                <a:solidFill>
                  <a:prstClr val="white"/>
                </a:solidFill>
                <a:latin typeface="Calibri" panose="020F0502020204030204"/>
                <a:cs typeface="Arial" panose="020B0604020202020204" pitchFamily="34" charset="0"/>
              </a:rPr>
              <a:t>Sono stati analizzati i fattori demografici, socio-economici regionali per delineare un quadro aggiornato della realtà della Valle d’Aosta</a:t>
            </a:r>
          </a:p>
        </p:txBody>
      </p:sp>
      <p:sp>
        <p:nvSpPr>
          <p:cNvPr id="12" name="Rettangolo con angoli arrotondati 11">
            <a:extLst>
              <a:ext uri="{FF2B5EF4-FFF2-40B4-BE49-F238E27FC236}">
                <a16:creationId xmlns:a16="http://schemas.microsoft.com/office/drawing/2014/main" xmlns="" id="{A7FAFC85-3716-4677-B28A-EB43E742C05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624912" y="2282368"/>
            <a:ext cx="3976288" cy="1393607"/>
          </a:xfrm>
          <a:prstGeom prst="roundRect">
            <a:avLst/>
          </a:prstGeom>
          <a:solidFill>
            <a:srgbClr val="FF56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200" dirty="0"/>
              <a:t>Sono stati analizzati emittenti tv, radio, giornali, visite al Canale ‘Europa’ e alla pagina Facebook di ED</a:t>
            </a:r>
          </a:p>
        </p:txBody>
      </p:sp>
      <p:sp>
        <p:nvSpPr>
          <p:cNvPr id="15" name="Freccia a destra 14">
            <a:extLst>
              <a:ext uri="{FF2B5EF4-FFF2-40B4-BE49-F238E27FC236}">
                <a16:creationId xmlns:a16="http://schemas.microsoft.com/office/drawing/2014/main" xmlns="" id="{20F6AF24-95F5-4E22-AE9A-8789939596D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632886" y="3912598"/>
            <a:ext cx="841321" cy="806179"/>
          </a:xfrm>
          <a:prstGeom prst="rightArrow">
            <a:avLst/>
          </a:prstGeom>
          <a:solidFill>
            <a:srgbClr val="2A67F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200"/>
          </a:p>
        </p:txBody>
      </p:sp>
      <p:sp>
        <p:nvSpPr>
          <p:cNvPr id="16" name="Rettangolo con angoli arrotondati 15">
            <a:extLst>
              <a:ext uri="{FF2B5EF4-FFF2-40B4-BE49-F238E27FC236}">
                <a16:creationId xmlns:a16="http://schemas.microsoft.com/office/drawing/2014/main" xmlns="" id="{19AFF32E-0000-49EC-B117-BEE9ABDBA26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622878" y="3825346"/>
            <a:ext cx="3287442" cy="1260915"/>
          </a:xfrm>
          <a:prstGeom prst="roundRect">
            <a:avLst/>
          </a:prstGeom>
          <a:solidFill>
            <a:srgbClr val="2A67F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200" dirty="0">
                <a:solidFill>
                  <a:schemeClr val="tx1"/>
                </a:solidFill>
                <a:highlight>
                  <a:srgbClr val="FFFF00"/>
                </a:highlight>
              </a:rPr>
              <a:t>164</a:t>
            </a:r>
            <a:r>
              <a:rPr lang="it-IT" sz="2200" dirty="0"/>
              <a:t> beneficiari hanno restituito il questionario somministrato</a:t>
            </a:r>
          </a:p>
        </p:txBody>
      </p:sp>
      <p:sp>
        <p:nvSpPr>
          <p:cNvPr id="22" name="Rettangolo con angoli arrotondati 21">
            <a:extLst>
              <a:ext uri="{FF2B5EF4-FFF2-40B4-BE49-F238E27FC236}">
                <a16:creationId xmlns:a16="http://schemas.microsoft.com/office/drawing/2014/main" xmlns="" id="{3E799F14-C388-4F08-B14E-A9805BBF7B8C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22064" y="992629"/>
            <a:ext cx="4219456" cy="9616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200" dirty="0"/>
              <a:t>È stata fatta un’analisi del contesto socio-economico di riferimento</a:t>
            </a:r>
          </a:p>
        </p:txBody>
      </p:sp>
      <p:sp>
        <p:nvSpPr>
          <p:cNvPr id="24" name="Rettangolo con angoli arrotondati 23">
            <a:extLst>
              <a:ext uri="{FF2B5EF4-FFF2-40B4-BE49-F238E27FC236}">
                <a16:creationId xmlns:a16="http://schemas.microsoft.com/office/drawing/2014/main" xmlns="" id="{2F048E02-7667-4B5E-9F43-8E180EE5785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22064" y="2419503"/>
            <a:ext cx="4219456" cy="961611"/>
          </a:xfrm>
          <a:prstGeom prst="roundRect">
            <a:avLst/>
          </a:prstGeom>
          <a:solidFill>
            <a:srgbClr val="FF56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200" dirty="0"/>
              <a:t>Sono state fatte delle analisi statistico-quantitative</a:t>
            </a:r>
          </a:p>
        </p:txBody>
      </p:sp>
      <p:sp>
        <p:nvSpPr>
          <p:cNvPr id="25" name="Rettangolo con angoli arrotondati 24">
            <a:extLst>
              <a:ext uri="{FF2B5EF4-FFF2-40B4-BE49-F238E27FC236}">
                <a16:creationId xmlns:a16="http://schemas.microsoft.com/office/drawing/2014/main" xmlns="" id="{A31DBD3D-E2AE-457B-BFA9-596E023D008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31810" y="3786779"/>
            <a:ext cx="4219456" cy="961611"/>
          </a:xfrm>
          <a:prstGeom prst="roundRect">
            <a:avLst/>
          </a:prstGeom>
          <a:solidFill>
            <a:srgbClr val="2A67F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200" dirty="0"/>
              <a:t>Sono state realizzate delle interviste rivolte ai beneficiari</a:t>
            </a:r>
          </a:p>
        </p:txBody>
      </p:sp>
      <p:sp>
        <p:nvSpPr>
          <p:cNvPr id="27" name="Rettangolo con angoli arrotondati 26">
            <a:extLst>
              <a:ext uri="{FF2B5EF4-FFF2-40B4-BE49-F238E27FC236}">
                <a16:creationId xmlns:a16="http://schemas.microsoft.com/office/drawing/2014/main" xmlns="" id="{87B26312-BAAD-4098-904F-D56BC3BB770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31810" y="5181965"/>
            <a:ext cx="4219456" cy="651719"/>
          </a:xfrm>
          <a:prstGeom prst="roundRect">
            <a:avLst/>
          </a:prstGeom>
          <a:solidFill>
            <a:srgbClr val="113C7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200" dirty="0"/>
              <a:t>Si sono svolti dei focus group</a:t>
            </a:r>
          </a:p>
        </p:txBody>
      </p:sp>
      <p:sp>
        <p:nvSpPr>
          <p:cNvPr id="30" name="Freccia a destra 29">
            <a:extLst>
              <a:ext uri="{FF2B5EF4-FFF2-40B4-BE49-F238E27FC236}">
                <a16:creationId xmlns:a16="http://schemas.microsoft.com/office/drawing/2014/main" xmlns="" id="{31E212E7-317B-41B7-8A11-FD0069FD8D9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632886" y="5183141"/>
            <a:ext cx="841321" cy="806179"/>
          </a:xfrm>
          <a:prstGeom prst="rightArrow">
            <a:avLst/>
          </a:prstGeom>
          <a:solidFill>
            <a:srgbClr val="113C7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200"/>
          </a:p>
        </p:txBody>
      </p:sp>
      <p:sp>
        <p:nvSpPr>
          <p:cNvPr id="31" name="Rettangolo con angoli arrotondati 30">
            <a:extLst>
              <a:ext uri="{FF2B5EF4-FFF2-40B4-BE49-F238E27FC236}">
                <a16:creationId xmlns:a16="http://schemas.microsoft.com/office/drawing/2014/main" xmlns="" id="{375D4239-8172-474B-BF5C-D06A63BE588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622878" y="5206867"/>
            <a:ext cx="3287442" cy="787748"/>
          </a:xfrm>
          <a:prstGeom prst="roundRect">
            <a:avLst/>
          </a:prstGeom>
          <a:solidFill>
            <a:srgbClr val="113C7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/>
              <a:t>Personale  delle strutture DPSAE (</a:t>
            </a:r>
            <a:r>
              <a:rPr lang="it-IT" sz="2000" dirty="0" err="1"/>
              <a:t>AdG</a:t>
            </a:r>
            <a:r>
              <a:rPr lang="it-IT" sz="2000" dirty="0"/>
              <a:t> –Europe Direct)</a:t>
            </a:r>
          </a:p>
        </p:txBody>
      </p:sp>
      <p:sp>
        <p:nvSpPr>
          <p:cNvPr id="33" name="Freccia a destra 32">
            <a:extLst>
              <a:ext uri="{FF2B5EF4-FFF2-40B4-BE49-F238E27FC236}">
                <a16:creationId xmlns:a16="http://schemas.microsoft.com/office/drawing/2014/main" xmlns="" id="{DEBCCA5B-476E-4F17-B2BD-C827D25BF04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632886" y="2542312"/>
            <a:ext cx="841321" cy="806179"/>
          </a:xfrm>
          <a:prstGeom prst="rightArrow">
            <a:avLst/>
          </a:prstGeom>
          <a:solidFill>
            <a:srgbClr val="FF56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200"/>
          </a:p>
        </p:txBody>
      </p:sp>
    </p:spTree>
    <p:extLst>
      <p:ext uri="{BB962C8B-B14F-4D97-AF65-F5344CB8AC3E}">
        <p14:creationId xmlns:p14="http://schemas.microsoft.com/office/powerpoint/2010/main" val="1930659288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6454648" y="6315555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064" y="6100207"/>
            <a:ext cx="5906994" cy="732155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284515" y="16881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4" name="Titolo 1"/>
          <p:cNvSpPr>
            <a:spLocks noGrp="1"/>
          </p:cNvSpPr>
          <p:nvPr>
            <p:ph type="title"/>
          </p:nvPr>
        </p:nvSpPr>
        <p:spPr>
          <a:xfrm>
            <a:off x="3852987" y="447753"/>
            <a:ext cx="8448425" cy="679154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Cos’è emerso dall’analisi effettuata?</a:t>
            </a:r>
            <a:endParaRPr lang="it-IT" sz="25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5" name="Immagine 34">
            <a:extLst>
              <a:ext uri="{FF2B5EF4-FFF2-40B4-BE49-F238E27FC236}">
                <a16:creationId xmlns:a16="http://schemas.microsoft.com/office/drawing/2014/main" xmlns="" id="{2C106AAA-27BB-492F-83F6-BA9892B6D02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14960"/>
            <a:ext cx="4121912" cy="5099273"/>
          </a:xfrm>
          <a:prstGeom prst="rect">
            <a:avLst/>
          </a:prstGeom>
        </p:spPr>
      </p:pic>
      <p:sp>
        <p:nvSpPr>
          <p:cNvPr id="36" name="Rettangolo con angoli arrotondati 35">
            <a:extLst>
              <a:ext uri="{FF2B5EF4-FFF2-40B4-BE49-F238E27FC236}">
                <a16:creationId xmlns:a16="http://schemas.microsoft.com/office/drawing/2014/main" xmlns="" id="{898D8679-BEC7-44E5-B2F9-88F9AB3A141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561840" y="1422400"/>
            <a:ext cx="7030720" cy="17373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/>
              <a:t>Necessità di investire ancora per aumentare il senso di conoscenza e consapevolezza nei cittadini e nelle cittadine sugli obiettivi della Politica di coesione </a:t>
            </a:r>
          </a:p>
        </p:txBody>
      </p:sp>
      <p:sp>
        <p:nvSpPr>
          <p:cNvPr id="38" name="Rettangolo con angoli arrotondati 37">
            <a:extLst>
              <a:ext uri="{FF2B5EF4-FFF2-40B4-BE49-F238E27FC236}">
                <a16:creationId xmlns:a16="http://schemas.microsoft.com/office/drawing/2014/main" xmlns="" id="{4ED112C6-E915-412E-8611-1D358FEA7D5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615777" y="3475570"/>
            <a:ext cx="7030720" cy="17373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/>
              <a:t>Un notevole interesse per i social network e l’interesse del 73% degli/delle intervistati/e a seguire una pagina social dedicata ai Programmi</a:t>
            </a:r>
          </a:p>
        </p:txBody>
      </p:sp>
    </p:spTree>
    <p:extLst>
      <p:ext uri="{BB962C8B-B14F-4D97-AF65-F5344CB8AC3E}">
        <p14:creationId xmlns:p14="http://schemas.microsoft.com/office/powerpoint/2010/main" val="3630614664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6454648" y="6315555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064" y="6100207"/>
            <a:ext cx="5906994" cy="732155"/>
          </a:xfrm>
          <a:prstGeom prst="rect">
            <a:avLst/>
          </a:prstGeom>
        </p:spPr>
      </p:pic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284515" y="16881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E3BB708B-50FB-4B8D-B280-B68EB91C7622}"/>
              </a:ext>
            </a:extLst>
          </p:cNvPr>
          <p:cNvSpPr txBox="1"/>
          <p:nvPr/>
        </p:nvSpPr>
        <p:spPr>
          <a:xfrm>
            <a:off x="406400" y="314960"/>
            <a:ext cx="1137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Strategia unitaria di comunicazione si propone di:</a:t>
            </a:r>
            <a:endParaRPr lang="it-IT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xmlns="" id="{DCCE331F-2C2B-4F77-AA27-AC1C509D5B1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125495" y="1438087"/>
            <a:ext cx="851003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it-IT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Comunicare</a:t>
            </a:r>
            <a:r>
              <a:rPr lang="it-IT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le </a:t>
            </a:r>
            <a:r>
              <a:rPr lang="it-IT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opportunità</a:t>
            </a:r>
            <a:r>
              <a:rPr lang="it-IT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i </a:t>
            </a:r>
            <a:r>
              <a:rPr lang="it-IT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vantaggi</a:t>
            </a:r>
            <a:r>
              <a:rPr lang="it-IT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offerti dall’UE con un linguaggio semplice e immediato;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it-IT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Informare sui risultati </a:t>
            </a:r>
            <a:r>
              <a:rPr lang="it-IT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dei Programmi;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it-IT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Coinvolgere</a:t>
            </a:r>
            <a:r>
              <a:rPr lang="it-IT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it-IT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sensibilizzare</a:t>
            </a:r>
            <a:r>
              <a:rPr lang="it-IT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sui temi della programmazione UE;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it-IT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Coordinare le azioni di comunicazione </a:t>
            </a:r>
            <a:r>
              <a:rPr lang="it-IT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attraverso una regia unitaria;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it-IT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Consolidare il ruolo della Regione in favore dello sviluppo territoriale.</a:t>
            </a:r>
          </a:p>
        </p:txBody>
      </p:sp>
      <p:grpSp>
        <p:nvGrpSpPr>
          <p:cNvPr id="2" name="Gruppo 1">
            <a:extLst>
              <a:ext uri="{FF2B5EF4-FFF2-40B4-BE49-F238E27FC236}">
                <a16:creationId xmlns:a16="http://schemas.microsoft.com/office/drawing/2014/main" xmlns="" id="{43D7F08D-90BE-98BF-060E-6E4CF86C45F6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166748" y="1453466"/>
            <a:ext cx="3108813" cy="3724106"/>
            <a:chOff x="166748" y="1453466"/>
            <a:chExt cx="3108813" cy="3724106"/>
          </a:xfrm>
        </p:grpSpPr>
        <p:sp>
          <p:nvSpPr>
            <p:cNvPr id="11" name="Rettangolo 10">
              <a:extLst>
                <a:ext uri="{FF2B5EF4-FFF2-40B4-BE49-F238E27FC236}">
                  <a16:creationId xmlns:a16="http://schemas.microsoft.com/office/drawing/2014/main" xmlns="" id="{17D6BF76-8CC9-4D17-A209-0AB611307ABB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66748" y="3423246"/>
              <a:ext cx="3108813" cy="1754326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it-IT" sz="5400" b="1" cap="none" spc="0" dirty="0">
                  <a:ln w="12700">
                    <a:solidFill>
                      <a:schemeClr val="accent1"/>
                    </a:solidFill>
                    <a:prstDash val="solid"/>
                  </a:ln>
                  <a:solidFill>
                    <a:srgbClr val="7030A0"/>
                  </a:solidFill>
                  <a:effectLst>
                    <a:outerShdw dist="38100" dir="2640000" algn="bl" rotWithShape="0">
                      <a:schemeClr val="accent1"/>
                    </a:outerShdw>
                  </a:effectLst>
                </a:rPr>
                <a:t>Obiettivi generali</a:t>
              </a:r>
            </a:p>
          </p:txBody>
        </p:sp>
        <p:pic>
          <p:nvPicPr>
            <p:cNvPr id="20" name="Immagine 19">
              <a:extLst>
                <a:ext uri="{FF2B5EF4-FFF2-40B4-BE49-F238E27FC236}">
                  <a16:creationId xmlns:a16="http://schemas.microsoft.com/office/drawing/2014/main" xmlns="" id="{59DC9104-81DE-440B-B232-8538BD9523A6}"/>
                </a:ext>
              </a:extLst>
            </p:cNvPr>
            <p:cNvPicPr>
              <a:picLocks noGrp="1" noRot="1" noChangeAspect="1" noMove="1" noResize="1" noEditPoints="1" noAdjustHandles="1" noChangeArrowheads="1" noChangeShapeType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551" y="1453466"/>
              <a:ext cx="1435205" cy="15850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81651803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Immagine 36">
            <a:extLst>
              <a:ext uri="{FF2B5EF4-FFF2-40B4-BE49-F238E27FC236}">
                <a16:creationId xmlns:a16="http://schemas.microsoft.com/office/drawing/2014/main" xmlns="" id="{A3D2AE2C-5645-426F-B3D5-CB546B1991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24615" y="4803424"/>
            <a:ext cx="1196560" cy="1196560"/>
          </a:xfrm>
          <a:prstGeom prst="rect">
            <a:avLst/>
          </a:prstGeom>
        </p:spPr>
      </p:pic>
      <p:pic>
        <p:nvPicPr>
          <p:cNvPr id="33" name="Immagine 32">
            <a:extLst>
              <a:ext uri="{FF2B5EF4-FFF2-40B4-BE49-F238E27FC236}">
                <a16:creationId xmlns:a16="http://schemas.microsoft.com/office/drawing/2014/main" xmlns="" id="{9BE80A91-BF6A-415C-97C2-4A9377D59FD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8968" y="1421593"/>
            <a:ext cx="1591636" cy="1591636"/>
          </a:xfrm>
          <a:prstGeom prst="rect">
            <a:avLst/>
          </a:prstGeom>
        </p:spPr>
      </p:pic>
      <p:pic>
        <p:nvPicPr>
          <p:cNvPr id="23" name="Immagine 22">
            <a:extLst>
              <a:ext uri="{FF2B5EF4-FFF2-40B4-BE49-F238E27FC236}">
                <a16:creationId xmlns:a16="http://schemas.microsoft.com/office/drawing/2014/main" xmlns="" id="{2092F355-56B1-430F-9E7B-AFCD4CDB16F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2791" y="2242507"/>
            <a:ext cx="674987" cy="923330"/>
          </a:xfrm>
          <a:prstGeom prst="rect">
            <a:avLst/>
          </a:prstGeom>
        </p:spPr>
      </p:pic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7074408" y="6293387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" y="5989320"/>
            <a:ext cx="5906994" cy="732155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284515" y="16881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1" name="Titolo 1"/>
          <p:cNvSpPr txBox="1">
            <a:spLocks/>
          </p:cNvSpPr>
          <p:nvPr/>
        </p:nvSpPr>
        <p:spPr>
          <a:xfrm>
            <a:off x="410497" y="134822"/>
            <a:ext cx="11675806" cy="63088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it-IT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chi si rivolge la Strategia unitaria di comunicazione?</a:t>
            </a:r>
          </a:p>
        </p:txBody>
      </p:sp>
      <p:graphicFrame>
        <p:nvGraphicFramePr>
          <p:cNvPr id="7" name="Diagramma 6">
            <a:extLst>
              <a:ext uri="{FF2B5EF4-FFF2-40B4-BE49-F238E27FC236}">
                <a16:creationId xmlns:a16="http://schemas.microsoft.com/office/drawing/2014/main" xmlns="" id="{8E5C4098-0E38-4F3E-8CEF-EA8067E949C2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2359095172"/>
              </p:ext>
            </p:extLst>
          </p:nvPr>
        </p:nvGraphicFramePr>
        <p:xfrm>
          <a:off x="853217" y="1010530"/>
          <a:ext cx="10485566" cy="47921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FD48DFA0-0047-434D-AE54-5FF80D79BE6C}"/>
              </a:ext>
            </a:extLst>
          </p:cNvPr>
          <p:cNvSpPr txBox="1"/>
          <p:nvPr/>
        </p:nvSpPr>
        <p:spPr>
          <a:xfrm>
            <a:off x="4395019" y="2274831"/>
            <a:ext cx="170098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500" dirty="0"/>
              <a:t>Beneficiari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xmlns="" id="{594274EF-EF2F-4331-BDEB-79E2ADF17509}"/>
              </a:ext>
            </a:extLst>
          </p:cNvPr>
          <p:cNvSpPr txBox="1"/>
          <p:nvPr/>
        </p:nvSpPr>
        <p:spPr>
          <a:xfrm>
            <a:off x="6156399" y="2288563"/>
            <a:ext cx="188015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500" dirty="0"/>
              <a:t>Stakeholders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xmlns="" id="{1D6C5B65-58CA-4977-93D8-93AEF63A4C77}"/>
              </a:ext>
            </a:extLst>
          </p:cNvPr>
          <p:cNvSpPr txBox="1"/>
          <p:nvPr/>
        </p:nvSpPr>
        <p:spPr>
          <a:xfrm>
            <a:off x="6134332" y="3853856"/>
            <a:ext cx="188015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500" dirty="0"/>
              <a:t>Media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xmlns="" id="{EB5AA91C-0492-4307-9035-FEF1FD014542}"/>
              </a:ext>
            </a:extLst>
          </p:cNvPr>
          <p:cNvSpPr txBox="1"/>
          <p:nvPr/>
        </p:nvSpPr>
        <p:spPr>
          <a:xfrm>
            <a:off x="4344328" y="3661496"/>
            <a:ext cx="170098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500" dirty="0"/>
              <a:t>Grande pubblico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xmlns="" id="{9D059039-7466-4BA2-A729-3374BAFEA81D}"/>
              </a:ext>
            </a:extLst>
          </p:cNvPr>
          <p:cNvSpPr txBox="1"/>
          <p:nvPr/>
        </p:nvSpPr>
        <p:spPr>
          <a:xfrm>
            <a:off x="7686465" y="1203161"/>
            <a:ext cx="2717214" cy="646331"/>
          </a:xfrm>
          <a:prstGeom prst="rect">
            <a:avLst/>
          </a:prstGeom>
          <a:noFill/>
          <a:ln w="28575">
            <a:solidFill>
              <a:srgbClr val="00CC66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/>
              <a:t>- Strutture regionali</a:t>
            </a:r>
          </a:p>
          <a:p>
            <a:r>
              <a:rPr lang="it-IT" dirty="0"/>
              <a:t>- Enti locali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xmlns="" id="{A8514AFC-7AF8-4458-8BC7-66FCE6495341}"/>
              </a:ext>
            </a:extLst>
          </p:cNvPr>
          <p:cNvSpPr txBox="1"/>
          <p:nvPr/>
        </p:nvSpPr>
        <p:spPr>
          <a:xfrm>
            <a:off x="8283719" y="3844772"/>
            <a:ext cx="2717214" cy="1200329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dirty="0"/>
              <a:t>Radio</a:t>
            </a:r>
          </a:p>
          <a:p>
            <a:pPr marL="285750" indent="-285750">
              <a:buFontTx/>
              <a:buChar char="-"/>
            </a:pPr>
            <a:r>
              <a:rPr lang="it-IT" dirty="0"/>
              <a:t>Televisione</a:t>
            </a:r>
          </a:p>
          <a:p>
            <a:pPr marL="285750" indent="-285750">
              <a:buFontTx/>
              <a:buChar char="-"/>
            </a:pPr>
            <a:r>
              <a:rPr lang="it-IT" dirty="0"/>
              <a:t>Internet</a:t>
            </a:r>
          </a:p>
          <a:p>
            <a:pPr marL="285750" indent="-285750">
              <a:buFontTx/>
              <a:buChar char="-"/>
            </a:pPr>
            <a:r>
              <a:rPr lang="it-IT" dirty="0"/>
              <a:t>Giornali 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xmlns="" id="{3E9C344A-7D54-46CB-B530-617C912DF114}"/>
              </a:ext>
            </a:extLst>
          </p:cNvPr>
          <p:cNvSpPr txBox="1"/>
          <p:nvPr/>
        </p:nvSpPr>
        <p:spPr>
          <a:xfrm>
            <a:off x="873102" y="1294081"/>
            <a:ext cx="3333135" cy="923330"/>
          </a:xfrm>
          <a:prstGeom prst="rect">
            <a:avLst/>
          </a:prstGeom>
          <a:noFill/>
          <a:ln w="28575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it-IT" dirty="0"/>
              <a:t>Pubbliche Amministrazioni</a:t>
            </a:r>
          </a:p>
          <a:p>
            <a:pPr marL="285750" indent="-285750">
              <a:buFontTx/>
              <a:buChar char="-"/>
            </a:pPr>
            <a:r>
              <a:rPr lang="it-IT" dirty="0"/>
              <a:t>Università</a:t>
            </a:r>
          </a:p>
          <a:p>
            <a:pPr marL="285750" indent="-285750">
              <a:buFontTx/>
              <a:buChar char="-"/>
            </a:pPr>
            <a:r>
              <a:rPr lang="it-IT" dirty="0"/>
              <a:t>Organismi di ricerca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xmlns="" id="{2AE19130-CC51-4F1A-8992-C0D4AA896A8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3217" y="4164176"/>
            <a:ext cx="3055065" cy="64633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Particolare attenzione </a:t>
            </a:r>
          </a:p>
          <a:p>
            <a:pPr algn="ctr"/>
            <a:r>
              <a:rPr lang="it-IT" b="1" dirty="0"/>
              <a:t>ai giovani</a:t>
            </a:r>
          </a:p>
        </p:txBody>
      </p:sp>
      <p:sp>
        <p:nvSpPr>
          <p:cNvPr id="17" name="Esplosione: 8 punte 16">
            <a:extLst>
              <a:ext uri="{FF2B5EF4-FFF2-40B4-BE49-F238E27FC236}">
                <a16:creationId xmlns:a16="http://schemas.microsoft.com/office/drawing/2014/main" xmlns="" id="{B5CE7727-2EF6-4149-8FB1-FBAD2A04BEEA}"/>
              </a:ext>
            </a:extLst>
          </p:cNvPr>
          <p:cNvSpPr/>
          <p:nvPr/>
        </p:nvSpPr>
        <p:spPr>
          <a:xfrm>
            <a:off x="583981" y="3788292"/>
            <a:ext cx="660951" cy="646331"/>
          </a:xfrm>
          <a:prstGeom prst="irregularSeal1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5" name="Immagine 24">
            <a:extLst>
              <a:ext uri="{FF2B5EF4-FFF2-40B4-BE49-F238E27FC236}">
                <a16:creationId xmlns:a16="http://schemas.microsoft.com/office/drawing/2014/main" xmlns="" id="{6D380A9C-4B02-4066-B6DC-B56E8F17D4D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155" y="2295875"/>
            <a:ext cx="843958" cy="843958"/>
          </a:xfrm>
          <a:prstGeom prst="rect">
            <a:avLst/>
          </a:prstGeom>
        </p:spPr>
      </p:pic>
      <p:pic>
        <p:nvPicPr>
          <p:cNvPr id="27" name="Immagine 26">
            <a:extLst>
              <a:ext uri="{FF2B5EF4-FFF2-40B4-BE49-F238E27FC236}">
                <a16:creationId xmlns:a16="http://schemas.microsoft.com/office/drawing/2014/main" xmlns="" id="{7A4745F9-AA45-4765-8B2B-521CAC0A395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937" y="4787579"/>
            <a:ext cx="797624" cy="797624"/>
          </a:xfrm>
          <a:prstGeom prst="rect">
            <a:avLst/>
          </a:prstGeom>
        </p:spPr>
      </p:pic>
      <p:pic>
        <p:nvPicPr>
          <p:cNvPr id="31" name="Immagine 30">
            <a:extLst>
              <a:ext uri="{FF2B5EF4-FFF2-40B4-BE49-F238E27FC236}">
                <a16:creationId xmlns:a16="http://schemas.microsoft.com/office/drawing/2014/main" xmlns="" id="{9FCFE64C-62DE-41A5-98E9-82BA7524005A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2783" y="1866322"/>
            <a:ext cx="752369" cy="752369"/>
          </a:xfrm>
          <a:prstGeom prst="rect">
            <a:avLst/>
          </a:prstGeom>
        </p:spPr>
      </p:pic>
      <p:pic>
        <p:nvPicPr>
          <p:cNvPr id="35" name="Immagine 34">
            <a:extLst>
              <a:ext uri="{FF2B5EF4-FFF2-40B4-BE49-F238E27FC236}">
                <a16:creationId xmlns:a16="http://schemas.microsoft.com/office/drawing/2014/main" xmlns="" id="{0846423F-770C-4BA0-8941-076A68870A50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6937" y="5078539"/>
            <a:ext cx="689741" cy="646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267164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7074408" y="6293387"/>
            <a:ext cx="4114800" cy="345796"/>
          </a:xfrm>
        </p:spPr>
        <p:txBody>
          <a:bodyPr/>
          <a:lstStyle/>
          <a:p>
            <a:pPr algn="l"/>
            <a:r>
              <a:rPr lang="it-IT" dirty="0"/>
              <a:t>Comitato di Sorveglianza PR FESR 2021/27 - 27 novembre 2024</a:t>
            </a:r>
          </a:p>
        </p:txBody>
      </p:sp>
      <p:pic>
        <p:nvPicPr>
          <p:cNvPr id="13" name="Immagin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552" y="5989320"/>
            <a:ext cx="5906994" cy="732155"/>
          </a:xfrm>
          <a:prstGeom prst="rect">
            <a:avLst/>
          </a:prstGeom>
        </p:spPr>
      </p:pic>
      <p:sp>
        <p:nvSpPr>
          <p:cNvPr id="6" name="Rettangolo 5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 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1284515" y="168812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xmlns="" id="{FAB4E289-D3FB-40C2-B1E0-8A6ACFCC3E22}"/>
              </a:ext>
            </a:extLst>
          </p:cNvPr>
          <p:cNvSpPr txBox="1"/>
          <p:nvPr/>
        </p:nvSpPr>
        <p:spPr>
          <a:xfrm>
            <a:off x="452582" y="136525"/>
            <a:ext cx="1128683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 azioni sono previste </a:t>
            </a:r>
          </a:p>
          <a:p>
            <a:pPr algn="ctr"/>
            <a:r>
              <a:rPr lang="it-IT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nella Strategia unitaria di comunicazione?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xmlns="" id="{C6BE31C3-808E-47B9-BF85-B8EEAC29E63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64691" y="1163313"/>
            <a:ext cx="118626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113C7A"/>
                </a:solidFill>
              </a:rPr>
              <a:t>La Strategia prevede </a:t>
            </a:r>
            <a:r>
              <a:rPr lang="it-IT" sz="2400" b="1" dirty="0">
                <a:solidFill>
                  <a:srgbClr val="113C7A"/>
                </a:solidFill>
              </a:rPr>
              <a:t>2 filoni principali di azioni</a:t>
            </a:r>
            <a:r>
              <a:rPr lang="it-IT" sz="2400" dirty="0">
                <a:solidFill>
                  <a:srgbClr val="113C7A"/>
                </a:solidFill>
              </a:rPr>
              <a:t>:</a:t>
            </a:r>
          </a:p>
          <a:p>
            <a:pPr marL="342900" indent="-342900">
              <a:buAutoNum type="alphaLcParenR"/>
            </a:pPr>
            <a:r>
              <a:rPr lang="it-IT" sz="2400" dirty="0">
                <a:solidFill>
                  <a:srgbClr val="113C7A"/>
                </a:solidFill>
                <a:highlight>
                  <a:srgbClr val="FFFF00"/>
                </a:highlight>
              </a:rPr>
              <a:t>Azioni </a:t>
            </a:r>
            <a:r>
              <a:rPr lang="it-IT" sz="2400" b="1" dirty="0">
                <a:solidFill>
                  <a:srgbClr val="113C7A"/>
                </a:solidFill>
                <a:highlight>
                  <a:srgbClr val="FFFF00"/>
                </a:highlight>
              </a:rPr>
              <a:t>periodiche o continuative</a:t>
            </a:r>
            <a:r>
              <a:rPr lang="it-IT" sz="2400" dirty="0">
                <a:solidFill>
                  <a:srgbClr val="113C7A"/>
                </a:solidFill>
                <a:highlight>
                  <a:srgbClr val="FFFF00"/>
                </a:highlight>
              </a:rPr>
              <a:t>, con l’obiettivo di fornire sempre informazioni aggiornate;</a:t>
            </a:r>
          </a:p>
          <a:p>
            <a:pPr marL="342900" indent="-342900">
              <a:buAutoNum type="alphaLcParenR"/>
            </a:pPr>
            <a:r>
              <a:rPr lang="it-IT" sz="2400" dirty="0">
                <a:solidFill>
                  <a:srgbClr val="113C7A"/>
                </a:solidFill>
                <a:highlight>
                  <a:srgbClr val="FFFF00"/>
                </a:highlight>
              </a:rPr>
              <a:t>Azioni </a:t>
            </a:r>
            <a:r>
              <a:rPr lang="it-IT" sz="2400" b="1" dirty="0">
                <a:solidFill>
                  <a:srgbClr val="113C7A"/>
                </a:solidFill>
                <a:highlight>
                  <a:srgbClr val="FFFF00"/>
                </a:highlight>
              </a:rPr>
              <a:t>specifiche e verticali</a:t>
            </a:r>
            <a:r>
              <a:rPr lang="it-IT" sz="2400" dirty="0">
                <a:solidFill>
                  <a:srgbClr val="113C7A"/>
                </a:solidFill>
                <a:highlight>
                  <a:srgbClr val="FFFF00"/>
                </a:highlight>
              </a:rPr>
              <a:t>, per la promozione intensiva dei singoli Programmi.</a:t>
            </a:r>
          </a:p>
        </p:txBody>
      </p:sp>
      <p:pic>
        <p:nvPicPr>
          <p:cNvPr id="20" name="Immagine 19">
            <a:extLst>
              <a:ext uri="{FF2B5EF4-FFF2-40B4-BE49-F238E27FC236}">
                <a16:creationId xmlns:a16="http://schemas.microsoft.com/office/drawing/2014/main" xmlns="" id="{5C92D233-8B82-45A0-82E4-CAD9D0CC5B1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9056" y="2357480"/>
            <a:ext cx="3616838" cy="3616838"/>
          </a:xfrm>
          <a:prstGeom prst="rect">
            <a:avLst/>
          </a:prstGeom>
        </p:spPr>
      </p:pic>
      <p:sp>
        <p:nvSpPr>
          <p:cNvPr id="21" name="CasellaDiTesto 20">
            <a:extLst>
              <a:ext uri="{FF2B5EF4-FFF2-40B4-BE49-F238E27FC236}">
                <a16:creationId xmlns:a16="http://schemas.microsoft.com/office/drawing/2014/main" xmlns="" id="{A60FF333-3B7E-42F9-BDC2-9CD4300EE1C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41745" y="2484715"/>
            <a:ext cx="904195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113C7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Alcuni </a:t>
            </a:r>
            <a:r>
              <a:rPr kumimoji="0" lang="it-IT" b="1" i="0" u="none" strike="noStrike" kern="1200" cap="none" spc="0" normalizeH="0" baseline="0" noProof="0" dirty="0">
                <a:ln>
                  <a:noFill/>
                </a:ln>
                <a:solidFill>
                  <a:srgbClr val="113C7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esempi di azioni </a:t>
            </a: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113C7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che saranno portate avanti nel corso del periodo di programmazione sono: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113C7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l’aggiornamento dei </a:t>
            </a:r>
            <a:r>
              <a:rPr kumimoji="0" lang="it-IT" b="1" i="0" u="none" strike="noStrike" kern="1200" cap="none" spc="0" normalizeH="0" baseline="0" noProof="0" dirty="0">
                <a:ln>
                  <a:noFill/>
                </a:ln>
                <a:solidFill>
                  <a:srgbClr val="113C7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contenuti</a:t>
            </a: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113C7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 la produzione di </a:t>
            </a:r>
            <a:r>
              <a:rPr kumimoji="0" lang="it-IT" b="1" i="0" u="none" strike="noStrike" kern="1200" cap="none" spc="0" normalizeH="0" baseline="0" noProof="0" dirty="0">
                <a:ln>
                  <a:noFill/>
                </a:ln>
                <a:solidFill>
                  <a:srgbClr val="113C7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notizie</a:t>
            </a: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113C7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sul </a:t>
            </a:r>
            <a:r>
              <a:rPr kumimoji="0" lang="it-IT" b="1" i="0" u="none" strike="noStrike" kern="1200" cap="none" spc="0" normalizeH="0" baseline="0" noProof="0" dirty="0">
                <a:ln>
                  <a:noFill/>
                </a:ln>
                <a:solidFill>
                  <a:srgbClr val="113C7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sito web</a:t>
            </a: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113C7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;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113C7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 realizzazione di </a:t>
            </a:r>
            <a:r>
              <a:rPr kumimoji="0" lang="it-IT" b="1" i="0" u="none" strike="noStrike" kern="1200" cap="none" spc="0" normalizeH="0" baseline="0" noProof="0" dirty="0">
                <a:ln>
                  <a:noFill/>
                </a:ln>
                <a:solidFill>
                  <a:srgbClr val="113C7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campagne di advertising </a:t>
            </a: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113C7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finalizzate a incrementare la visibilità del canale ‘Europa’;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113C7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 </a:t>
            </a:r>
            <a:r>
              <a:rPr kumimoji="0" lang="it-IT" b="1" i="0" u="none" strike="noStrike" kern="1200" cap="none" spc="0" normalizeH="0" baseline="0" noProof="0" dirty="0">
                <a:ln>
                  <a:noFill/>
                </a:ln>
                <a:solidFill>
                  <a:srgbClr val="113C7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produzione di post sui canali social</a:t>
            </a: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113C7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valutando l’opportunità di aprire un canale </a:t>
            </a:r>
            <a:r>
              <a:rPr kumimoji="0" lang="it-IT" b="1" i="0" u="none" strike="noStrike" kern="1200" cap="none" spc="0" normalizeH="0" baseline="0" noProof="0" dirty="0">
                <a:ln>
                  <a:noFill/>
                </a:ln>
                <a:solidFill>
                  <a:srgbClr val="113C7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Instagram e/o LinkedIn</a:t>
            </a: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113C7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;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113C7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 realizzazione di campagne volte a </a:t>
            </a:r>
            <a:r>
              <a:rPr kumimoji="0" lang="it-IT" b="1" i="0" u="none" strike="noStrike" kern="1200" cap="none" spc="0" normalizeH="0" baseline="0" noProof="0" dirty="0">
                <a:ln>
                  <a:noFill/>
                </a:ln>
                <a:solidFill>
                  <a:srgbClr val="113C7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incrementare</a:t>
            </a: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113C7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il numero di </a:t>
            </a:r>
            <a:r>
              <a:rPr kumimoji="0" lang="it-IT" b="1" i="0" u="none" strike="noStrike" kern="1200" cap="none" spc="0" normalizeH="0" baseline="0" noProof="0" dirty="0">
                <a:ln>
                  <a:noFill/>
                </a:ln>
                <a:solidFill>
                  <a:srgbClr val="113C7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follower</a:t>
            </a: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113C7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;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113C7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 realizzazione di </a:t>
            </a:r>
            <a:r>
              <a:rPr kumimoji="0" lang="it-IT" b="1" i="0" u="none" strike="noStrike" kern="1200" cap="none" spc="0" normalizeH="0" baseline="0" noProof="0" dirty="0">
                <a:ln>
                  <a:noFill/>
                </a:ln>
                <a:solidFill>
                  <a:srgbClr val="113C7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video o mini-video</a:t>
            </a: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113C7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;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113C7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l’invio di </a:t>
            </a:r>
            <a:r>
              <a:rPr kumimoji="0" lang="it-IT" b="1" i="0" u="none" strike="noStrike" kern="1200" cap="none" spc="0" normalizeH="0" baseline="0" noProof="0" dirty="0">
                <a:ln>
                  <a:noFill/>
                </a:ln>
                <a:solidFill>
                  <a:srgbClr val="113C7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newsletter</a:t>
            </a: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113C7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tematiche;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113C7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 realizzazione di </a:t>
            </a:r>
            <a:r>
              <a:rPr kumimoji="0" lang="it-IT" b="1" i="0" u="none" strike="noStrike" kern="1200" cap="none" spc="0" normalizeH="0" baseline="0" noProof="0" dirty="0">
                <a:ln>
                  <a:noFill/>
                </a:ln>
                <a:solidFill>
                  <a:srgbClr val="113C7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eventi, workshop e focus group</a:t>
            </a: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113C7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4445639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1961</TotalTime>
  <Words>866</Words>
  <Application>Microsoft Office PowerPoint</Application>
  <PresentationFormat>Widescreen</PresentationFormat>
  <Paragraphs>131</Paragraphs>
  <Slides>11</Slides>
  <Notes>11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Tema di Office</vt:lpstr>
      <vt:lpstr>Informativa sulla Strategia unitaria di comunicazione  della Politica regionale di sviluppo 2021/27  </vt:lpstr>
      <vt:lpstr>Presentazione standard di PowerPoint</vt:lpstr>
      <vt:lpstr>Presentazione standard di PowerPoint</vt:lpstr>
      <vt:lpstr>Qualche riferimento normativo e amministrativo</vt:lpstr>
      <vt:lpstr>Com’è stata costruita la Strategia unitaria di comunicazione?</vt:lpstr>
      <vt:lpstr>Cos’è emerso dall’analisi effettuata?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Regione Autonoma Valle d'Aosta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PROGRAMMA FESR 2021-2027</dc:title>
  <dc:creator>Lara GULLONE</dc:creator>
  <cp:lastModifiedBy>Constantine GIROD</cp:lastModifiedBy>
  <cp:revision>181</cp:revision>
  <cp:lastPrinted>2022-12-01T11:42:38Z</cp:lastPrinted>
  <dcterms:created xsi:type="dcterms:W3CDTF">2022-10-28T09:58:59Z</dcterms:created>
  <dcterms:modified xsi:type="dcterms:W3CDTF">2024-11-26T10:08:35Z</dcterms:modified>
</cp:coreProperties>
</file>