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58" r:id="rId9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5FAC"/>
    <a:srgbClr val="4472C4"/>
    <a:srgbClr val="E8F9FE"/>
    <a:srgbClr val="144391"/>
    <a:srgbClr val="D0DBF0"/>
    <a:srgbClr val="FFFFFF"/>
    <a:srgbClr val="B3C6E7"/>
    <a:srgbClr val="82A1D8"/>
    <a:srgbClr val="1D6FB8"/>
    <a:srgbClr val="6D91D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21" autoAdjust="0"/>
    <p:restoredTop sz="78410" autoAdjust="0"/>
  </p:normalViewPr>
  <p:slideViewPr>
    <p:cSldViewPr snapToGrid="0">
      <p:cViewPr varScale="1">
        <p:scale>
          <a:sx n="113" d="100"/>
          <a:sy n="113" d="100"/>
        </p:scale>
        <p:origin x="510" y="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CECFFB1-F7B6-4802-A68E-1DD31DC37BD6}" type="datetimeFigureOut">
              <a:rPr lang="it-IT" smtClean="0"/>
              <a:t>19/11/2025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17275B1-C2CE-4BAB-89EC-04004DF0514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214002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17275B1-C2CE-4BAB-89EC-04004DF05144}" type="slidenum">
              <a:rPr lang="it-IT" smtClean="0"/>
              <a:t>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3877692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17275B1-C2CE-4BAB-89EC-04004DF05144}" type="slidenum">
              <a:rPr lang="it-IT" smtClean="0"/>
              <a:t>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7045878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17275B1-C2CE-4BAB-89EC-04004DF05144}" type="slidenum">
              <a:rPr lang="it-IT" smtClean="0"/>
              <a:t>3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1639650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17275B1-C2CE-4BAB-89EC-04004DF05144}" type="slidenum">
              <a:rPr lang="it-IT" smtClean="0"/>
              <a:t>4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9307659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17275B1-C2CE-4BAB-89EC-04004DF05144}" type="slidenum">
              <a:rPr lang="it-IT" smtClean="0"/>
              <a:t>5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1571185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17275B1-C2CE-4BAB-89EC-04004DF05144}" type="slidenum">
              <a:rPr lang="it-IT" smtClean="0"/>
              <a:t>6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5632856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17275B1-C2CE-4BAB-89EC-04004DF05144}" type="slidenum">
              <a:rPr lang="it-IT" smtClean="0"/>
              <a:t>7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875793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CE63BA4-141D-4D83-BEAA-C71B1A4312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93530A0B-9EB7-44C8-8203-807021B6C29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8427D1B0-AEA4-4FF8-A6F2-8079D1BB5C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FC5A7-E0E0-4915-9192-2EF14D73E2E2}" type="datetimeFigureOut">
              <a:rPr lang="it-IT" smtClean="0"/>
              <a:t>19/11/2025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6AD601A3-CB50-4179-97A6-82E9ADA097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50AC4FE0-8B86-49FD-A61D-5219AD4E8A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2FD29-2937-49F0-9915-146A3F963D6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197951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3632781-FE4C-457F-8052-99369A630E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5980F1F6-15B6-45D0-BFDC-C083A31D411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8AE08FA1-A238-4CE8-A887-0C0649D515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FC5A7-E0E0-4915-9192-2EF14D73E2E2}" type="datetimeFigureOut">
              <a:rPr lang="it-IT" smtClean="0"/>
              <a:t>19/11/2025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48CBB4B3-AB0D-4141-881D-CC3DC6AEFF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CA7B6332-3CC3-409B-9128-89DE13B70B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2FD29-2937-49F0-9915-146A3F963D6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88306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143AE86E-B4EC-4736-B688-AF9B70F57DE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4EC4AAF7-A000-45B9-B1B9-79AA7C792C2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430CE7A7-07AD-4883-A639-1408F476EF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FC5A7-E0E0-4915-9192-2EF14D73E2E2}" type="datetimeFigureOut">
              <a:rPr lang="it-IT" smtClean="0"/>
              <a:t>19/11/2025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FED3B09D-1B9E-4390-81BC-1F3FBD5853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EC30457C-43FA-4661-925B-8AB24F3461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2FD29-2937-49F0-9915-146A3F963D6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413591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014281B-1575-4B97-B881-106584D101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AA67193-EBBF-448D-A8AB-DD0D8B9AC30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5C962638-F1D5-4490-8E7C-35DCFC4F5F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FC5A7-E0E0-4915-9192-2EF14D73E2E2}" type="datetimeFigureOut">
              <a:rPr lang="it-IT" smtClean="0"/>
              <a:t>19/11/2025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9686EA12-747B-4A19-A757-51BB3FB659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803248A3-F948-49DE-AF56-85C6D71CCA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2FD29-2937-49F0-9915-146A3F963D6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278713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ADF462F-6BDB-466C-845D-05069E742C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3A5CE5FA-E379-43FE-A6DA-06FB82D6B9D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F6D085AF-AA05-4280-A16A-859AEB8311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FC5A7-E0E0-4915-9192-2EF14D73E2E2}" type="datetimeFigureOut">
              <a:rPr lang="it-IT" smtClean="0"/>
              <a:t>19/11/2025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1F8054E8-7A13-4B24-B499-E636996066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09039D8C-6938-4066-88A5-237821420F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2FD29-2937-49F0-9915-146A3F963D6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644125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9855AF6-1E24-45EC-A5A0-8D54489DC3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BBF1356E-F6EE-45D6-844B-D58B17A9696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0CFC1F41-BB1A-4D12-BBF3-8DC28AD17FB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B5A2BEB7-6D86-4E41-B677-F80006CB86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FC5A7-E0E0-4915-9192-2EF14D73E2E2}" type="datetimeFigureOut">
              <a:rPr lang="it-IT" smtClean="0"/>
              <a:t>19/11/2025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247BBBC1-2B17-42BC-BD0E-F61816D462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050B2B85-276A-4731-98F8-E711F6DAD3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2FD29-2937-49F0-9915-146A3F963D6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934477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A9BD997-4656-4DEB-BD04-34354F86D9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71711B7F-1C39-4D08-9B0C-B0B54635788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CE28F251-9FF7-4E24-B45E-F6D04ECED42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70BA1D16-D1E3-4FA5-89CF-8C81AB85926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F61FC951-AC3E-4A7F-94C5-56296471CC6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387F704E-3D03-4CDA-BDA4-4E2A40FAB8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FC5A7-E0E0-4915-9192-2EF14D73E2E2}" type="datetimeFigureOut">
              <a:rPr lang="it-IT" smtClean="0"/>
              <a:t>19/11/2025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0D170CC2-844F-4255-B95D-BC93385A01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4EB6DEDF-3C4A-405C-800C-AC256BCECC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2FD29-2937-49F0-9915-146A3F963D6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457008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596DA38-D24D-4B82-9B25-DE5BE6FAE7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ADA3C18C-E1C2-46FD-9552-486B4927B5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FC5A7-E0E0-4915-9192-2EF14D73E2E2}" type="datetimeFigureOut">
              <a:rPr lang="it-IT" smtClean="0"/>
              <a:t>19/11/2025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A6ECD44B-3FC0-4CF1-8973-40ADB1424F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EA05C30F-D5E4-4758-A3E5-8193393D35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2FD29-2937-49F0-9915-146A3F963D6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595182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8F7ED700-94AD-4C70-88DA-BA591D8D01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FC5A7-E0E0-4915-9192-2EF14D73E2E2}" type="datetimeFigureOut">
              <a:rPr lang="it-IT" smtClean="0"/>
              <a:t>19/11/2025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88DDD9A2-4126-4BF6-9621-F7CCFBC972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88300901-C351-414A-8416-76849DA7B3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2FD29-2937-49F0-9915-146A3F963D6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931250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495C48E-FFC9-4A73-AAE5-DD29EBB66F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2899D95-4ADD-4A1F-9C53-EE17720749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E0AF2E4D-39C8-47AF-A9DE-291CDB28481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182261FF-6234-406D-8534-5746753B86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FC5A7-E0E0-4915-9192-2EF14D73E2E2}" type="datetimeFigureOut">
              <a:rPr lang="it-IT" smtClean="0"/>
              <a:t>19/11/2025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4FD823EC-0A39-471C-A45F-72B25A63E0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247F8663-24D9-4AD2-9355-0BA32D49E4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2FD29-2937-49F0-9915-146A3F963D6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180389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9A6D748-13CC-4BB7-9252-85EE99BDFE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ED6F6A7A-E017-4826-A4A4-ECBA17E9720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909BB57C-4741-466E-A3D2-C85C17C7ACF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F95A06E3-833E-4556-B62E-52A2D81F51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FC5A7-E0E0-4915-9192-2EF14D73E2E2}" type="datetimeFigureOut">
              <a:rPr lang="it-IT" smtClean="0"/>
              <a:t>19/11/2025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6B07ED22-CB9C-4853-B001-63CFE016F4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0FA7417F-5704-4AB2-92DA-DD2187A136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2FD29-2937-49F0-9915-146A3F963D6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174145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1000" b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91569DA8-D21D-4B8E-BE2F-10B93147EF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B719F3C7-5A0F-45FA-BD3E-E5DB55605A5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279A766F-049E-427B-9999-AC9A85AF577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8FC5A7-E0E0-4915-9192-2EF14D73E2E2}" type="datetimeFigureOut">
              <a:rPr lang="it-IT" smtClean="0"/>
              <a:t>19/11/2025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56BE2F84-D4FD-4142-A539-D4DF6EF4EF8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EDFDBAE0-A45F-4C5A-A003-3D3C8A811B8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22FD29-2937-49F0-9915-146A3F963D6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454497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asellaDiTesto 5">
            <a:extLst>
              <a:ext uri="{FF2B5EF4-FFF2-40B4-BE49-F238E27FC236}">
                <a16:creationId xmlns:a16="http://schemas.microsoft.com/office/drawing/2014/main" id="{366E96C3-135B-472D-9CFB-8F0FD694EBB7}"/>
              </a:ext>
            </a:extLst>
          </p:cNvPr>
          <p:cNvSpPr txBox="1"/>
          <p:nvPr/>
        </p:nvSpPr>
        <p:spPr>
          <a:xfrm>
            <a:off x="951345" y="1117600"/>
            <a:ext cx="1037243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3600" dirty="0">
                <a:solidFill>
                  <a:schemeClr val="accent1">
                    <a:lumMod val="50000"/>
                  </a:schemeClr>
                </a:solidFill>
              </a:rPr>
              <a:t>Programma regionale Valle d’Aosta FESR 2021-2027 </a:t>
            </a:r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DEA28CEC-6F4E-4013-8739-97989F5F640A}"/>
              </a:ext>
            </a:extLst>
          </p:cNvPr>
          <p:cNvSpPr txBox="1"/>
          <p:nvPr/>
        </p:nvSpPr>
        <p:spPr>
          <a:xfrm>
            <a:off x="1788005" y="3024205"/>
            <a:ext cx="750993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8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11. INFORMATIVA ATTIVITÀ DI AUDIT PR VALLE D’AOSTA FESR 2021-2027</a:t>
            </a:r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73F7CF9A-11D9-4C36-A821-47798513C8A2}"/>
              </a:ext>
            </a:extLst>
          </p:cNvPr>
          <p:cNvSpPr txBox="1"/>
          <p:nvPr/>
        </p:nvSpPr>
        <p:spPr>
          <a:xfrm>
            <a:off x="356754" y="5971186"/>
            <a:ext cx="1037243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000" dirty="0">
                <a:solidFill>
                  <a:schemeClr val="accent1"/>
                </a:solidFill>
              </a:rPr>
              <a:t>Comitato di Sorveglianza PR Valle d’Aosta FESR 2021-2027 </a:t>
            </a:r>
          </a:p>
          <a:p>
            <a:pPr algn="ctr"/>
            <a:r>
              <a:rPr lang="it-IT" sz="2000" dirty="0">
                <a:solidFill>
                  <a:schemeClr val="accent1"/>
                </a:solidFill>
              </a:rPr>
              <a:t>Bard, 20 novembre 2025</a:t>
            </a:r>
          </a:p>
        </p:txBody>
      </p:sp>
      <p:sp>
        <p:nvSpPr>
          <p:cNvPr id="8" name="CasellaDiTesto 8">
            <a:extLst>
              <a:ext uri="{FF2B5EF4-FFF2-40B4-BE49-F238E27FC236}">
                <a16:creationId xmlns:a16="http://schemas.microsoft.com/office/drawing/2014/main" id="{D0463779-C8FC-462F-B506-531FC7451310}"/>
              </a:ext>
            </a:extLst>
          </p:cNvPr>
          <p:cNvSpPr txBox="1"/>
          <p:nvPr/>
        </p:nvSpPr>
        <p:spPr>
          <a:xfrm>
            <a:off x="2644754" y="4288391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it-IT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it-IT" sz="1800" b="1" dirty="0">
                <a:solidFill>
                  <a:schemeClr val="accent5">
                    <a:lumMod val="75000"/>
                  </a:schemeClr>
                </a:solidFill>
              </a:rPr>
              <a:t>A cura della dott.ssa Sara BARBIERI – Autorità di Audit FESR</a:t>
            </a:r>
          </a:p>
        </p:txBody>
      </p:sp>
    </p:spTree>
    <p:extLst>
      <p:ext uri="{BB962C8B-B14F-4D97-AF65-F5344CB8AC3E}">
        <p14:creationId xmlns:p14="http://schemas.microsoft.com/office/powerpoint/2010/main" val="12842614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2826BA1E-1E1D-46A6-BD95-E7F61D660A05}"/>
              </a:ext>
            </a:extLst>
          </p:cNvPr>
          <p:cNvSpPr txBox="1"/>
          <p:nvPr/>
        </p:nvSpPr>
        <p:spPr>
          <a:xfrm>
            <a:off x="5264727" y="6345382"/>
            <a:ext cx="675178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600" dirty="0">
                <a:solidFill>
                  <a:schemeClr val="accent1"/>
                </a:solidFill>
              </a:rPr>
              <a:t>Comitato di Sorveglianza PR Valle d’Aosta FESR 2021-2027 – 20 novembre 2025</a:t>
            </a:r>
          </a:p>
        </p:txBody>
      </p:sp>
      <p:sp>
        <p:nvSpPr>
          <p:cNvPr id="6" name="Rettangolo 5">
            <a:extLst>
              <a:ext uri="{FF2B5EF4-FFF2-40B4-BE49-F238E27FC236}">
                <a16:creationId xmlns:a16="http://schemas.microsoft.com/office/drawing/2014/main" id="{00C0856E-0969-4A94-956D-40E5305B4106}"/>
              </a:ext>
            </a:extLst>
          </p:cNvPr>
          <p:cNvSpPr/>
          <p:nvPr/>
        </p:nvSpPr>
        <p:spPr>
          <a:xfrm>
            <a:off x="5977217" y="3244334"/>
            <a:ext cx="23756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dirty="0"/>
              <a:t> </a:t>
            </a:r>
          </a:p>
        </p:txBody>
      </p:sp>
      <p:sp>
        <p:nvSpPr>
          <p:cNvPr id="7" name="Rettangolo con angoli arrotondati 6">
            <a:extLst>
              <a:ext uri="{FF2B5EF4-FFF2-40B4-BE49-F238E27FC236}">
                <a16:creationId xmlns:a16="http://schemas.microsoft.com/office/drawing/2014/main" id="{4A7C4C1E-1525-41DB-BF1D-3EC29F9F9C97}"/>
              </a:ext>
            </a:extLst>
          </p:cNvPr>
          <p:cNvSpPr/>
          <p:nvPr/>
        </p:nvSpPr>
        <p:spPr>
          <a:xfrm>
            <a:off x="2912775" y="3881608"/>
            <a:ext cx="4703901" cy="1626057"/>
          </a:xfrm>
          <a:prstGeom prst="roundRect">
            <a:avLst/>
          </a:prstGeom>
          <a:solidFill>
            <a:srgbClr val="E8F9FE"/>
          </a:solidFill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800" dirty="0">
                <a:solidFill>
                  <a:srgbClr val="144391"/>
                </a:solidFill>
              </a:rPr>
              <a:t>Inizio attività di audit della programmazione 2021-2027</a:t>
            </a:r>
          </a:p>
        </p:txBody>
      </p:sp>
      <p:sp>
        <p:nvSpPr>
          <p:cNvPr id="8" name="Rettangolo 7">
            <a:extLst>
              <a:ext uri="{FF2B5EF4-FFF2-40B4-BE49-F238E27FC236}">
                <a16:creationId xmlns:a16="http://schemas.microsoft.com/office/drawing/2014/main" id="{3F586E2D-FCF8-45ED-8803-D94E331B919E}"/>
              </a:ext>
            </a:extLst>
          </p:cNvPr>
          <p:cNvSpPr/>
          <p:nvPr/>
        </p:nvSpPr>
        <p:spPr>
          <a:xfrm>
            <a:off x="1833431" y="1560406"/>
            <a:ext cx="6862591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it-IT" sz="40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144391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Periodo contabile </a:t>
            </a:r>
            <a:r>
              <a:rPr lang="it-IT" sz="4000" b="1" cap="none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144391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2024-2025</a:t>
            </a:r>
          </a:p>
        </p:txBody>
      </p:sp>
      <p:sp>
        <p:nvSpPr>
          <p:cNvPr id="9" name="Freccia a destra 8">
            <a:extLst>
              <a:ext uri="{FF2B5EF4-FFF2-40B4-BE49-F238E27FC236}">
                <a16:creationId xmlns:a16="http://schemas.microsoft.com/office/drawing/2014/main" id="{6B65EF9D-DEDC-426A-9C92-846F5AA4AFA0}"/>
              </a:ext>
            </a:extLst>
          </p:cNvPr>
          <p:cNvSpPr/>
          <p:nvPr/>
        </p:nvSpPr>
        <p:spPr>
          <a:xfrm rot="5400000">
            <a:off x="4848275" y="2750331"/>
            <a:ext cx="832902" cy="527194"/>
          </a:xfrm>
          <a:prstGeom prst="rightArrow">
            <a:avLst/>
          </a:prstGeom>
          <a:solidFill>
            <a:srgbClr val="144391"/>
          </a:solidFill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34420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2826BA1E-1E1D-46A6-BD95-E7F61D660A05}"/>
              </a:ext>
            </a:extLst>
          </p:cNvPr>
          <p:cNvSpPr txBox="1"/>
          <p:nvPr/>
        </p:nvSpPr>
        <p:spPr>
          <a:xfrm>
            <a:off x="5264727" y="6345382"/>
            <a:ext cx="675178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600" dirty="0">
                <a:solidFill>
                  <a:schemeClr val="accent1"/>
                </a:solidFill>
              </a:rPr>
              <a:t>Comitato di Sorveglianza PR Valle d’Aosta FESR 2021-2027 – 20 novembre 2025</a:t>
            </a:r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EE81928F-EA8C-49D7-AB98-CF8343556F6A}"/>
              </a:ext>
            </a:extLst>
          </p:cNvPr>
          <p:cNvSpPr txBox="1"/>
          <p:nvPr/>
        </p:nvSpPr>
        <p:spPr>
          <a:xfrm>
            <a:off x="951345" y="1150681"/>
            <a:ext cx="1037243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3600" dirty="0"/>
              <a:t>STRATEGIA DI AUDIT</a:t>
            </a:r>
          </a:p>
        </p:txBody>
      </p:sp>
      <p:sp>
        <p:nvSpPr>
          <p:cNvPr id="10" name="Rettangolo 9">
            <a:extLst>
              <a:ext uri="{FF2B5EF4-FFF2-40B4-BE49-F238E27FC236}">
                <a16:creationId xmlns:a16="http://schemas.microsoft.com/office/drawing/2014/main" id="{4765C25E-FCEE-4703-95FC-008F6C31FFC6}"/>
              </a:ext>
            </a:extLst>
          </p:cNvPr>
          <p:cNvSpPr/>
          <p:nvPr/>
        </p:nvSpPr>
        <p:spPr>
          <a:xfrm>
            <a:off x="5977217" y="3244334"/>
            <a:ext cx="23756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dirty="0"/>
              <a:t> </a:t>
            </a:r>
          </a:p>
        </p:txBody>
      </p:sp>
      <p:sp>
        <p:nvSpPr>
          <p:cNvPr id="11" name="CasellaDiTesto 10">
            <a:extLst>
              <a:ext uri="{FF2B5EF4-FFF2-40B4-BE49-F238E27FC236}">
                <a16:creationId xmlns:a16="http://schemas.microsoft.com/office/drawing/2014/main" id="{BE0781E2-179B-46C0-833C-7895CA160E54}"/>
              </a:ext>
            </a:extLst>
          </p:cNvPr>
          <p:cNvSpPr txBox="1"/>
          <p:nvPr/>
        </p:nvSpPr>
        <p:spPr>
          <a:xfrm>
            <a:off x="951345" y="2279453"/>
            <a:ext cx="9141178" cy="28146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it-IT" sz="2000" b="1" dirty="0"/>
              <a:t>Strategia FESR - versione 1 </a:t>
            </a:r>
            <a:r>
              <a:rPr lang="it-IT" sz="2000" dirty="0"/>
              <a:t>approvata con PD n. 4514 del 27 agosto 2024</a:t>
            </a:r>
          </a:p>
          <a:p>
            <a:pPr marL="285750" indent="-285750">
              <a:lnSpc>
                <a:spcPct val="150000"/>
              </a:lnSpc>
              <a:buFontTx/>
              <a:buChar char="-"/>
            </a:pPr>
            <a:r>
              <a:rPr lang="it-IT" sz="2000" dirty="0"/>
              <a:t>Esito analisi del rischio</a:t>
            </a:r>
          </a:p>
          <a:p>
            <a:pPr marL="285750" indent="-285750">
              <a:lnSpc>
                <a:spcPct val="150000"/>
              </a:lnSpc>
              <a:buFontTx/>
              <a:buChar char="-"/>
            </a:pPr>
            <a:r>
              <a:rPr lang="it-IT" sz="2000" dirty="0"/>
              <a:t>Pianificazione triennale</a:t>
            </a:r>
          </a:p>
          <a:p>
            <a:pPr marL="742950" lvl="1" indent="-28575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it-IT" sz="2000" dirty="0"/>
              <a:t>p.c. 2024-2025 – AFC e Controllo I livello</a:t>
            </a:r>
          </a:p>
          <a:p>
            <a:pPr marL="742950" lvl="1" indent="-28575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it-IT" sz="2000" dirty="0"/>
              <a:t>p.c. 2025-2026 – Conflitto di interesse</a:t>
            </a:r>
          </a:p>
          <a:p>
            <a:pPr marL="742950" lvl="1" indent="-28575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it-IT" sz="2000" dirty="0"/>
              <a:t>p.c. 2026-2027 – Aiuti di stato</a:t>
            </a:r>
          </a:p>
        </p:txBody>
      </p:sp>
    </p:spTree>
    <p:extLst>
      <p:ext uri="{BB962C8B-B14F-4D97-AF65-F5344CB8AC3E}">
        <p14:creationId xmlns:p14="http://schemas.microsoft.com/office/powerpoint/2010/main" val="16536647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2826BA1E-1E1D-46A6-BD95-E7F61D660A05}"/>
              </a:ext>
            </a:extLst>
          </p:cNvPr>
          <p:cNvSpPr txBox="1"/>
          <p:nvPr/>
        </p:nvSpPr>
        <p:spPr>
          <a:xfrm>
            <a:off x="5264727" y="6345382"/>
            <a:ext cx="675178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600" dirty="0">
                <a:solidFill>
                  <a:schemeClr val="accent1"/>
                </a:solidFill>
              </a:rPr>
              <a:t>Comitato di Sorveglianza PR Valle d’Aosta FESR 2021-2027 – 20 novembre 2025</a:t>
            </a:r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EE81928F-EA8C-49D7-AB98-CF8343556F6A}"/>
              </a:ext>
            </a:extLst>
          </p:cNvPr>
          <p:cNvSpPr txBox="1"/>
          <p:nvPr/>
        </p:nvSpPr>
        <p:spPr>
          <a:xfrm>
            <a:off x="951345" y="1117600"/>
            <a:ext cx="1037243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3600" dirty="0"/>
              <a:t>ATTIVITÀ DI AUDIT</a:t>
            </a:r>
          </a:p>
        </p:txBody>
      </p:sp>
      <p:sp>
        <p:nvSpPr>
          <p:cNvPr id="10" name="CasellaDiTesto 9">
            <a:extLst>
              <a:ext uri="{FF2B5EF4-FFF2-40B4-BE49-F238E27FC236}">
                <a16:creationId xmlns:a16="http://schemas.microsoft.com/office/drawing/2014/main" id="{7FFBC73F-087E-4B09-BDE1-89B611D28FD0}"/>
              </a:ext>
            </a:extLst>
          </p:cNvPr>
          <p:cNvSpPr txBox="1"/>
          <p:nvPr/>
        </p:nvSpPr>
        <p:spPr>
          <a:xfrm>
            <a:off x="1060129" y="1712990"/>
            <a:ext cx="8896671" cy="4493538"/>
          </a:xfrm>
          <a:prstGeom prst="rect">
            <a:avLst/>
          </a:prstGeom>
          <a:noFill/>
          <a:ln w="28575">
            <a:noFill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just">
              <a:spcBef>
                <a:spcPts val="200"/>
              </a:spcBef>
            </a:pPr>
            <a:r>
              <a:rPr lang="it-IT" sz="2000" dirty="0"/>
              <a:t>Oggetto dell’audit:</a:t>
            </a:r>
          </a:p>
          <a:p>
            <a:pPr marL="742950" lvl="1" indent="-285750" algn="just">
              <a:spcBef>
                <a:spcPts val="200"/>
              </a:spcBef>
              <a:buFontTx/>
              <a:buChar char="-"/>
            </a:pPr>
            <a:r>
              <a:rPr lang="it-IT" sz="2000" dirty="0">
                <a:solidFill>
                  <a:srgbClr val="005FAC"/>
                </a:solidFill>
              </a:rPr>
              <a:t>AFC  </a:t>
            </a:r>
          </a:p>
          <a:p>
            <a:pPr marL="1257300" lvl="2" indent="-342900" algn="just">
              <a:spcBef>
                <a:spcPts val="200"/>
              </a:spcBef>
              <a:buFont typeface="Arial" panose="020B0604020202020204" pitchFamily="34" charset="0"/>
              <a:buChar char="•"/>
              <a:tabLst>
                <a:tab pos="8342313" algn="l"/>
              </a:tabLst>
            </a:pPr>
            <a:r>
              <a:rPr lang="it-IT" sz="2000" dirty="0"/>
              <a:t>RC 10 - Verifica delle procedure per la compilazione e la presentazione delle domande di pagamento e dei conti annuali	</a:t>
            </a:r>
            <a:endParaRPr lang="it-IT" sz="2000" dirty="0">
              <a:highlight>
                <a:srgbClr val="FFFF00"/>
              </a:highlight>
            </a:endParaRPr>
          </a:p>
          <a:p>
            <a:pPr marL="742950" lvl="1" indent="-285750" algn="just">
              <a:spcBef>
                <a:spcPts val="200"/>
              </a:spcBef>
              <a:buFontTx/>
              <a:buChar char="-"/>
            </a:pPr>
            <a:r>
              <a:rPr lang="it-IT" sz="2000" dirty="0">
                <a:solidFill>
                  <a:srgbClr val="005FAC"/>
                </a:solidFill>
              </a:rPr>
              <a:t>Controllo di I livello  </a:t>
            </a:r>
          </a:p>
          <a:p>
            <a:pPr marL="1257300" lvl="2" indent="-342900" algn="just">
              <a:spcBef>
                <a:spcPts val="200"/>
              </a:spcBef>
              <a:buFont typeface="Arial" panose="020B0604020202020204" pitchFamily="34" charset="0"/>
              <a:buChar char="•"/>
              <a:tabLst>
                <a:tab pos="8342313" algn="l"/>
              </a:tabLst>
            </a:pPr>
            <a:r>
              <a:rPr lang="it-IT" sz="2000" dirty="0">
                <a:sym typeface="Wingdings" panose="05000000000000000000" pitchFamily="2" charset="2"/>
              </a:rPr>
              <a:t>RC 1 - Funzioni e compiti della struttura</a:t>
            </a:r>
          </a:p>
          <a:p>
            <a:pPr marL="1257300" lvl="2" indent="-342900" algn="just">
              <a:spcBef>
                <a:spcPts val="200"/>
              </a:spcBef>
              <a:buFont typeface="Arial" panose="020B0604020202020204" pitchFamily="34" charset="0"/>
              <a:buChar char="•"/>
              <a:tabLst>
                <a:tab pos="8342313" algn="l"/>
              </a:tabLst>
            </a:pPr>
            <a:r>
              <a:rPr lang="it-IT" sz="2000" dirty="0">
                <a:sym typeface="Wingdings" panose="05000000000000000000" pitchFamily="2" charset="2"/>
              </a:rPr>
              <a:t>RC 4 - Procedure e strumenti appropriati per le verifiche	</a:t>
            </a:r>
          </a:p>
          <a:p>
            <a:pPr algn="just">
              <a:spcBef>
                <a:spcPts val="200"/>
              </a:spcBef>
            </a:pPr>
            <a:endParaRPr lang="it-IT" sz="600" dirty="0"/>
          </a:p>
          <a:p>
            <a:pPr algn="just">
              <a:spcBef>
                <a:spcPts val="200"/>
              </a:spcBef>
            </a:pPr>
            <a:r>
              <a:rPr lang="it-IT" sz="2000" b="1" dirty="0"/>
              <a:t>Avviato:</a:t>
            </a:r>
            <a:r>
              <a:rPr lang="it-IT" sz="2000" dirty="0"/>
              <a:t> 11 settembre 2024</a:t>
            </a:r>
          </a:p>
          <a:p>
            <a:pPr algn="just">
              <a:spcBef>
                <a:spcPts val="200"/>
              </a:spcBef>
            </a:pPr>
            <a:endParaRPr lang="it-IT" sz="2000" dirty="0"/>
          </a:p>
          <a:p>
            <a:pPr algn="just">
              <a:spcBef>
                <a:spcPts val="200"/>
              </a:spcBef>
            </a:pPr>
            <a:r>
              <a:rPr lang="it-IT" sz="2000" b="1" dirty="0"/>
              <a:t>Rapporto definitivo: </a:t>
            </a:r>
            <a:r>
              <a:rPr lang="it-IT" sz="2000" dirty="0"/>
              <a:t>17 gennaio 2025 	</a:t>
            </a:r>
          </a:p>
          <a:p>
            <a:pPr algn="just">
              <a:spcBef>
                <a:spcPts val="200"/>
              </a:spcBef>
            </a:pPr>
            <a:endParaRPr lang="it-IT" sz="2000" dirty="0"/>
          </a:p>
          <a:p>
            <a:pPr algn="just">
              <a:spcBef>
                <a:spcPts val="200"/>
              </a:spcBef>
            </a:pPr>
            <a:r>
              <a:rPr lang="it-IT" sz="2000" b="1" dirty="0"/>
              <a:t>Follow up:</a:t>
            </a:r>
            <a:r>
              <a:rPr lang="it-IT" sz="2000" dirty="0"/>
              <a:t> settembre 2025</a:t>
            </a:r>
          </a:p>
          <a:p>
            <a:pPr algn="just">
              <a:spcBef>
                <a:spcPts val="200"/>
              </a:spcBef>
            </a:pPr>
            <a:r>
              <a:rPr lang="it-IT" sz="2000" dirty="0">
                <a:solidFill>
                  <a:srgbClr val="144391"/>
                </a:solidFill>
                <a:sym typeface="Wingdings" panose="05000000000000000000" pitchFamily="2" charset="2"/>
              </a:rPr>
              <a:t>						</a:t>
            </a:r>
            <a:endParaRPr lang="it-IT" sz="2000" dirty="0"/>
          </a:p>
        </p:txBody>
      </p:sp>
      <p:sp>
        <p:nvSpPr>
          <p:cNvPr id="6" name="Rettangolo 5">
            <a:extLst>
              <a:ext uri="{FF2B5EF4-FFF2-40B4-BE49-F238E27FC236}">
                <a16:creationId xmlns:a16="http://schemas.microsoft.com/office/drawing/2014/main" id="{00C0856E-0969-4A94-956D-40E5305B4106}"/>
              </a:ext>
            </a:extLst>
          </p:cNvPr>
          <p:cNvSpPr/>
          <p:nvPr/>
        </p:nvSpPr>
        <p:spPr>
          <a:xfrm>
            <a:off x="5977217" y="3244334"/>
            <a:ext cx="23756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dirty="0"/>
              <a:t> </a:t>
            </a:r>
          </a:p>
        </p:txBody>
      </p:sp>
      <p:cxnSp>
        <p:nvCxnSpPr>
          <p:cNvPr id="3" name="Connettore diritto 2">
            <a:extLst>
              <a:ext uri="{FF2B5EF4-FFF2-40B4-BE49-F238E27FC236}">
                <a16:creationId xmlns:a16="http://schemas.microsoft.com/office/drawing/2014/main" id="{66F310DF-E3B0-4753-B21D-59D4B0E4CC4C}"/>
              </a:ext>
            </a:extLst>
          </p:cNvPr>
          <p:cNvCxnSpPr>
            <a:cxnSpLocks/>
          </p:cNvCxnSpPr>
          <p:nvPr/>
        </p:nvCxnSpPr>
        <p:spPr>
          <a:xfrm>
            <a:off x="868218" y="1763931"/>
            <a:ext cx="0" cy="4388513"/>
          </a:xfrm>
          <a:prstGeom prst="line">
            <a:avLst/>
          </a:prstGeom>
          <a:ln w="28575">
            <a:solidFill>
              <a:srgbClr val="14439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Nuvola 6">
            <a:extLst>
              <a:ext uri="{FF2B5EF4-FFF2-40B4-BE49-F238E27FC236}">
                <a16:creationId xmlns:a16="http://schemas.microsoft.com/office/drawing/2014/main" id="{FFAFF919-6ED0-47E9-B7B0-2F5FC6503458}"/>
              </a:ext>
            </a:extLst>
          </p:cNvPr>
          <p:cNvSpPr/>
          <p:nvPr/>
        </p:nvSpPr>
        <p:spPr>
          <a:xfrm>
            <a:off x="6541821" y="4338007"/>
            <a:ext cx="2601685" cy="1512125"/>
          </a:xfrm>
          <a:prstGeom prst="cloud">
            <a:avLst/>
          </a:prstGeom>
          <a:solidFill>
            <a:srgbClr val="005FAC"/>
          </a:solidFill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800" dirty="0">
                <a:solidFill>
                  <a:schemeClr val="bg1"/>
                </a:solidFill>
                <a:sym typeface="Wingdings" panose="05000000000000000000" pitchFamily="2" charset="2"/>
              </a:rPr>
              <a:t> CATEGORIA 2</a:t>
            </a:r>
            <a:endParaRPr lang="it-IT" sz="1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855334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2826BA1E-1E1D-46A6-BD95-E7F61D660A05}"/>
              </a:ext>
            </a:extLst>
          </p:cNvPr>
          <p:cNvSpPr txBox="1"/>
          <p:nvPr/>
        </p:nvSpPr>
        <p:spPr>
          <a:xfrm>
            <a:off x="5264727" y="6345382"/>
            <a:ext cx="675178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600" dirty="0">
                <a:solidFill>
                  <a:schemeClr val="accent1"/>
                </a:solidFill>
              </a:rPr>
              <a:t>Comitato di Sorveglianza PR Valle d’Aosta FESR 2021-2027 – 20 novembre 2025</a:t>
            </a:r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EE81928F-EA8C-49D7-AB98-CF8343556F6A}"/>
              </a:ext>
            </a:extLst>
          </p:cNvPr>
          <p:cNvSpPr txBox="1"/>
          <p:nvPr/>
        </p:nvSpPr>
        <p:spPr>
          <a:xfrm>
            <a:off x="951345" y="1117600"/>
            <a:ext cx="1037243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3600" dirty="0"/>
              <a:t>AUDIT DELLE OPERAZIONI</a:t>
            </a:r>
          </a:p>
        </p:txBody>
      </p:sp>
      <p:sp>
        <p:nvSpPr>
          <p:cNvPr id="6" name="Rettangolo 5">
            <a:extLst>
              <a:ext uri="{FF2B5EF4-FFF2-40B4-BE49-F238E27FC236}">
                <a16:creationId xmlns:a16="http://schemas.microsoft.com/office/drawing/2014/main" id="{00C0856E-0969-4A94-956D-40E5305B4106}"/>
              </a:ext>
            </a:extLst>
          </p:cNvPr>
          <p:cNvSpPr/>
          <p:nvPr/>
        </p:nvSpPr>
        <p:spPr>
          <a:xfrm>
            <a:off x="5977217" y="3244334"/>
            <a:ext cx="23756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dirty="0"/>
              <a:t> </a:t>
            </a:r>
          </a:p>
        </p:txBody>
      </p:sp>
      <p:sp>
        <p:nvSpPr>
          <p:cNvPr id="7" name="Rettangolo 6">
            <a:extLst>
              <a:ext uri="{FF2B5EF4-FFF2-40B4-BE49-F238E27FC236}">
                <a16:creationId xmlns:a16="http://schemas.microsoft.com/office/drawing/2014/main" id="{AB7828B1-2D0D-40AB-B0F2-3FBF049001B4}"/>
              </a:ext>
            </a:extLst>
          </p:cNvPr>
          <p:cNvSpPr/>
          <p:nvPr/>
        </p:nvSpPr>
        <p:spPr>
          <a:xfrm>
            <a:off x="5977217" y="3850273"/>
            <a:ext cx="23756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dirty="0"/>
              <a:t> </a:t>
            </a:r>
          </a:p>
        </p:txBody>
      </p:sp>
      <p:sp>
        <p:nvSpPr>
          <p:cNvPr id="34" name="Freccia circolare a sinistra 33">
            <a:extLst>
              <a:ext uri="{FF2B5EF4-FFF2-40B4-BE49-F238E27FC236}">
                <a16:creationId xmlns:a16="http://schemas.microsoft.com/office/drawing/2014/main" id="{24821243-472A-4808-AC5F-3BCDD82E3320}"/>
              </a:ext>
            </a:extLst>
          </p:cNvPr>
          <p:cNvSpPr/>
          <p:nvPr/>
        </p:nvSpPr>
        <p:spPr>
          <a:xfrm>
            <a:off x="8880000" y="1919996"/>
            <a:ext cx="879623" cy="1547504"/>
          </a:xfrm>
          <a:prstGeom prst="curvedLeftArrow">
            <a:avLst>
              <a:gd name="adj1" fmla="val 25000"/>
              <a:gd name="adj2" fmla="val 55548"/>
              <a:gd name="adj3" fmla="val 29876"/>
            </a:avLst>
          </a:prstGeom>
          <a:solidFill>
            <a:srgbClr val="14439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>
              <a:solidFill>
                <a:schemeClr val="tx1"/>
              </a:solidFill>
            </a:endParaRPr>
          </a:p>
        </p:txBody>
      </p:sp>
      <p:grpSp>
        <p:nvGrpSpPr>
          <p:cNvPr id="3" name="Gruppo 2">
            <a:extLst>
              <a:ext uri="{FF2B5EF4-FFF2-40B4-BE49-F238E27FC236}">
                <a16:creationId xmlns:a16="http://schemas.microsoft.com/office/drawing/2014/main" id="{690EED07-8AC7-468C-9EF8-8144E9C8BA45}"/>
              </a:ext>
            </a:extLst>
          </p:cNvPr>
          <p:cNvGrpSpPr/>
          <p:nvPr/>
        </p:nvGrpSpPr>
        <p:grpSpPr>
          <a:xfrm>
            <a:off x="1316445" y="1870561"/>
            <a:ext cx="9321544" cy="801540"/>
            <a:chOff x="951345" y="2052962"/>
            <a:chExt cx="9321544" cy="801540"/>
          </a:xfrm>
        </p:grpSpPr>
        <p:sp>
          <p:nvSpPr>
            <p:cNvPr id="8" name="Rettangolo con angoli arrotondati 7">
              <a:extLst>
                <a:ext uri="{FF2B5EF4-FFF2-40B4-BE49-F238E27FC236}">
                  <a16:creationId xmlns:a16="http://schemas.microsoft.com/office/drawing/2014/main" id="{66D8C846-692D-482F-8042-79261971E76D}"/>
                </a:ext>
              </a:extLst>
            </p:cNvPr>
            <p:cNvSpPr/>
            <p:nvPr/>
          </p:nvSpPr>
          <p:spPr>
            <a:xfrm>
              <a:off x="6266097" y="2052962"/>
              <a:ext cx="4006792" cy="801540"/>
            </a:xfrm>
            <a:prstGeom prst="roundRect">
              <a:avLst/>
            </a:prstGeom>
            <a:solidFill>
              <a:srgbClr val="144391"/>
            </a:solidFill>
            <a:ln>
              <a:solidFill>
                <a:srgbClr val="D0DB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it-IT" sz="2400" dirty="0">
                  <a:solidFill>
                    <a:schemeClr val="bg1"/>
                  </a:solidFill>
                </a:rPr>
                <a:t> campionamento agosto 2025</a:t>
              </a:r>
            </a:p>
          </p:txBody>
        </p:sp>
        <p:sp>
          <p:nvSpPr>
            <p:cNvPr id="9" name="Rettangolo con angoli arrotondati 8">
              <a:extLst>
                <a:ext uri="{FF2B5EF4-FFF2-40B4-BE49-F238E27FC236}">
                  <a16:creationId xmlns:a16="http://schemas.microsoft.com/office/drawing/2014/main" id="{FBBBC65F-9E13-4597-AB45-BB927133D938}"/>
                </a:ext>
              </a:extLst>
            </p:cNvPr>
            <p:cNvSpPr/>
            <p:nvPr/>
          </p:nvSpPr>
          <p:spPr>
            <a:xfrm>
              <a:off x="951345" y="2061438"/>
              <a:ext cx="4006792" cy="784589"/>
            </a:xfrm>
            <a:prstGeom prst="roundRect">
              <a:avLst/>
            </a:prstGeom>
            <a:solidFill>
              <a:srgbClr val="D0DBF0"/>
            </a:solidFill>
            <a:ln>
              <a:solidFill>
                <a:srgbClr val="144391"/>
              </a:solidFill>
            </a:ln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it-IT" sz="2400" dirty="0">
                  <a:solidFill>
                    <a:srgbClr val="005FAC"/>
                  </a:solidFill>
                </a:rPr>
                <a:t>3 domande di pagamento</a:t>
              </a:r>
            </a:p>
          </p:txBody>
        </p:sp>
      </p:grpSp>
      <p:graphicFrame>
        <p:nvGraphicFramePr>
          <p:cNvPr id="2" name="Tabella 2">
            <a:extLst>
              <a:ext uri="{FF2B5EF4-FFF2-40B4-BE49-F238E27FC236}">
                <a16:creationId xmlns:a16="http://schemas.microsoft.com/office/drawing/2014/main" id="{186A8716-8BE6-4F33-A3EE-073C52AA03B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10170907"/>
              </p:ext>
            </p:extLst>
          </p:nvPr>
        </p:nvGraphicFramePr>
        <p:xfrm>
          <a:off x="1316445" y="2973611"/>
          <a:ext cx="7563555" cy="326941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19111">
                  <a:extLst>
                    <a:ext uri="{9D8B030D-6E8A-4147-A177-3AD203B41FA5}">
                      <a16:colId xmlns:a16="http://schemas.microsoft.com/office/drawing/2014/main" val="2685201320"/>
                    </a:ext>
                  </a:extLst>
                </a:gridCol>
                <a:gridCol w="2799644">
                  <a:extLst>
                    <a:ext uri="{9D8B030D-6E8A-4147-A177-3AD203B41FA5}">
                      <a16:colId xmlns:a16="http://schemas.microsoft.com/office/drawing/2014/main" val="1588996666"/>
                    </a:ext>
                  </a:extLst>
                </a:gridCol>
                <a:gridCol w="2844800">
                  <a:extLst>
                    <a:ext uri="{9D8B030D-6E8A-4147-A177-3AD203B41FA5}">
                      <a16:colId xmlns:a16="http://schemas.microsoft.com/office/drawing/2014/main" val="4286102959"/>
                    </a:ext>
                  </a:extLst>
                </a:gridCol>
              </a:tblGrid>
              <a:tr h="427582">
                <a:tc gridSpan="3">
                  <a:txBody>
                    <a:bodyPr/>
                    <a:lstStyle/>
                    <a:p>
                      <a:pPr algn="ctr"/>
                      <a:r>
                        <a:rPr lang="it-IT" dirty="0"/>
                        <a:t>OPERAZIONI CAMPIONATE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08265530"/>
                  </a:ext>
                </a:extLst>
              </a:tr>
              <a:tr h="427582">
                <a:tc gridSpan="2">
                  <a:txBody>
                    <a:bodyPr/>
                    <a:lstStyle/>
                    <a:p>
                      <a:r>
                        <a:rPr lang="it-IT" dirty="0">
                          <a:solidFill>
                            <a:schemeClr val="bg1"/>
                          </a:solidFill>
                        </a:rPr>
                        <a:t>Progetto</a:t>
                      </a:r>
                    </a:p>
                  </a:txBody>
                  <a:tcPr>
                    <a:solidFill>
                      <a:srgbClr val="6D91D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>
                          <a:solidFill>
                            <a:schemeClr val="bg1"/>
                          </a:solidFill>
                        </a:rPr>
                        <a:t>Codice progetto</a:t>
                      </a:r>
                    </a:p>
                  </a:txBody>
                  <a:tcPr>
                    <a:solidFill>
                      <a:srgbClr val="6D91D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85767078"/>
                  </a:ext>
                </a:extLst>
              </a:tr>
              <a:tr h="748269">
                <a:tc>
                  <a:txBody>
                    <a:bodyPr/>
                    <a:lstStyle/>
                    <a:p>
                      <a:r>
                        <a:rPr lang="it-IT" sz="1800" dirty="0"/>
                        <a:t>Efficientamento energetico edifici pubblici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800" dirty="0"/>
                        <a:t>Piscina coperta di Pré-Saint-Didier 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800" dirty="0"/>
                        <a:t>FSR.23101.21XX.0.0001.PIS</a:t>
                      </a:r>
                    </a:p>
                    <a:p>
                      <a:endParaRPr lang="it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77259846"/>
                  </a:ext>
                </a:extLst>
              </a:tr>
              <a:tr h="748269">
                <a:tc>
                  <a:txBody>
                    <a:bodyPr/>
                    <a:lstStyle/>
                    <a:p>
                      <a:r>
                        <a:rPr lang="it-IT" sz="1800" dirty="0"/>
                        <a:t>Efficientamento energetico edifici pubblici 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800" dirty="0"/>
                        <a:t>Forte di Bard 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800" dirty="0"/>
                        <a:t>FSR.23101.20XX.0.0001.SBC</a:t>
                      </a:r>
                    </a:p>
                    <a:p>
                      <a:endParaRPr lang="it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19277494"/>
                  </a:ext>
                </a:extLst>
              </a:tr>
              <a:tr h="585450">
                <a:tc>
                  <a:txBody>
                    <a:bodyPr/>
                    <a:lstStyle/>
                    <a:p>
                      <a:r>
                        <a:rPr lang="it-IT" sz="1800" dirty="0"/>
                        <a:t>PRODE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800" dirty="0" err="1"/>
                        <a:t>Portable</a:t>
                      </a:r>
                      <a:r>
                        <a:rPr lang="it-IT" sz="1800" dirty="0"/>
                        <a:t> Product Detector 2 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800" dirty="0"/>
                        <a:t>FSR.11103.24AA.0.0002.RIT</a:t>
                      </a:r>
                      <a:endParaRPr lang="it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46873630"/>
                  </a:ext>
                </a:extLst>
              </a:tr>
            </a:tbl>
          </a:graphicData>
        </a:graphic>
      </p:graphicFrame>
      <p:sp>
        <p:nvSpPr>
          <p:cNvPr id="35" name="Freccia a destra 34">
            <a:extLst>
              <a:ext uri="{FF2B5EF4-FFF2-40B4-BE49-F238E27FC236}">
                <a16:creationId xmlns:a16="http://schemas.microsoft.com/office/drawing/2014/main" id="{2D0EA1C9-AA6F-47FC-BED1-C2C9C420544F}"/>
              </a:ext>
            </a:extLst>
          </p:cNvPr>
          <p:cNvSpPr/>
          <p:nvPr/>
        </p:nvSpPr>
        <p:spPr>
          <a:xfrm>
            <a:off x="5610328" y="2034654"/>
            <a:ext cx="733778" cy="474133"/>
          </a:xfrm>
          <a:prstGeom prst="rightArrow">
            <a:avLst>
              <a:gd name="adj1" fmla="val 50000"/>
              <a:gd name="adj2" fmla="val 64286"/>
            </a:avLst>
          </a:prstGeom>
          <a:solidFill>
            <a:srgbClr val="82A1D8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202429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2826BA1E-1E1D-46A6-BD95-E7F61D660A05}"/>
              </a:ext>
            </a:extLst>
          </p:cNvPr>
          <p:cNvSpPr txBox="1"/>
          <p:nvPr/>
        </p:nvSpPr>
        <p:spPr>
          <a:xfrm>
            <a:off x="5264727" y="6345382"/>
            <a:ext cx="675178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600" dirty="0">
                <a:solidFill>
                  <a:schemeClr val="accent1"/>
                </a:solidFill>
              </a:rPr>
              <a:t>Comitato di Sorveglianza PR Valle d’Aosta FESR 2021-2027 – 20 novembre 2025</a:t>
            </a:r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EE81928F-EA8C-49D7-AB98-CF8343556F6A}"/>
              </a:ext>
            </a:extLst>
          </p:cNvPr>
          <p:cNvSpPr txBox="1"/>
          <p:nvPr/>
        </p:nvSpPr>
        <p:spPr>
          <a:xfrm>
            <a:off x="951345" y="1117600"/>
            <a:ext cx="1037243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3600" dirty="0"/>
              <a:t>AUDIT DEI CONTI</a:t>
            </a:r>
          </a:p>
        </p:txBody>
      </p:sp>
      <p:sp>
        <p:nvSpPr>
          <p:cNvPr id="10" name="Rettangolo 9">
            <a:extLst>
              <a:ext uri="{FF2B5EF4-FFF2-40B4-BE49-F238E27FC236}">
                <a16:creationId xmlns:a16="http://schemas.microsoft.com/office/drawing/2014/main" id="{60B65DB5-11BB-4F43-948D-FE0521030D38}"/>
              </a:ext>
            </a:extLst>
          </p:cNvPr>
          <p:cNvSpPr/>
          <p:nvPr/>
        </p:nvSpPr>
        <p:spPr>
          <a:xfrm>
            <a:off x="951345" y="1733883"/>
            <a:ext cx="5144655" cy="1905567"/>
          </a:xfrm>
          <a:prstGeom prst="rect">
            <a:avLst/>
          </a:prstGeom>
          <a:noFill/>
          <a:ln>
            <a:solidFill>
              <a:srgbClr val="005FA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>
              <a:lnSpc>
                <a:spcPct val="150000"/>
              </a:lnSpc>
              <a:spcAft>
                <a:spcPts val="300"/>
              </a:spcAft>
            </a:pPr>
            <a:r>
              <a:rPr lang="it-IT" sz="2400" dirty="0">
                <a:solidFill>
                  <a:schemeClr val="tx1"/>
                </a:solidFill>
              </a:rPr>
              <a:t>Adempimenti </a:t>
            </a:r>
            <a:r>
              <a:rPr lang="it-IT" sz="2400" dirty="0" err="1">
                <a:solidFill>
                  <a:schemeClr val="tx1"/>
                </a:solidFill>
              </a:rPr>
              <a:t>AdA</a:t>
            </a:r>
            <a:r>
              <a:rPr lang="it-IT" sz="2400" dirty="0">
                <a:solidFill>
                  <a:schemeClr val="tx1"/>
                </a:solidFill>
              </a:rPr>
              <a:t> per la chiusura:</a:t>
            </a:r>
          </a:p>
          <a:p>
            <a:pPr marL="342900" indent="-342900">
              <a:lnSpc>
                <a:spcPct val="150000"/>
              </a:lnSpc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it-IT" sz="2400" dirty="0">
                <a:solidFill>
                  <a:schemeClr val="tx1"/>
                </a:solidFill>
              </a:rPr>
              <a:t>Audit dei conti</a:t>
            </a:r>
          </a:p>
          <a:p>
            <a:pPr marL="342900" indent="-342900">
              <a:lnSpc>
                <a:spcPct val="150000"/>
              </a:lnSpc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it-IT" sz="2400" dirty="0">
                <a:solidFill>
                  <a:schemeClr val="tx1"/>
                </a:solidFill>
              </a:rPr>
              <a:t>Relazione Annuale di Controllo-RAC</a:t>
            </a:r>
          </a:p>
        </p:txBody>
      </p:sp>
      <p:sp>
        <p:nvSpPr>
          <p:cNvPr id="14" name="Ovale 13">
            <a:extLst>
              <a:ext uri="{FF2B5EF4-FFF2-40B4-BE49-F238E27FC236}">
                <a16:creationId xmlns:a16="http://schemas.microsoft.com/office/drawing/2014/main" id="{08E2E6E1-D05D-46F5-8D7C-F93873FE850F}"/>
              </a:ext>
            </a:extLst>
          </p:cNvPr>
          <p:cNvSpPr/>
          <p:nvPr/>
        </p:nvSpPr>
        <p:spPr>
          <a:xfrm>
            <a:off x="5531556" y="4172463"/>
            <a:ext cx="4368800" cy="1906413"/>
          </a:xfrm>
          <a:prstGeom prst="ellipse">
            <a:avLst/>
          </a:prstGeom>
          <a:noFill/>
          <a:ln w="19050">
            <a:solidFill>
              <a:srgbClr val="14439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400" dirty="0">
                <a:solidFill>
                  <a:srgbClr val="144391"/>
                </a:solidFill>
              </a:rPr>
              <a:t>Presentazione dei conti </a:t>
            </a:r>
          </a:p>
          <a:p>
            <a:pPr algn="ctr"/>
            <a:r>
              <a:rPr lang="it-IT" sz="2400" dirty="0">
                <a:solidFill>
                  <a:srgbClr val="144391"/>
                </a:solidFill>
              </a:rPr>
              <a:t>entro </a:t>
            </a:r>
          </a:p>
          <a:p>
            <a:pPr algn="ctr"/>
            <a:r>
              <a:rPr lang="it-IT" sz="2400" b="1" dirty="0">
                <a:solidFill>
                  <a:srgbClr val="144391"/>
                </a:solidFill>
              </a:rPr>
              <a:t>15 febbraio 2026</a:t>
            </a:r>
          </a:p>
        </p:txBody>
      </p:sp>
      <p:sp>
        <p:nvSpPr>
          <p:cNvPr id="2" name="Freccia a destra 1">
            <a:extLst>
              <a:ext uri="{FF2B5EF4-FFF2-40B4-BE49-F238E27FC236}">
                <a16:creationId xmlns:a16="http://schemas.microsoft.com/office/drawing/2014/main" id="{3DFF2456-9613-4895-89CA-D8CE8ABCAA2F}"/>
              </a:ext>
            </a:extLst>
          </p:cNvPr>
          <p:cNvSpPr/>
          <p:nvPr/>
        </p:nvSpPr>
        <p:spPr>
          <a:xfrm>
            <a:off x="4553370" y="4924683"/>
            <a:ext cx="733778" cy="474133"/>
          </a:xfrm>
          <a:prstGeom prst="rightArrow">
            <a:avLst/>
          </a:prstGeom>
          <a:solidFill>
            <a:srgbClr val="82A1D8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6" name="Scorrimento verticale 5">
            <a:extLst>
              <a:ext uri="{FF2B5EF4-FFF2-40B4-BE49-F238E27FC236}">
                <a16:creationId xmlns:a16="http://schemas.microsoft.com/office/drawing/2014/main" id="{36C6B72E-6D38-4360-8624-05A1AF1F01B3}"/>
              </a:ext>
            </a:extLst>
          </p:cNvPr>
          <p:cNvSpPr/>
          <p:nvPr/>
        </p:nvSpPr>
        <p:spPr>
          <a:xfrm>
            <a:off x="2036502" y="3905956"/>
            <a:ext cx="2272460" cy="2329937"/>
          </a:xfrm>
          <a:prstGeom prst="vertic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400" dirty="0"/>
              <a:t>Accordo interno tra Autorità</a:t>
            </a:r>
          </a:p>
          <a:p>
            <a:pPr algn="ctr"/>
            <a:endParaRPr lang="it-IT" dirty="0"/>
          </a:p>
        </p:txBody>
      </p:sp>
      <p:sp>
        <p:nvSpPr>
          <p:cNvPr id="9" name="Freccia curva 8">
            <a:extLst>
              <a:ext uri="{FF2B5EF4-FFF2-40B4-BE49-F238E27FC236}">
                <a16:creationId xmlns:a16="http://schemas.microsoft.com/office/drawing/2014/main" id="{ADCB6737-EDB1-46C6-BD2C-1DF047F3514D}"/>
              </a:ext>
            </a:extLst>
          </p:cNvPr>
          <p:cNvSpPr/>
          <p:nvPr/>
        </p:nvSpPr>
        <p:spPr>
          <a:xfrm flipV="1">
            <a:off x="951345" y="3639449"/>
            <a:ext cx="1193543" cy="1914049"/>
          </a:xfrm>
          <a:prstGeom prst="bentArrow">
            <a:avLst>
              <a:gd name="adj1" fmla="val 12704"/>
              <a:gd name="adj2" fmla="val 25000"/>
              <a:gd name="adj3" fmla="val 25000"/>
              <a:gd name="adj4" fmla="val 4375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625780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2826BA1E-1E1D-46A6-BD95-E7F61D660A05}"/>
              </a:ext>
            </a:extLst>
          </p:cNvPr>
          <p:cNvSpPr txBox="1"/>
          <p:nvPr/>
        </p:nvSpPr>
        <p:spPr>
          <a:xfrm>
            <a:off x="5264727" y="6345382"/>
            <a:ext cx="675178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600" dirty="0">
                <a:solidFill>
                  <a:schemeClr val="accent1"/>
                </a:solidFill>
              </a:rPr>
              <a:t>Comitato di Sorveglianza PR Valle d’Aosta FESR 2021-2027 – 20 novembre 2025</a:t>
            </a:r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EE81928F-EA8C-49D7-AB98-CF8343556F6A}"/>
              </a:ext>
            </a:extLst>
          </p:cNvPr>
          <p:cNvSpPr txBox="1"/>
          <p:nvPr/>
        </p:nvSpPr>
        <p:spPr>
          <a:xfrm>
            <a:off x="951345" y="1117600"/>
            <a:ext cx="1037243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3600" dirty="0"/>
              <a:t>VALUTAZIONE IN ITINERE </a:t>
            </a:r>
            <a:r>
              <a:rPr lang="it-IT" sz="3600"/>
              <a:t>- MEF </a:t>
            </a:r>
            <a:r>
              <a:rPr lang="it-IT" sz="3600" dirty="0"/>
              <a:t>IGRUE</a:t>
            </a:r>
          </a:p>
        </p:txBody>
      </p:sp>
      <p:sp>
        <p:nvSpPr>
          <p:cNvPr id="8" name="CasellaDiTesto 7">
            <a:extLst>
              <a:ext uri="{FF2B5EF4-FFF2-40B4-BE49-F238E27FC236}">
                <a16:creationId xmlns:a16="http://schemas.microsoft.com/office/drawing/2014/main" id="{A1EB26BA-BA37-484C-B220-7C2ACBC5E84D}"/>
              </a:ext>
            </a:extLst>
          </p:cNvPr>
          <p:cNvSpPr txBox="1"/>
          <p:nvPr/>
        </p:nvSpPr>
        <p:spPr>
          <a:xfrm>
            <a:off x="7206783" y="4473227"/>
            <a:ext cx="3146626" cy="133099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it-IT" sz="1800" dirty="0">
                <a:solidFill>
                  <a:srgbClr val="14439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Avvio valutazione: </a:t>
            </a:r>
          </a:p>
          <a:p>
            <a:pPr algn="just">
              <a:lnSpc>
                <a:spcPct val="150000"/>
              </a:lnSpc>
            </a:pPr>
            <a:r>
              <a:rPr lang="it-IT" sz="1800" dirty="0">
                <a:solidFill>
                  <a:srgbClr val="14439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11 settembre 2025</a:t>
            </a:r>
          </a:p>
          <a:p>
            <a:pPr algn="just">
              <a:lnSpc>
                <a:spcPct val="150000"/>
              </a:lnSpc>
            </a:pPr>
            <a:r>
              <a:rPr lang="it-IT" dirty="0">
                <a:solidFill>
                  <a:srgbClr val="144391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 </a:t>
            </a:r>
            <a:r>
              <a:rPr lang="it-IT" sz="1800" b="1" dirty="0">
                <a:solidFill>
                  <a:srgbClr val="14439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Non ancora concluso</a:t>
            </a:r>
          </a:p>
        </p:txBody>
      </p:sp>
      <p:grpSp>
        <p:nvGrpSpPr>
          <p:cNvPr id="9" name="Gruppo 8">
            <a:extLst>
              <a:ext uri="{FF2B5EF4-FFF2-40B4-BE49-F238E27FC236}">
                <a16:creationId xmlns:a16="http://schemas.microsoft.com/office/drawing/2014/main" id="{12222D0F-94E4-4543-856B-4A1BFA2D7386}"/>
              </a:ext>
            </a:extLst>
          </p:cNvPr>
          <p:cNvGrpSpPr/>
          <p:nvPr/>
        </p:nvGrpSpPr>
        <p:grpSpPr>
          <a:xfrm>
            <a:off x="479325" y="1763931"/>
            <a:ext cx="4640765" cy="1966944"/>
            <a:chOff x="544478" y="1817511"/>
            <a:chExt cx="4278921" cy="2235200"/>
          </a:xfrm>
        </p:grpSpPr>
        <p:sp>
          <p:nvSpPr>
            <p:cNvPr id="11" name="Rettangolo con angoli arrotondati 10">
              <a:extLst>
                <a:ext uri="{FF2B5EF4-FFF2-40B4-BE49-F238E27FC236}">
                  <a16:creationId xmlns:a16="http://schemas.microsoft.com/office/drawing/2014/main" id="{E01D27D7-64F2-4460-A4B3-6C8A8B075D15}"/>
                </a:ext>
              </a:extLst>
            </p:cNvPr>
            <p:cNvSpPr/>
            <p:nvPr/>
          </p:nvSpPr>
          <p:spPr>
            <a:xfrm>
              <a:off x="544478" y="1817511"/>
              <a:ext cx="4278921" cy="2235200"/>
            </a:xfrm>
            <a:prstGeom prst="roundRect">
              <a:avLst>
                <a:gd name="adj" fmla="val 12628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just"/>
              <a:endParaRPr lang="it-IT" dirty="0"/>
            </a:p>
            <a:p>
              <a:pPr algn="just"/>
              <a:endParaRPr lang="it-IT" dirty="0"/>
            </a:p>
            <a:p>
              <a:pPr algn="just"/>
              <a:endParaRPr lang="it-IT" dirty="0"/>
            </a:p>
            <a:p>
              <a:pPr algn="just"/>
              <a:r>
                <a:rPr lang="it-IT" dirty="0"/>
                <a:t>RC 11 – Adeguata separazione delle funzioni e indipendenza Autorità di Audit e rispetto principi di audit internazionali.</a:t>
              </a:r>
            </a:p>
          </p:txBody>
        </p:sp>
        <p:sp>
          <p:nvSpPr>
            <p:cNvPr id="12" name="CasellaDiTesto 11">
              <a:extLst>
                <a:ext uri="{FF2B5EF4-FFF2-40B4-BE49-F238E27FC236}">
                  <a16:creationId xmlns:a16="http://schemas.microsoft.com/office/drawing/2014/main" id="{FBE77F25-F0C3-4EB2-915E-86FE1A53810E}"/>
                </a:ext>
              </a:extLst>
            </p:cNvPr>
            <p:cNvSpPr txBox="1"/>
            <p:nvPr/>
          </p:nvSpPr>
          <p:spPr>
            <a:xfrm>
              <a:off x="767351" y="1888955"/>
              <a:ext cx="3833178" cy="990964"/>
            </a:xfrm>
            <a:prstGeom prst="rect">
              <a:avLst/>
            </a:prstGeom>
            <a:noFill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it-IT" b="1" i="1" dirty="0">
                  <a:solidFill>
                    <a:srgbClr val="E8F9FE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Valutazione in itinere – IGRUE</a:t>
              </a:r>
            </a:p>
            <a:p>
              <a:pPr algn="ctr">
                <a:lnSpc>
                  <a:spcPct val="150000"/>
                </a:lnSpc>
              </a:pPr>
              <a:r>
                <a:rPr lang="it-IT" b="1" i="1" dirty="0">
                  <a:solidFill>
                    <a:srgbClr val="E8F9FE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p.c. 2023/2024</a:t>
              </a:r>
              <a:endParaRPr lang="it-IT" b="1" dirty="0">
                <a:solidFill>
                  <a:srgbClr val="E8F9FE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16" name="CasellaDiTesto 15">
            <a:extLst>
              <a:ext uri="{FF2B5EF4-FFF2-40B4-BE49-F238E27FC236}">
                <a16:creationId xmlns:a16="http://schemas.microsoft.com/office/drawing/2014/main" id="{2602A053-5210-42BD-B401-03084A41C332}"/>
              </a:ext>
            </a:extLst>
          </p:cNvPr>
          <p:cNvSpPr txBox="1"/>
          <p:nvPr/>
        </p:nvSpPr>
        <p:spPr>
          <a:xfrm>
            <a:off x="6739015" y="2098670"/>
            <a:ext cx="3146626" cy="120032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>
              <a:lnSpc>
                <a:spcPct val="200000"/>
              </a:lnSpc>
            </a:pPr>
            <a:r>
              <a:rPr lang="it-IT" b="1" dirty="0">
                <a:solidFill>
                  <a:srgbClr val="14439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Categoria 2</a:t>
            </a:r>
          </a:p>
          <a:p>
            <a:pPr algn="ctr"/>
            <a:r>
              <a:rPr lang="it-IT" dirty="0">
                <a:solidFill>
                  <a:srgbClr val="14439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Funziona ma sono necessari dei miglioramenti</a:t>
            </a:r>
          </a:p>
        </p:txBody>
      </p:sp>
      <p:grpSp>
        <p:nvGrpSpPr>
          <p:cNvPr id="17" name="Gruppo 16">
            <a:extLst>
              <a:ext uri="{FF2B5EF4-FFF2-40B4-BE49-F238E27FC236}">
                <a16:creationId xmlns:a16="http://schemas.microsoft.com/office/drawing/2014/main" id="{F0B3AFDF-B2EC-4D2A-9AA2-37672EE3CE61}"/>
              </a:ext>
            </a:extLst>
          </p:cNvPr>
          <p:cNvGrpSpPr/>
          <p:nvPr/>
        </p:nvGrpSpPr>
        <p:grpSpPr>
          <a:xfrm>
            <a:off x="479325" y="4217744"/>
            <a:ext cx="4640765" cy="1966950"/>
            <a:chOff x="544479" y="1817510"/>
            <a:chExt cx="4278921" cy="2235200"/>
          </a:xfrm>
        </p:grpSpPr>
        <p:sp>
          <p:nvSpPr>
            <p:cNvPr id="18" name="Rettangolo con angoli arrotondati 17">
              <a:extLst>
                <a:ext uri="{FF2B5EF4-FFF2-40B4-BE49-F238E27FC236}">
                  <a16:creationId xmlns:a16="http://schemas.microsoft.com/office/drawing/2014/main" id="{6B274F85-287A-4A94-9CA5-0363E4CDC691}"/>
                </a:ext>
              </a:extLst>
            </p:cNvPr>
            <p:cNvSpPr/>
            <p:nvPr/>
          </p:nvSpPr>
          <p:spPr>
            <a:xfrm>
              <a:off x="544479" y="1817510"/>
              <a:ext cx="4278921" cy="2235200"/>
            </a:xfrm>
            <a:prstGeom prst="roundRect">
              <a:avLst>
                <a:gd name="adj" fmla="val 10405"/>
              </a:avLst>
            </a:prstGeom>
            <a:solidFill>
              <a:srgbClr val="4472C4"/>
            </a:solidFill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just"/>
              <a:endParaRPr lang="it-IT" dirty="0"/>
            </a:p>
            <a:p>
              <a:pPr algn="just"/>
              <a:endParaRPr lang="it-IT" dirty="0"/>
            </a:p>
            <a:p>
              <a:pPr algn="just"/>
              <a:endParaRPr lang="it-IT" dirty="0"/>
            </a:p>
            <a:p>
              <a:pPr algn="just"/>
              <a:r>
                <a:rPr lang="it-IT" dirty="0"/>
                <a:t>RC 11 – Adeguata separazione delle funzioni e indipendenza Autorità di Audit e rispetto principi di audit internazionali.</a:t>
              </a:r>
            </a:p>
          </p:txBody>
        </p:sp>
        <p:sp>
          <p:nvSpPr>
            <p:cNvPr id="19" name="CasellaDiTesto 18">
              <a:extLst>
                <a:ext uri="{FF2B5EF4-FFF2-40B4-BE49-F238E27FC236}">
                  <a16:creationId xmlns:a16="http://schemas.microsoft.com/office/drawing/2014/main" id="{7AA04110-C450-4853-AAC2-A1109578F84A}"/>
                </a:ext>
              </a:extLst>
            </p:cNvPr>
            <p:cNvSpPr txBox="1"/>
            <p:nvPr/>
          </p:nvSpPr>
          <p:spPr>
            <a:xfrm>
              <a:off x="767351" y="1888955"/>
              <a:ext cx="3833178" cy="990961"/>
            </a:xfrm>
            <a:prstGeom prst="rect">
              <a:avLst/>
            </a:prstGeom>
            <a:solidFill>
              <a:srgbClr val="4472C4"/>
            </a:solidFill>
            <a:ln>
              <a:noFill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wrap="square" rtlCol="0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it-IT" b="1" i="1" dirty="0">
                  <a:solidFill>
                    <a:srgbClr val="E8F9FE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Valutazione in itinere - IGRUE</a:t>
              </a:r>
            </a:p>
            <a:p>
              <a:pPr algn="ctr">
                <a:lnSpc>
                  <a:spcPct val="150000"/>
                </a:lnSpc>
              </a:pPr>
              <a:r>
                <a:rPr lang="it-IT" b="1" i="1" dirty="0">
                  <a:solidFill>
                    <a:srgbClr val="E8F9FE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p.c. 2024/2025</a:t>
              </a:r>
            </a:p>
          </p:txBody>
        </p:sp>
      </p:grpSp>
      <p:sp>
        <p:nvSpPr>
          <p:cNvPr id="21" name="Freccia a destra 20">
            <a:extLst>
              <a:ext uri="{FF2B5EF4-FFF2-40B4-BE49-F238E27FC236}">
                <a16:creationId xmlns:a16="http://schemas.microsoft.com/office/drawing/2014/main" id="{E12E4D4A-E759-404C-B973-54BCDB74A379}"/>
              </a:ext>
            </a:extLst>
          </p:cNvPr>
          <p:cNvSpPr/>
          <p:nvPr/>
        </p:nvSpPr>
        <p:spPr>
          <a:xfrm>
            <a:off x="5599680" y="4931322"/>
            <a:ext cx="722098" cy="41961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2" name="Freccia a destra 21">
            <a:extLst>
              <a:ext uri="{FF2B5EF4-FFF2-40B4-BE49-F238E27FC236}">
                <a16:creationId xmlns:a16="http://schemas.microsoft.com/office/drawing/2014/main" id="{974553CD-6C18-4B26-9234-986D5A04A256}"/>
              </a:ext>
            </a:extLst>
          </p:cNvPr>
          <p:cNvSpPr/>
          <p:nvPr/>
        </p:nvSpPr>
        <p:spPr>
          <a:xfrm>
            <a:off x="5734951" y="2537596"/>
            <a:ext cx="722098" cy="41961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0" name="Parentesi quadra aperta 9">
            <a:extLst>
              <a:ext uri="{FF2B5EF4-FFF2-40B4-BE49-F238E27FC236}">
                <a16:creationId xmlns:a16="http://schemas.microsoft.com/office/drawing/2014/main" id="{D0B775FA-9719-4C24-9130-19E2D50A51EE}"/>
              </a:ext>
            </a:extLst>
          </p:cNvPr>
          <p:cNvSpPr/>
          <p:nvPr/>
        </p:nvSpPr>
        <p:spPr>
          <a:xfrm>
            <a:off x="6648623" y="1866404"/>
            <a:ext cx="1614844" cy="1783950"/>
          </a:xfrm>
          <a:prstGeom prst="leftBracket">
            <a:avLst>
              <a:gd name="adj" fmla="val 96004"/>
            </a:avLst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3" name="Parentesi quadra aperta 22">
            <a:extLst>
              <a:ext uri="{FF2B5EF4-FFF2-40B4-BE49-F238E27FC236}">
                <a16:creationId xmlns:a16="http://schemas.microsoft.com/office/drawing/2014/main" id="{116CEBFD-C838-4697-BF0B-E590594026C4}"/>
              </a:ext>
            </a:extLst>
          </p:cNvPr>
          <p:cNvSpPr/>
          <p:nvPr/>
        </p:nvSpPr>
        <p:spPr>
          <a:xfrm>
            <a:off x="6697484" y="4246749"/>
            <a:ext cx="1614844" cy="1783950"/>
          </a:xfrm>
          <a:prstGeom prst="leftBracket">
            <a:avLst>
              <a:gd name="adj" fmla="val 96004"/>
            </a:avLst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5867860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asellaDiTesto 5">
            <a:extLst>
              <a:ext uri="{FF2B5EF4-FFF2-40B4-BE49-F238E27FC236}">
                <a16:creationId xmlns:a16="http://schemas.microsoft.com/office/drawing/2014/main" id="{1AEE307A-C084-45B4-8F99-706C74F36691}"/>
              </a:ext>
            </a:extLst>
          </p:cNvPr>
          <p:cNvSpPr txBox="1"/>
          <p:nvPr/>
        </p:nvSpPr>
        <p:spPr>
          <a:xfrm>
            <a:off x="3282950" y="3307406"/>
            <a:ext cx="56261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8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GRAZIE PER L’ATTENZIONE </a:t>
            </a:r>
          </a:p>
        </p:txBody>
      </p:sp>
      <p:sp>
        <p:nvSpPr>
          <p:cNvPr id="8" name="CasellaDiTesto 7">
            <a:extLst>
              <a:ext uri="{FF2B5EF4-FFF2-40B4-BE49-F238E27FC236}">
                <a16:creationId xmlns:a16="http://schemas.microsoft.com/office/drawing/2014/main" id="{095ECC4E-2F8D-49A3-A59A-BBB3CB21B1E9}"/>
              </a:ext>
            </a:extLst>
          </p:cNvPr>
          <p:cNvSpPr txBox="1"/>
          <p:nvPr/>
        </p:nvSpPr>
        <p:spPr>
          <a:xfrm>
            <a:off x="356754" y="5971186"/>
            <a:ext cx="1037243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000" dirty="0">
                <a:solidFill>
                  <a:schemeClr val="accent1"/>
                </a:solidFill>
              </a:rPr>
              <a:t>Comitato di Sorveglianza PR Valle d’Aosta FESR 2021-2027 </a:t>
            </a:r>
          </a:p>
          <a:p>
            <a:pPr algn="ctr"/>
            <a:r>
              <a:rPr lang="it-IT" sz="2000" dirty="0">
                <a:solidFill>
                  <a:schemeClr val="accent1"/>
                </a:solidFill>
              </a:rPr>
              <a:t>Bard, 20 novembre 2025</a:t>
            </a:r>
          </a:p>
        </p:txBody>
      </p:sp>
    </p:spTree>
    <p:extLst>
      <p:ext uri="{BB962C8B-B14F-4D97-AF65-F5344CB8AC3E}">
        <p14:creationId xmlns:p14="http://schemas.microsoft.com/office/powerpoint/2010/main" val="194494125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95</TotalTime>
  <Words>450</Words>
  <Application>Microsoft Office PowerPoint</Application>
  <PresentationFormat>Widescreen</PresentationFormat>
  <Paragraphs>91</Paragraphs>
  <Slides>8</Slides>
  <Notes>7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Wingdings</vt:lpstr>
      <vt:lpstr>Tema di Office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Valentina CAGLIERIS</dc:creator>
  <cp:lastModifiedBy>Valentina CAGLIERIS</cp:lastModifiedBy>
  <cp:revision>23</cp:revision>
  <dcterms:created xsi:type="dcterms:W3CDTF">2025-10-16T12:27:48Z</dcterms:created>
  <dcterms:modified xsi:type="dcterms:W3CDTF">2025-11-19T09:28:40Z</dcterms:modified>
</cp:coreProperties>
</file>