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6" r:id="rId4"/>
    <p:sldId id="267" r:id="rId5"/>
    <p:sldId id="299" r:id="rId6"/>
    <p:sldId id="300" r:id="rId7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a FRAMARIN" initials="MF" lastIdx="1" clrIdx="0">
    <p:extLst>
      <p:ext uri="{19B8F6BF-5375-455C-9EA6-DF929625EA0E}">
        <p15:presenceInfo xmlns:p15="http://schemas.microsoft.com/office/powerpoint/2012/main" userId="S-1-5-21-2167571018-674366464-3108575406-17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8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041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159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94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25/11/2024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25/11/2024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25/11/2024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>
            <a:normAutofit/>
          </a:bodyPr>
          <a:lstStyle/>
          <a:p>
            <a:pPr lvl="0"/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INFORMATIVA </a:t>
            </a:r>
            <a:b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SULLE ATTIVITÀ VOLTE ALLA CHIUSURA </a:t>
            </a:r>
            <a:b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DEL PROGRAMMA INVESTIMENTI PER LA CRESCITA E L’OCCUPAZIONE 2014/20 FESR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61823" y="4592089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sorveglianza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36842" y="19106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PO FESR 2014/20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di sintesi dell’avanzamento finanziario 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31/10/2024</a:t>
            </a:r>
            <a:endParaRPr lang="it-I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7" name="Rettangolo arrotondato 26"/>
          <p:cNvSpPr/>
          <p:nvPr/>
        </p:nvSpPr>
        <p:spPr>
          <a:xfrm>
            <a:off x="1136841" y="2266798"/>
            <a:ext cx="4200268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r>
              <a:rPr lang="it-IT" dirty="0"/>
              <a:t>Dotazione complessiva: € 64.350.950,00</a:t>
            </a:r>
          </a:p>
          <a:p>
            <a:pPr algn="ctr"/>
            <a:endParaRPr lang="it-IT" dirty="0"/>
          </a:p>
        </p:txBody>
      </p:sp>
      <p:sp>
        <p:nvSpPr>
          <p:cNvPr id="28" name="Rettangolo arrotondato 27"/>
          <p:cNvSpPr/>
          <p:nvPr/>
        </p:nvSpPr>
        <p:spPr>
          <a:xfrm>
            <a:off x="1136841" y="3765194"/>
            <a:ext cx="4200268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r>
              <a:rPr lang="it-IT" dirty="0"/>
              <a:t>Impegni </a:t>
            </a:r>
            <a:r>
              <a:rPr lang="it-IT" dirty="0">
                <a:solidFill>
                  <a:schemeClr val="tx1"/>
                </a:solidFill>
              </a:rPr>
              <a:t>ammessi: € 66.055.702,21</a:t>
            </a:r>
          </a:p>
          <a:p>
            <a:pPr algn="ctr"/>
            <a:endParaRPr lang="it-IT" dirty="0"/>
          </a:p>
        </p:txBody>
      </p:sp>
      <p:sp>
        <p:nvSpPr>
          <p:cNvPr id="29" name="Rettangolo arrotondato 28"/>
          <p:cNvSpPr/>
          <p:nvPr/>
        </p:nvSpPr>
        <p:spPr>
          <a:xfrm>
            <a:off x="1136841" y="4537860"/>
            <a:ext cx="4200268" cy="5441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r>
              <a:rPr lang="it-IT" dirty="0"/>
              <a:t>Pagamenti: </a:t>
            </a:r>
            <a:r>
              <a:rPr lang="it-IT" dirty="0">
                <a:solidFill>
                  <a:schemeClr val="tx1"/>
                </a:solidFill>
              </a:rPr>
              <a:t>€ 61.209.175,42</a:t>
            </a:r>
          </a:p>
          <a:p>
            <a:pPr algn="ctr"/>
            <a:endParaRPr lang="it-IT" dirty="0"/>
          </a:p>
        </p:txBody>
      </p:sp>
      <p:sp>
        <p:nvSpPr>
          <p:cNvPr id="30" name="Rettangolo arrotondato 29"/>
          <p:cNvSpPr/>
          <p:nvPr/>
        </p:nvSpPr>
        <p:spPr>
          <a:xfrm>
            <a:off x="6214783" y="2254185"/>
            <a:ext cx="3957672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r>
              <a:rPr lang="it-IT" dirty="0"/>
              <a:t>Progetti selezionati: </a:t>
            </a:r>
            <a:r>
              <a:rPr lang="it-IT" dirty="0">
                <a:solidFill>
                  <a:schemeClr val="tx1"/>
                </a:solidFill>
              </a:rPr>
              <a:t>437</a:t>
            </a:r>
          </a:p>
          <a:p>
            <a:pPr algn="ctr"/>
            <a:endParaRPr lang="it-IT" dirty="0"/>
          </a:p>
        </p:txBody>
      </p:sp>
      <p:sp>
        <p:nvSpPr>
          <p:cNvPr id="32" name="Rettangolo arrotondato 31"/>
          <p:cNvSpPr/>
          <p:nvPr/>
        </p:nvSpPr>
        <p:spPr>
          <a:xfrm>
            <a:off x="1136842" y="2992528"/>
            <a:ext cx="4200268" cy="522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r>
              <a:rPr lang="it-IT" dirty="0"/>
              <a:t>Costo ammesso: </a:t>
            </a:r>
            <a:r>
              <a:rPr lang="it-IT" dirty="0">
                <a:solidFill>
                  <a:schemeClr val="tx1"/>
                </a:solidFill>
              </a:rPr>
              <a:t>€ 68.466.341,79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4" name="Segnaposto piè di pagina 3">
            <a:extLst>
              <a:ext uri="{FF2B5EF4-FFF2-40B4-BE49-F238E27FC236}">
                <a16:creationId xmlns:a16="http://schemas.microsoft.com/office/drawing/2014/main" xmlns="" id="{D949E694-11C9-43BF-901D-AE242F2A6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66190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87372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PO FESR 2014/20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Avanzamento finanziario per Asse al 31/10/2024</a:t>
            </a:r>
            <a:endParaRPr lang="it-I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b="1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11937"/>
              </p:ext>
            </p:extLst>
          </p:nvPr>
        </p:nvGraphicFramePr>
        <p:xfrm>
          <a:off x="715224" y="1754855"/>
          <a:ext cx="10638576" cy="3947276"/>
        </p:xfrm>
        <a:graphic>
          <a:graphicData uri="http://schemas.openxmlformats.org/drawingml/2006/table">
            <a:tbl>
              <a:tblPr/>
              <a:tblGrid>
                <a:gridCol w="345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70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5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6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85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581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7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4078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793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0246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Dotazione finanziaria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Costi ammessi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Impegni ammessi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Pagamenti ammessi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Avanzamento relativo sul Programma (%)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progetti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7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171717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[a]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[b]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[c]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[d]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>
                          <a:solidFill>
                            <a:srgbClr val="171717"/>
                          </a:solidFill>
                          <a:effectLst/>
                          <a:latin typeface="Calibri" panose="020F0502020204030204" pitchFamily="34" charset="0"/>
                        </a:rPr>
                        <a:t>[c]/[a]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[d]/[a]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302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RAFFORZARE LA RICERCA, LO SVILUPPO TECNOLOGICO E L'INNOVAZIONE</a:t>
                      </a:r>
                    </a:p>
                  </a:txBody>
                  <a:tcPr marL="6621" marR="6621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20.400.000,00 €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20.230.909,09 €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19.197.687,04 €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17.778.365,58 €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94,11%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87,15%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302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MIGLIORARE L'ACCESSO ALLE TIC, NONCHÉ L'IMPIEGO E LA QUALITÀ DELLE MEDESIME</a:t>
                      </a:r>
                    </a:p>
                  </a:txBody>
                  <a:tcPr marL="6621" marR="6621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17.900.000,00 €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16.302.888,02 €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16.302.888,02 €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16.064.736,11 €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91,08%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89,75%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0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ACCRESCERE LA COMPETITIVITÀ DELLE PMI</a:t>
                      </a:r>
                    </a:p>
                  </a:txBody>
                  <a:tcPr marL="6621" marR="6621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8.537.189,17 €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7.656.664,47 €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6.810.208,44 €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109,38%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97,29%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51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SOSTENERE LA TRANSIZIONE VERSO UN'ECONOMIA A BASSA EMISSIONE DI CARBONIO IN TUTTI I SETTORI</a:t>
                      </a:r>
                    </a:p>
                  </a:txBody>
                  <a:tcPr marL="6621" marR="6621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3.200.000,00 €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4.955.616,45 €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4.744.829,22 €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4.456.919,93 €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148,28%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139,28%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302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TUTELARE L'AMBIENTE E PROMUOVERE L'USO EFFICIENTE DELLE RISORSE</a:t>
                      </a:r>
                    </a:p>
                  </a:txBody>
                  <a:tcPr marL="6621" marR="6621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14.310.950,00 €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16.149.066,65 €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15.922.058,88 €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14.479.942,14 €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111,26%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101,18%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875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ASSISTENZA TECNICA</a:t>
                      </a:r>
                    </a:p>
                  </a:txBody>
                  <a:tcPr marL="6621" marR="6621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1.540.000,00 €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2.290.672,41 €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2.231.574,58 €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1.619.003,22 €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144,91%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105,13%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17785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87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8893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8893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64.350.950,00 €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68.466.341,79 €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66.055.702,21 €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61.209.175,42 €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102,65%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95,12%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621" marR="6621" marT="6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Segnaposto piè di pagina 3">
            <a:extLst>
              <a:ext uri="{FF2B5EF4-FFF2-40B4-BE49-F238E27FC236}">
                <a16:creationId xmlns:a16="http://schemas.microsoft.com/office/drawing/2014/main" xmlns="" id="{FAA1445B-3520-4058-82BB-D88487F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72398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2918037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13989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PO FESR 2014/20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CERTIFICAZIONE DELLA SPESA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QUOTA UE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10461"/>
              </p:ext>
            </p:extLst>
          </p:nvPr>
        </p:nvGraphicFramePr>
        <p:xfrm>
          <a:off x="3200287" y="2210857"/>
          <a:ext cx="5791426" cy="2631297"/>
        </p:xfrm>
        <a:graphic>
          <a:graphicData uri="http://schemas.openxmlformats.org/drawingml/2006/table">
            <a:tbl>
              <a:tblPr/>
              <a:tblGrid>
                <a:gridCol w="7675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83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9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25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Dotazione Totale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 cui quota 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 cui spesa certificata quota 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20.400.000,00 €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10.200.000,00 €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11.633.401,24 €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17.900.000,00 €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8.950.000,00 €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8.878.853,70 €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7.000.000,00 €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4.574.536,64 €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1.600.000,00 €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2.047.960,56 €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14.310.950,00 €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7.155.475,00 €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8.199.976,42 €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770.000,00 €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931.838,77 €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4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64.350.950,00 €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32.175.475,00 €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36.266.567,33 €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Segnaposto piè di pagina 3">
            <a:extLst>
              <a:ext uri="{FF2B5EF4-FFF2-40B4-BE49-F238E27FC236}">
                <a16:creationId xmlns:a16="http://schemas.microsoft.com/office/drawing/2014/main" xmlns="" id="{4A4316DB-0EBB-464F-AEAB-D716092BF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84645675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13989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STATO DI ATTUAZIONE DEL PO FESR 2014/20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PROSPETTIVE DI CHIUSURA</a:t>
            </a:r>
          </a:p>
          <a:p>
            <a:pPr marL="0" indent="0" algn="ctr">
              <a:buNone/>
            </a:pPr>
            <a:endParaRPr lang="it-IT" b="1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18572"/>
              </p:ext>
            </p:extLst>
          </p:nvPr>
        </p:nvGraphicFramePr>
        <p:xfrm>
          <a:off x="1819872" y="1678381"/>
          <a:ext cx="8314690" cy="3870569"/>
        </p:xfrm>
        <a:graphic>
          <a:graphicData uri="http://schemas.openxmlformats.org/drawingml/2006/table">
            <a:tbl>
              <a:tblPr firstRow="1" firstCol="1" bandRow="1"/>
              <a:tblGrid>
                <a:gridCol w="5381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2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242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CHIUSURA PROGRAMMAZIONE 2014/20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ADEMPIMENTI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TEMPISTICHE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7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Presentazione da parte dell’</a:t>
                      </a:r>
                      <a:r>
                        <a:rPr lang="it-IT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AdG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dell’ultima proposta di certificazione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entro lunedì 31/03/2025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7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Presentazione da parte dell’AdC della domanda di pagamento finale sul sistema SFC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entro mercoledì 30/04/2025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97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Presentazione da parte dell'AdG della bozza di Relazione di Attuazione Finale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entro lunedì 25/08/2025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Presentazione da parte dell’AdG della dichiarazione di affidabilità e della sintesi annuale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entro venerdì 24/10/2025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97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Invio da parte dell’AdC del pacchetto dei Conti finali alla CE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entro lunedì 24/11/2025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" name="Segnaposto piè di pagina 3">
            <a:extLst>
              <a:ext uri="{FF2B5EF4-FFF2-40B4-BE49-F238E27FC236}">
                <a16:creationId xmlns:a16="http://schemas.microsoft.com/office/drawing/2014/main" xmlns="" id="{7A29AE58-45C0-4685-A4D9-013963ACE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7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46608469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3" y="4076004"/>
            <a:ext cx="565731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di sorveglianza 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  <p:sp>
        <p:nvSpPr>
          <p:cNvPr id="9" name="Segnaposto piè di pagina 3">
            <a:extLst>
              <a:ext uri="{FF2B5EF4-FFF2-40B4-BE49-F238E27FC236}">
                <a16:creationId xmlns:a16="http://schemas.microsoft.com/office/drawing/2014/main" xmlns="" id="{34831403-7721-4159-8F03-411FBF4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7696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43914099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</TotalTime>
  <Words>488</Words>
  <Application>Microsoft Office PowerPoint</Application>
  <PresentationFormat>Widescreen</PresentationFormat>
  <Paragraphs>174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INFORMATIVA  SULLE ATTIVITÀ VOLTE ALLA CHIUSURA  DEL PROGRAMMA INVESTIMENTI PER LA CRESCITA E L’OCCUPAZIONE 2014/20 FESR</vt:lpstr>
      <vt:lpstr>STATO DI ATTUAZIONE DEL PO FESR 2014/20</vt:lpstr>
      <vt:lpstr>STATO DI ATTUAZIONE DEL PO FESR 2014/20</vt:lpstr>
      <vt:lpstr>STATO DI ATTUAZIONE DEL PO FESR 2014/20</vt:lpstr>
      <vt:lpstr>STATO DI ATTUAZIONE DEL PO FESR 2014/20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Michela FRAMARIN</cp:lastModifiedBy>
  <cp:revision>157</cp:revision>
  <cp:lastPrinted>2023-11-30T15:08:16Z</cp:lastPrinted>
  <dcterms:created xsi:type="dcterms:W3CDTF">2022-10-28T09:58:59Z</dcterms:created>
  <dcterms:modified xsi:type="dcterms:W3CDTF">2024-11-25T12:45:16Z</dcterms:modified>
</cp:coreProperties>
</file>