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12"/>
  </p:notesMasterIdLst>
  <p:handoutMasterIdLst>
    <p:handoutMasterId r:id="rId13"/>
  </p:handoutMasterIdLst>
  <p:sldIdLst>
    <p:sldId id="332" r:id="rId2"/>
    <p:sldId id="455" r:id="rId3"/>
    <p:sldId id="451" r:id="rId4"/>
    <p:sldId id="452" r:id="rId5"/>
    <p:sldId id="453" r:id="rId6"/>
    <p:sldId id="448" r:id="rId7"/>
    <p:sldId id="445" r:id="rId8"/>
    <p:sldId id="454" r:id="rId9"/>
    <p:sldId id="446" r:id="rId10"/>
    <p:sldId id="388" r:id="rId1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ROSATI" initials="LR" lastIdx="9" clrIdx="0"/>
  <p:cmAuthor id="1" name="Lara GULLONE" initials="LG" lastIdx="3" clrIdx="1">
    <p:extLst>
      <p:ext uri="{19B8F6BF-5375-455C-9EA6-DF929625EA0E}">
        <p15:presenceInfo xmlns:p15="http://schemas.microsoft.com/office/powerpoint/2012/main" userId="S-1-5-21-2167571018-674366464-3108575406-1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E5A5B-2B3A-277E-4B42-9E8B2DFF9F5D}" v="136" dt="2024-11-07T14:43:11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8502" autoAdjust="0"/>
  </p:normalViewPr>
  <p:slideViewPr>
    <p:cSldViewPr>
      <p:cViewPr varScale="1">
        <p:scale>
          <a:sx n="89" d="100"/>
          <a:sy n="8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0" y="173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771" y="0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B13C-9553-4097-BA44-BA897932B119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452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771" y="9428452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C667-84ED-45CF-9E48-ED604901A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881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F408-D20B-4BE6-BB8D-E127DC0FC4FB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9590-2C60-438B-B451-81ABAE83B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87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9590-2C60-438B-B451-81ABAE83BE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83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9590-2C60-438B-B451-81ABAE83BE3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53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9590-2C60-438B-B451-81ABAE83BE3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43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293AF-28D7-4D10-9D6E-4B9EFAA6D99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7AD3E-F07E-4EC2-88FD-078907E8AAB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2900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7B7E0-CB7F-4DCD-8CC8-00A5C375C3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2AC6B-A862-4100-9505-D2F45B681B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0959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DC6CE-0C50-4CF0-8CD9-3D4AF831EE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2A095-D66B-4003-9C6E-4C3DB2753B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3390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05EB-9DB8-418A-A44A-30E844AFDE6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A5E3A-D5F1-42F4-8692-83338AEC9A6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0040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E48F9-B83A-4DE8-B109-F66B1FEA19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0DB0D-DC52-46E5-B679-072080BE8EB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7500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89191-4D3B-46C8-B780-A10A5C6CB5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45C83-B298-4848-AE3D-0B262C4ACA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356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CB878-2623-4BA1-A801-9F3C5CF6CAD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A53AC-53A8-476A-B634-098EC45923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2265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17861-8301-46F6-B5F5-56AD04AED8E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E890-C3F0-42D1-B645-82E344DDFD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516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0F1-E83C-4591-99CB-3BEC910C85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D2DE-5593-4920-9363-91D657D3CC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1321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7FB59-F510-40F0-8241-222444A3B1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6E02B-9005-4593-AAFA-372E8B8AB4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4218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7DE2A-E809-4483-841E-A733C66893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5AC0F-4C04-42E1-9E5C-C9150AEC0F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0540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61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jpeg"/><Relationship Id="rId7" Type="http://schemas.openxmlformats.org/officeDocument/2006/relationships/hyperlink" Target="mailto:l.gullone@regione.vda.i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g.fesr@regione.vda.it" TargetMode="External"/><Relationship Id="rId5" Type="http://schemas.openxmlformats.org/officeDocument/2006/relationships/hyperlink" Target="https://new.regione.vda.it/europa/europa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2"/>
          <p:cNvPicPr>
            <a:picLocks noChangeAspect="1"/>
          </p:cNvPicPr>
          <p:nvPr/>
        </p:nvPicPr>
        <p:blipFill rotWithShape="1">
          <a:blip r:embed="rId3"/>
          <a:srcRect l="66667"/>
          <a:stretch/>
        </p:blipFill>
        <p:spPr>
          <a:xfrm>
            <a:off x="3699761" y="3501008"/>
            <a:ext cx="1816483" cy="1096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647828"/>
            <a:ext cx="8856985" cy="109779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39552" y="188640"/>
            <a:ext cx="10515600" cy="84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PR VALLE D’AOSTA FESR 2021-2027</a:t>
            </a: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304956" y="1522897"/>
            <a:ext cx="6252498" cy="2387600"/>
          </a:xfrm>
        </p:spPr>
        <p:txBody>
          <a:bodyPr>
            <a:normAutofit fontScale="90000"/>
          </a:bodyPr>
          <a:lstStyle/>
          <a:p>
            <a:r>
              <a:rPr lang="it-IT" sz="3600" smtClean="0">
                <a:latin typeface="Arial"/>
                <a:cs typeface="Arial"/>
              </a:rPr>
              <a:t>STATO </a:t>
            </a:r>
            <a:r>
              <a:rPr lang="it-IT" sz="3600" dirty="0">
                <a:latin typeface="Arial"/>
                <a:cs typeface="Arial"/>
              </a:rPr>
              <a:t>DI ATTUAZIONE DEL PO FESR 2014/20 – INFORMATIVA SULLE ATTIVITÀ DI COMUNICAZIONE</a:t>
            </a:r>
            <a:br>
              <a:rPr lang="it-IT" sz="3600" dirty="0">
                <a:latin typeface="Arial"/>
                <a:cs typeface="Arial"/>
              </a:rPr>
            </a:br>
            <a:endParaRPr lang="it-IT" sz="36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971600" y="4741233"/>
            <a:ext cx="6912106" cy="377558"/>
          </a:xfrm>
        </p:spPr>
        <p:txBody>
          <a:bodyPr>
            <a:no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Comitato </a:t>
            </a:r>
            <a:r>
              <a:rPr lang="it-IT" sz="220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200" smtClean="0">
                <a:latin typeface="Arial" panose="020B0604020202020204" pitchFamily="34" charset="0"/>
                <a:cs typeface="Arial" panose="020B0604020202020204" pitchFamily="34" charset="0"/>
              </a:rPr>
              <a:t>Sorveglianza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Aosta, 27 novembre 2024</a:t>
            </a:r>
          </a:p>
        </p:txBody>
      </p:sp>
    </p:spTree>
    <p:extLst>
      <p:ext uri="{BB962C8B-B14F-4D97-AF65-F5344CB8AC3E}">
        <p14:creationId xmlns:p14="http://schemas.microsoft.com/office/powerpoint/2010/main" val="40868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ome rimanere in contatto:"/>
          <p:cNvSpPr txBox="1"/>
          <p:nvPr/>
        </p:nvSpPr>
        <p:spPr>
          <a:xfrm>
            <a:off x="823514" y="1888017"/>
            <a:ext cx="7389264" cy="264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/>
            </a:pPr>
            <a:endParaRPr lang="it-IT"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" y="5517232"/>
            <a:ext cx="8892480" cy="1102197"/>
          </a:xfrm>
          <a:prstGeom prst="rect">
            <a:avLst/>
          </a:prstGeom>
        </p:spPr>
      </p:pic>
      <p:pic>
        <p:nvPicPr>
          <p:cNvPr id="8" name="Picture 2" descr="Picture 2"/>
          <p:cNvPicPr>
            <a:picLocks noChangeAspect="1"/>
          </p:cNvPicPr>
          <p:nvPr/>
        </p:nvPicPr>
        <p:blipFill rotWithShape="1">
          <a:blip r:embed="rId3"/>
          <a:srcRect l="66234"/>
          <a:stretch/>
        </p:blipFill>
        <p:spPr>
          <a:xfrm>
            <a:off x="6621515" y="116632"/>
            <a:ext cx="2488707" cy="148335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6FF80C-84F5-84A4-EB74-715961EED40B}"/>
              </a:ext>
            </a:extLst>
          </p:cNvPr>
          <p:cNvSpPr txBox="1"/>
          <p:nvPr/>
        </p:nvSpPr>
        <p:spPr>
          <a:xfrm>
            <a:off x="1318845" y="2502427"/>
            <a:ext cx="70203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dirty="0">
                <a:latin typeface="Arial"/>
                <a:cs typeface="Calibri"/>
              </a:rPr>
              <a:t>GRAZIE PER L'ATTENZIONE</a:t>
            </a:r>
            <a:endParaRPr lang="it-IT" sz="3200" dirty="0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9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olo 2"/>
          <p:cNvSpPr txBox="1">
            <a:spLocks noGrp="1"/>
          </p:cNvSpPr>
          <p:nvPr>
            <p:ph type="title"/>
          </p:nvPr>
        </p:nvSpPr>
        <p:spPr>
          <a:xfrm>
            <a:off x="530565" y="2924944"/>
            <a:ext cx="8495677" cy="1506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800"/>
            </a:lvl1pPr>
          </a:lstStyle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COMUNICAZIONE </a:t>
            </a:r>
            <a:r>
              <a:rPr lang="en-US" sz="240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Programma</a:t>
            </a:r>
            <a:r>
              <a:rPr lang="en-US" sz="24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 FESR </a:t>
            </a:r>
            <a:r>
              <a:rPr lang="en-US" sz="2400" b="1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2014/20 </a:t>
            </a:r>
            <a:br>
              <a:rPr lang="en-US" sz="2400" b="1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sz="2400" b="1" i="1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…come </a:t>
            </a:r>
            <a:r>
              <a:rPr lang="en-US" sz="2400" b="1" i="1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l’abbiamo</a:t>
            </a:r>
            <a:r>
              <a:rPr lang="en-US" sz="2400" b="1" i="1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n-US" sz="2400" b="1" i="1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j-ea"/>
                <a:cs typeface="+mj-cs"/>
              </a:rPr>
              <a:t>realizzata</a:t>
            </a:r>
            <a:endParaRPr lang="en-US" sz="2400" b="1" i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" y="1015374"/>
            <a:ext cx="7844367" cy="980545"/>
          </a:xfrm>
          <a:prstGeom prst="rect">
            <a:avLst/>
          </a:prstGeom>
        </p:spPr>
      </p:pic>
      <p:cxnSp>
        <p:nvCxnSpPr>
          <p:cNvPr id="355" name="Straight Connector 350">
            <a:extLst>
              <a:ext uri="{FF2B5EF4-FFF2-40B4-BE49-F238E27FC236}">
                <a16:creationId xmlns:a16="http://schemas.microsoft.com/office/drawing/2014/main" xmlns="" id="{B7952C56-EE0E-C94A-9A44-E17DD73E84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4725" y="3943277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E499C1D-A154-468E-4F2D-4B4FDB939412}"/>
              </a:ext>
            </a:extLst>
          </p:cNvPr>
          <p:cNvSpPr txBox="1"/>
          <p:nvPr/>
        </p:nvSpPr>
        <p:spPr>
          <a:xfrm>
            <a:off x="3247157" y="4114590"/>
            <a:ext cx="5779085" cy="20739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a </a:t>
            </a:r>
            <a:r>
              <a:rPr lang="en-US" sz="2000" dirty="0" err="1"/>
              <a:t>livello</a:t>
            </a:r>
            <a:r>
              <a:rPr lang="en-US" sz="2000" dirty="0"/>
              <a:t> </a:t>
            </a:r>
            <a:r>
              <a:rPr lang="en-US" sz="2000" b="1" dirty="0" err="1"/>
              <a:t>integrato</a:t>
            </a:r>
            <a:r>
              <a:rPr lang="en-US" sz="2000" dirty="0"/>
              <a:t> </a:t>
            </a:r>
            <a:r>
              <a:rPr lang="en-US" sz="2000" dirty="0" err="1"/>
              <a:t>nell’ambito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Strategia </a:t>
            </a:r>
            <a:r>
              <a:rPr lang="en-US" sz="2000" dirty="0" err="1"/>
              <a:t>unitaria</a:t>
            </a:r>
            <a:r>
              <a:rPr lang="en-US" sz="2000" dirty="0"/>
              <a:t> di </a:t>
            </a:r>
            <a:r>
              <a:rPr lang="en-US" sz="2000" dirty="0" err="1"/>
              <a:t>comunicazione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Politica</a:t>
            </a:r>
            <a:r>
              <a:rPr lang="en-US" sz="2000" dirty="0"/>
              <a:t> </a:t>
            </a:r>
            <a:r>
              <a:rPr lang="en-US" sz="2000" dirty="0" err="1"/>
              <a:t>regionale</a:t>
            </a:r>
            <a:r>
              <a:rPr lang="en-US" sz="2000" dirty="0"/>
              <a:t> di </a:t>
            </a:r>
            <a:r>
              <a:rPr lang="en-US" sz="2000" dirty="0" err="1"/>
              <a:t>sviluppo</a:t>
            </a:r>
            <a:r>
              <a:rPr lang="en-US" sz="2000" dirty="0"/>
              <a:t> 2014/20 </a:t>
            </a:r>
            <a:r>
              <a:rPr lang="en-US" sz="2000" dirty="0" err="1"/>
              <a:t>della</a:t>
            </a:r>
            <a:r>
              <a:rPr lang="en-US" sz="2000" dirty="0"/>
              <a:t> Valle d’Aosta (</a:t>
            </a:r>
            <a:r>
              <a:rPr lang="en-US" sz="2000" dirty="0" err="1"/>
              <a:t>approvata</a:t>
            </a:r>
            <a:r>
              <a:rPr lang="en-US" sz="2000" dirty="0"/>
              <a:t> con DGR 1904/2015</a:t>
            </a:r>
            <a:r>
              <a:rPr lang="en-US" sz="2000" dirty="0" smtClean="0"/>
              <a:t>);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/>
              <a:t>a </a:t>
            </a:r>
            <a:r>
              <a:rPr lang="en-US" sz="2000" dirty="0" err="1"/>
              <a:t>livello</a:t>
            </a:r>
            <a:r>
              <a:rPr lang="en-US" sz="2000" dirty="0"/>
              <a:t> di </a:t>
            </a:r>
            <a:r>
              <a:rPr lang="en-US" sz="2000" b="1" dirty="0" err="1"/>
              <a:t>singolo</a:t>
            </a:r>
            <a:r>
              <a:rPr lang="en-US" sz="2000" b="1" dirty="0"/>
              <a:t> Programma</a:t>
            </a:r>
            <a:r>
              <a:rPr lang="en-US" sz="2000" dirty="0"/>
              <a:t>, </a:t>
            </a:r>
            <a:r>
              <a:rPr lang="en-US" sz="2000" dirty="0" err="1"/>
              <a:t>nell’ambito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Strategia di </a:t>
            </a:r>
            <a:r>
              <a:rPr lang="en-US" sz="2000" dirty="0" err="1"/>
              <a:t>comunicazione</a:t>
            </a:r>
            <a:r>
              <a:rPr lang="en-US" sz="2000" dirty="0"/>
              <a:t> del PO (</a:t>
            </a:r>
            <a:r>
              <a:rPr lang="en-US" sz="2000" dirty="0" err="1"/>
              <a:t>approvata</a:t>
            </a:r>
            <a:r>
              <a:rPr lang="en-US" sz="2000" dirty="0"/>
              <a:t> con DGR 1070/2015).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16017" y="5517232"/>
            <a:ext cx="7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2" descr="Picture 2"/>
          <p:cNvPicPr>
            <a:picLocks noChangeAspect="1"/>
          </p:cNvPicPr>
          <p:nvPr/>
        </p:nvPicPr>
        <p:blipFill rotWithShape="1">
          <a:blip r:embed="rId4"/>
          <a:srcRect l="66667"/>
          <a:stretch/>
        </p:blipFill>
        <p:spPr>
          <a:xfrm>
            <a:off x="7596336" y="77468"/>
            <a:ext cx="1440162" cy="869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l="7408" t="9556" r="8626" b="8482"/>
          <a:stretch/>
        </p:blipFill>
        <p:spPr>
          <a:xfrm>
            <a:off x="641010" y="4038744"/>
            <a:ext cx="2597332" cy="25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/>
          <p:cNvSpPr txBox="1">
            <a:spLocks/>
          </p:cNvSpPr>
          <p:nvPr/>
        </p:nvSpPr>
        <p:spPr>
          <a:xfrm>
            <a:off x="291315" y="3958620"/>
            <a:ext cx="5418795" cy="7427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STRATEGIA DI COMUNICAZIONE </a:t>
            </a:r>
            <a:r>
              <a:rPr lang="en-US" sz="2400" b="1" kern="1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j-cs"/>
              </a:rPr>
              <a:t>2014/20</a:t>
            </a:r>
          </a:p>
          <a:p>
            <a:pPr marL="0" lvl="1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dirty="0" smtClean="0">
                <a:ln w="0"/>
                <a:solidFill>
                  <a:srgbClr val="000000"/>
                </a:solidFill>
                <a:ea typeface="+mj-ea"/>
                <a:cs typeface="+mj-cs"/>
              </a:rPr>
              <a:t>…da dove </a:t>
            </a:r>
            <a:r>
              <a:rPr lang="en-US" sz="2400" b="1" i="1" dirty="0" err="1" smtClean="0">
                <a:ln w="0"/>
                <a:solidFill>
                  <a:srgbClr val="000000"/>
                </a:solidFill>
                <a:ea typeface="+mj-ea"/>
                <a:cs typeface="+mj-cs"/>
              </a:rPr>
              <a:t>siamo</a:t>
            </a:r>
            <a:r>
              <a:rPr lang="en-US" sz="2400" b="1" i="1" dirty="0" smtClean="0">
                <a:ln w="0"/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n-US" sz="2400" b="1" i="1" dirty="0" err="1" smtClean="0">
                <a:ln w="0"/>
                <a:solidFill>
                  <a:srgbClr val="000000"/>
                </a:solidFill>
                <a:ea typeface="+mj-ea"/>
                <a:cs typeface="+mj-cs"/>
              </a:rPr>
              <a:t>partiti</a:t>
            </a:r>
            <a:endParaRPr lang="en-US" sz="2400" b="1" i="1" kern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8" name="Freeform 75">
            <a:extLst>
              <a:ext uri="{FF2B5EF4-FFF2-40B4-BE49-F238E27FC236}">
                <a16:creationId xmlns:a16="http://schemas.microsoft.com/office/drawing/2014/main" xmlns="" id="{D4A67D3B-CF15-41C0-AEB5-8D857A8AE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353809" cy="2486663"/>
          </a:xfrm>
          <a:custGeom>
            <a:avLst/>
            <a:gdLst>
              <a:gd name="connsiteX0" fmla="*/ 0 w 3138412"/>
              <a:gd name="connsiteY0" fmla="*/ 0 h 3315551"/>
              <a:gd name="connsiteX1" fmla="*/ 2697473 w 3138412"/>
              <a:gd name="connsiteY1" fmla="*/ 0 h 3315551"/>
              <a:gd name="connsiteX2" fmla="*/ 2788573 w 3138412"/>
              <a:gd name="connsiteY2" fmla="*/ 121826 h 3315551"/>
              <a:gd name="connsiteX3" fmla="*/ 3138412 w 3138412"/>
              <a:gd name="connsiteY3" fmla="*/ 1267122 h 3315551"/>
              <a:gd name="connsiteX4" fmla="*/ 1089983 w 3138412"/>
              <a:gd name="connsiteY4" fmla="*/ 3315551 h 3315551"/>
              <a:gd name="connsiteX5" fmla="*/ 113581 w 3138412"/>
              <a:gd name="connsiteY5" fmla="*/ 3068317 h 3315551"/>
              <a:gd name="connsiteX6" fmla="*/ 0 w 3138412"/>
              <a:gd name="connsiteY6" fmla="*/ 2999315 h 331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412" h="3315551">
                <a:moveTo>
                  <a:pt x="0" y="0"/>
                </a:moveTo>
                <a:lnTo>
                  <a:pt x="2697473" y="0"/>
                </a:lnTo>
                <a:lnTo>
                  <a:pt x="2788573" y="121826"/>
                </a:lnTo>
                <a:cubicBezTo>
                  <a:pt x="3009443" y="448758"/>
                  <a:pt x="3138412" y="842879"/>
                  <a:pt x="3138412" y="1267122"/>
                </a:cubicBezTo>
                <a:cubicBezTo>
                  <a:pt x="3138412" y="2398438"/>
                  <a:pt x="2221299" y="3315551"/>
                  <a:pt x="1089983" y="3315551"/>
                </a:cubicBezTo>
                <a:cubicBezTo>
                  <a:pt x="736447" y="3315551"/>
                  <a:pt x="403829" y="3225989"/>
                  <a:pt x="113581" y="3068317"/>
                </a:cubicBezTo>
                <a:lnTo>
                  <a:pt x="0" y="299931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EE44E17-6A21-4DF3-9573-0819D6F00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3809" y="1253243"/>
            <a:ext cx="2626987" cy="26269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67">
            <a:extLst>
              <a:ext uri="{FF2B5EF4-FFF2-40B4-BE49-F238E27FC236}">
                <a16:creationId xmlns:a16="http://schemas.microsoft.com/office/drawing/2014/main" xmlns="" id="{1DE44A29-0857-4193-8859-8E5D8A3CD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24974" y="8895"/>
            <a:ext cx="3489727" cy="1990176"/>
          </a:xfrm>
          <a:custGeom>
            <a:avLst/>
            <a:gdLst>
              <a:gd name="connsiteX0" fmla="*/ 20343 w 3693492"/>
              <a:gd name="connsiteY0" fmla="*/ 0 h 2106382"/>
              <a:gd name="connsiteX1" fmla="*/ 3673149 w 3693492"/>
              <a:gd name="connsiteY1" fmla="*/ 0 h 2106382"/>
              <a:gd name="connsiteX2" fmla="*/ 3683957 w 3693492"/>
              <a:gd name="connsiteY2" fmla="*/ 70817 h 2106382"/>
              <a:gd name="connsiteX3" fmla="*/ 3693492 w 3693492"/>
              <a:gd name="connsiteY3" fmla="*/ 259636 h 2106382"/>
              <a:gd name="connsiteX4" fmla="*/ 1846746 w 3693492"/>
              <a:gd name="connsiteY4" fmla="*/ 2106382 h 2106382"/>
              <a:gd name="connsiteX5" fmla="*/ 0 w 3693492"/>
              <a:gd name="connsiteY5" fmla="*/ 259636 h 2106382"/>
              <a:gd name="connsiteX6" fmla="*/ 9535 w 3693492"/>
              <a:gd name="connsiteY6" fmla="*/ 70817 h 210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3492" h="2106382">
                <a:moveTo>
                  <a:pt x="20343" y="0"/>
                </a:moveTo>
                <a:lnTo>
                  <a:pt x="3673149" y="0"/>
                </a:lnTo>
                <a:lnTo>
                  <a:pt x="3683957" y="70817"/>
                </a:lnTo>
                <a:cubicBezTo>
                  <a:pt x="3690262" y="132899"/>
                  <a:pt x="3693492" y="195891"/>
                  <a:pt x="3693492" y="259636"/>
                </a:cubicBezTo>
                <a:cubicBezTo>
                  <a:pt x="3693492" y="1279566"/>
                  <a:pt x="2866676" y="2106382"/>
                  <a:pt x="1846746" y="2106382"/>
                </a:cubicBezTo>
                <a:cubicBezTo>
                  <a:pt x="826816" y="2106382"/>
                  <a:pt x="0" y="1279566"/>
                  <a:pt x="0" y="259636"/>
                </a:cubicBezTo>
                <a:cubicBezTo>
                  <a:pt x="0" y="195891"/>
                  <a:pt x="3230" y="132899"/>
                  <a:pt x="9535" y="7081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8" y="554683"/>
            <a:ext cx="3138539" cy="392317"/>
          </a:xfrm>
          <a:prstGeom prst="rect">
            <a:avLst/>
          </a:prstGeom>
        </p:spPr>
      </p:pic>
      <p:sp>
        <p:nvSpPr>
          <p:cNvPr id="24" name="Freeform 71">
            <a:extLst>
              <a:ext uri="{FF2B5EF4-FFF2-40B4-BE49-F238E27FC236}">
                <a16:creationId xmlns:a16="http://schemas.microsoft.com/office/drawing/2014/main" xmlns="" id="{B2A37BC1-02C0-4D97-8BEC-5BECAD9A3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8682" y="2779049"/>
            <a:ext cx="3560779" cy="4078951"/>
          </a:xfrm>
          <a:custGeom>
            <a:avLst/>
            <a:gdLst>
              <a:gd name="connsiteX0" fmla="*/ 2538398 w 3711057"/>
              <a:gd name="connsiteY0" fmla="*/ 0 h 4251098"/>
              <a:gd name="connsiteX1" fmla="*/ 3526457 w 3711057"/>
              <a:gd name="connsiteY1" fmla="*/ 199480 h 4251098"/>
              <a:gd name="connsiteX2" fmla="*/ 3711057 w 3711057"/>
              <a:gd name="connsiteY2" fmla="*/ 288406 h 4251098"/>
              <a:gd name="connsiteX3" fmla="*/ 3711057 w 3711057"/>
              <a:gd name="connsiteY3" fmla="*/ 4251098 h 4251098"/>
              <a:gd name="connsiteX4" fmla="*/ 668754 w 3711057"/>
              <a:gd name="connsiteY4" fmla="*/ 4251098 h 4251098"/>
              <a:gd name="connsiteX5" fmla="*/ 579647 w 3711057"/>
              <a:gd name="connsiteY5" fmla="*/ 4153055 h 4251098"/>
              <a:gd name="connsiteX6" fmla="*/ 0 w 3711057"/>
              <a:gd name="connsiteY6" fmla="*/ 2538398 h 4251098"/>
              <a:gd name="connsiteX7" fmla="*/ 2538398 w 3711057"/>
              <a:gd name="connsiteY7" fmla="*/ 0 h 42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1057" h="4251098">
                <a:moveTo>
                  <a:pt x="2538398" y="0"/>
                </a:moveTo>
                <a:cubicBezTo>
                  <a:pt x="2888878" y="0"/>
                  <a:pt x="3222768" y="71030"/>
                  <a:pt x="3526457" y="199480"/>
                </a:cubicBezTo>
                <a:lnTo>
                  <a:pt x="3711057" y="288406"/>
                </a:lnTo>
                <a:lnTo>
                  <a:pt x="3711057" y="4251098"/>
                </a:lnTo>
                <a:lnTo>
                  <a:pt x="668754" y="4251098"/>
                </a:lnTo>
                <a:lnTo>
                  <a:pt x="579647" y="4153055"/>
                </a:lnTo>
                <a:cubicBezTo>
                  <a:pt x="217529" y="3714270"/>
                  <a:pt x="0" y="3151738"/>
                  <a:pt x="0" y="2538398"/>
                </a:cubicBezTo>
                <a:cubicBezTo>
                  <a:pt x="0" y="1136479"/>
                  <a:pt x="1136479" y="0"/>
                  <a:pt x="253839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3" name="Picture 2" descr="Picture 2"/>
          <p:cNvPicPr>
            <a:picLocks noChangeAspect="1"/>
          </p:cNvPicPr>
          <p:nvPr/>
        </p:nvPicPr>
        <p:blipFill rotWithShape="1">
          <a:blip r:embed="rId3"/>
          <a:srcRect l="66667"/>
          <a:stretch/>
        </p:blipFill>
        <p:spPr>
          <a:xfrm>
            <a:off x="3445384" y="4383758"/>
            <a:ext cx="1440162" cy="869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uppo 1"/>
          <p:cNvGrpSpPr/>
          <p:nvPr/>
        </p:nvGrpSpPr>
        <p:grpSpPr>
          <a:xfrm>
            <a:off x="2917150" y="1500550"/>
            <a:ext cx="1655332" cy="1376596"/>
            <a:chOff x="-271193" y="1604998"/>
            <a:chExt cx="2999335" cy="2494287"/>
          </a:xfrm>
        </p:grpSpPr>
        <p:sp>
          <p:nvSpPr>
            <p:cNvPr id="3" name="Rettangolo 2"/>
            <p:cNvSpPr/>
            <p:nvPr/>
          </p:nvSpPr>
          <p:spPr>
            <a:xfrm>
              <a:off x="9706" y="1628285"/>
              <a:ext cx="2718436" cy="2471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-271193" y="1604998"/>
              <a:ext cx="2718436" cy="2471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391160"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  <a:latin typeface="Arial"/>
                  <a:cs typeface="Arial"/>
                </a:rPr>
                <a:t>FINALITÀ</a:t>
              </a:r>
              <a:endParaRPr lang="it-IT" sz="1200" kern="120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171450" indent="-171450" algn="ctr" defTabSz="391160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RAFFORZARE RUOLO UE</a:t>
              </a:r>
            </a:p>
            <a:p>
              <a:pPr marL="171450" indent="-171450" algn="ctr" defTabSz="391160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DIFFONDERE BUONE PRATICHE</a:t>
              </a:r>
            </a:p>
            <a:p>
              <a:pPr marL="171450" indent="-171450" algn="ctr" defTabSz="391160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PROMUOVERE DIALOGO UE-CITTADINI</a:t>
              </a:r>
            </a:p>
            <a:p>
              <a:pPr marL="171450" indent="-171450" algn="ctr" defTabSz="391160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COSTRUIRE RETI 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-62730" y="148151"/>
            <a:ext cx="8224889" cy="6817678"/>
            <a:chOff x="-4978519" y="-3207762"/>
            <a:chExt cx="10147453" cy="8411307"/>
          </a:xfrm>
        </p:grpSpPr>
        <p:sp>
          <p:nvSpPr>
            <p:cNvPr id="9" name="Rettangolo 8"/>
            <p:cNvSpPr/>
            <p:nvPr/>
          </p:nvSpPr>
          <p:spPr>
            <a:xfrm>
              <a:off x="2450498" y="2863548"/>
              <a:ext cx="2718436" cy="2339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-4978519" y="-3207762"/>
              <a:ext cx="2742540" cy="18909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04063"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>
                  <a:solidFill>
                    <a:schemeClr val="tx1"/>
                  </a:solidFill>
                  <a:latin typeface="Arial"/>
                  <a:cs typeface="Arial"/>
                </a:rPr>
                <a:t>OBIETTIVI GENERALI</a:t>
              </a:r>
            </a:p>
            <a:p>
              <a:pPr marL="171450" indent="-171450" algn="ctr" defTabSz="504063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DIFFONDERE CONOSCENZA DEL PO</a:t>
              </a:r>
            </a:p>
            <a:p>
              <a:pPr marL="171450" indent="-171450" algn="ctr" defTabSz="504063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GARANTIRE ACCESSIBILITÀ  FONDI</a:t>
              </a:r>
            </a:p>
            <a:p>
              <a:pPr marL="171450" indent="-171450" algn="ctr" defTabSz="504063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SOSTENERE BENEFICIARI</a:t>
              </a:r>
            </a:p>
            <a:p>
              <a:pPr marL="171450" indent="-171450" algn="ctr" defTabSz="504063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VALORIZZARE RETE PARTNER ISTITUZIONALI - BENEFICIARI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13107" y="240171"/>
            <a:ext cx="8624771" cy="5036681"/>
            <a:chOff x="6398032" y="1651647"/>
            <a:chExt cx="14965021" cy="8739254"/>
          </a:xfrm>
        </p:grpSpPr>
        <p:sp>
          <p:nvSpPr>
            <p:cNvPr id="7" name="Rettangolo 6"/>
            <p:cNvSpPr/>
            <p:nvPr/>
          </p:nvSpPr>
          <p:spPr>
            <a:xfrm>
              <a:off x="6398032" y="1651647"/>
              <a:ext cx="2718436" cy="23399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16974448" y="7559481"/>
              <a:ext cx="4388605" cy="2831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354711"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>
                  <a:solidFill>
                    <a:schemeClr val="tx1"/>
                  </a:solidFill>
                  <a:latin typeface="Arial"/>
                  <a:cs typeface="Arial"/>
                </a:rPr>
                <a:t>OBIETTIVI SPECIFICI</a:t>
              </a:r>
            </a:p>
            <a:p>
              <a:pPr marL="171450" indent="-171450" algn="ctr" defTabSz="35471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INFORMARE IN MODO COMPLETO</a:t>
              </a:r>
            </a:p>
            <a:p>
              <a:pPr marL="171450" indent="-171450" algn="ctr" defTabSz="35471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PUBBLICIZZARE BANDI </a:t>
              </a:r>
            </a:p>
            <a:p>
              <a:pPr marL="171450" indent="-171450" algn="ctr" defTabSz="35471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DIFFONDERE IMMAGINE COORDINATA</a:t>
              </a:r>
            </a:p>
            <a:p>
              <a:pPr marL="171450" indent="-171450" algn="ctr" defTabSz="35471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PROMUOVERE TRASPARENZA NELL’UTILIZZO DELLE RISORSE  </a:t>
              </a:r>
            </a:p>
            <a:p>
              <a:pPr marL="171450" indent="-171450" algn="ctr" defTabSz="354711"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it-IT" sz="1200" kern="1200" dirty="0">
                  <a:solidFill>
                    <a:schemeClr val="tx1"/>
                  </a:solidFill>
                  <a:latin typeface="Arial"/>
                  <a:cs typeface="Arial"/>
                </a:rPr>
                <a:t>PROMUOVERE COLLABORAZIONE PUBBLICO-PRIVATO</a:t>
              </a:r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9" y="4737944"/>
            <a:ext cx="1943963" cy="19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olo 2"/>
          <p:cNvSpPr txBox="1">
            <a:spLocks noGrp="1"/>
          </p:cNvSpPr>
          <p:nvPr>
            <p:ph type="title"/>
          </p:nvPr>
        </p:nvSpPr>
        <p:spPr>
          <a:xfrm>
            <a:off x="0" y="-66107"/>
            <a:ext cx="7992888" cy="50405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it-IT" sz="2000" dirty="0">
                <a:ln w="0"/>
                <a:latin typeface="+mn-lt"/>
                <a:cs typeface="Arial" panose="020B0604020202020204" pitchFamily="34" charset="0"/>
              </a:rPr>
              <a:t>STRATEGIA DI COMUNICAZIONE 2014/20 </a:t>
            </a:r>
            <a:r>
              <a:rPr lang="it-IT" sz="2000" b="1" i="1" dirty="0">
                <a:ln w="0"/>
                <a:latin typeface="+mn-lt"/>
                <a:cs typeface="Arial" panose="020B0604020202020204" pitchFamily="34" charset="0"/>
              </a:rPr>
              <a:t>…come abbiamo proseguito</a:t>
            </a:r>
            <a:endParaRPr sz="2000" b="1" i="1" dirty="0">
              <a:ln w="0"/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9638"/>
              </p:ext>
            </p:extLst>
          </p:nvPr>
        </p:nvGraphicFramePr>
        <p:xfrm>
          <a:off x="179515" y="1089956"/>
          <a:ext cx="8712967" cy="4858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9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4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0" cap="all" spc="75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Informazione</a:t>
                      </a:r>
                      <a:endParaRPr lang="it-IT" sz="1400" b="1" kern="0" cap="all" spc="75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0" cap="all" spc="75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AZIONE</a:t>
                      </a:r>
                      <a:endParaRPr lang="it-IT" sz="1400" b="1" kern="0" cap="all" spc="75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0" cap="all" spc="75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  <a:endParaRPr lang="it-IT" sz="1400" b="1" kern="0" cap="all" spc="75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0" cap="all" spc="75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SOTTO TARGET</a:t>
                      </a:r>
                      <a:endParaRPr lang="it-IT" sz="1400" b="1" kern="0" cap="all" spc="75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INFORMAZIONE GENERALE E DIVULGATIVA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Campagne pubblicitarie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Sito Internet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Conferenze stampa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networks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Newsletter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Centro Europe Direct </a:t>
                      </a:r>
                      <a:r>
                        <a:rPr lang="it-IT" sz="140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Vallée</a:t>
                      </a: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d’</a:t>
                      </a:r>
                      <a:r>
                        <a:rPr lang="it-IT" sz="1400" dirty="0" err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Aoste</a:t>
                      </a:r>
                      <a:endParaRPr lang="it-IT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Materiale cartaceo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Televisione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GRANDE PUBBLICO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Giovani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v"/>
                      </a:pP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99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INFORMAZIONI DI SERVIZIO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(ACCEDERE ALLE OPPORTUNITÀ DI FINANZIAMENTO E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PROCEDURE AMMINISTRATIVE)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it-IT" sz="14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Sito internet</a:t>
                      </a: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Newsletter</a:t>
                      </a: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Centro Europe Direct 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Vallée</a:t>
                      </a: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d’</a:t>
                      </a:r>
                      <a:r>
                        <a:rPr lang="it-IT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Aoste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Conferenze stampa e comunicati stampa</a:t>
                      </a: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Materiale informativo specifico</a:t>
                      </a: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Comunicazioni istituzionali</a:t>
                      </a: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 mail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it-IT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BENEFICIARI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(POTENZIALI ED EFFETTIVI)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Amministrazioni pubbliche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Imprese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4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Centri di ricerca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326" marR="5732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46" y="6008628"/>
            <a:ext cx="6722708" cy="833260"/>
          </a:xfrm>
          <a:prstGeom prst="rect">
            <a:avLst/>
          </a:prstGeom>
        </p:spPr>
      </p:pic>
      <p:pic>
        <p:nvPicPr>
          <p:cNvPr id="6" name="Picture 2" descr="Picture 2"/>
          <p:cNvPicPr>
            <a:picLocks noChangeAspect="1"/>
          </p:cNvPicPr>
          <p:nvPr/>
        </p:nvPicPr>
        <p:blipFill rotWithShape="1">
          <a:blip r:embed="rId3"/>
          <a:srcRect l="66667" t="12786" b="4402"/>
          <a:stretch/>
        </p:blipFill>
        <p:spPr>
          <a:xfrm>
            <a:off x="7596336" y="77910"/>
            <a:ext cx="1440162" cy="720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444" y="3326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51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7" name="Freeform: Shape 1053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6" name="Freeform: Shape 1055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itolo 2"/>
          <p:cNvSpPr txBox="1">
            <a:spLocks noGrp="1"/>
          </p:cNvSpPr>
          <p:nvPr>
            <p:ph type="title"/>
          </p:nvPr>
        </p:nvSpPr>
        <p:spPr>
          <a:xfrm>
            <a:off x="329184" y="744245"/>
            <a:ext cx="36246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defRPr sz="3800"/>
            </a:lvl1pPr>
          </a:lstStyle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000" kern="1200" dirty="0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  <a:t>STRATEGIA DI COMUNICAZIONE 2014/20</a:t>
            </a:r>
            <a:br>
              <a:rPr lang="en-US" sz="3000" kern="1200" dirty="0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000" b="1" i="1" kern="1200" dirty="0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  <a:t>…chi </a:t>
            </a:r>
            <a:r>
              <a:rPr lang="en-US" sz="3000" b="1" i="1" kern="1200" dirty="0" err="1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  <a:t>abbiamo</a:t>
            </a:r>
            <a:r>
              <a:rPr lang="en-US" sz="3000" b="1" i="1" kern="1200" dirty="0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000" b="1" i="1" kern="1200" dirty="0" err="1" smtClean="0">
                <a:ln w="0"/>
                <a:solidFill>
                  <a:schemeClr val="tx1"/>
                </a:solidFill>
                <a:latin typeface="+mn-lt"/>
                <a:ea typeface="+mj-ea"/>
                <a:cs typeface="+mj-cs"/>
              </a:rPr>
              <a:t>scelto</a:t>
            </a:r>
            <a:endParaRPr lang="en-US" sz="3000" b="1" i="1" kern="1200" dirty="0">
              <a:ln w="0"/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8" name="Rectangle 1059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9184" y="2512611"/>
            <a:ext cx="4098800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BENEFICIARI POTENZIALI ED EFFETTIVI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/>
              <a:t>PMI, </a:t>
            </a:r>
            <a:r>
              <a:rPr lang="en-US" sz="1600" i="1" dirty="0" err="1"/>
              <a:t>università</a:t>
            </a:r>
            <a:r>
              <a:rPr lang="en-US" sz="1600" i="1" dirty="0"/>
              <a:t>, </a:t>
            </a:r>
            <a:r>
              <a:rPr lang="en-US" sz="1600" i="1" dirty="0" err="1"/>
              <a:t>organismi</a:t>
            </a:r>
            <a:r>
              <a:rPr lang="en-US" sz="1600" i="1" dirty="0"/>
              <a:t> di </a:t>
            </a:r>
            <a:r>
              <a:rPr lang="en-US" sz="1600" i="1" dirty="0" err="1"/>
              <a:t>ricerca</a:t>
            </a:r>
            <a:r>
              <a:rPr lang="en-US" sz="1600" i="1" dirty="0"/>
              <a:t> e </a:t>
            </a:r>
            <a:r>
              <a:rPr lang="en-US" sz="1600" i="1" dirty="0" err="1"/>
              <a:t>innovazione</a:t>
            </a:r>
            <a:r>
              <a:rPr lang="en-US" sz="1600" i="1" dirty="0"/>
              <a:t>, </a:t>
            </a:r>
            <a:r>
              <a:rPr lang="en-US" sz="1600" i="1" dirty="0" err="1"/>
              <a:t>amministrazione</a:t>
            </a:r>
            <a:r>
              <a:rPr lang="en-US" sz="1600" i="1" dirty="0"/>
              <a:t> </a:t>
            </a:r>
            <a:r>
              <a:rPr lang="en-US" sz="1600" i="1" dirty="0" err="1"/>
              <a:t>pubblica</a:t>
            </a:r>
            <a:r>
              <a:rPr lang="en-US" sz="1600" i="1" dirty="0"/>
              <a:t> e </a:t>
            </a:r>
            <a:r>
              <a:rPr lang="en-US" sz="1600" i="1" dirty="0" err="1"/>
              <a:t>organismi</a:t>
            </a:r>
            <a:r>
              <a:rPr lang="en-US" sz="1600" i="1" dirty="0"/>
              <a:t> di </a:t>
            </a:r>
            <a:r>
              <a:rPr lang="en-US" sz="1600" i="1" dirty="0" err="1"/>
              <a:t>diritto</a:t>
            </a:r>
            <a:r>
              <a:rPr lang="en-US" sz="1600" i="1" dirty="0"/>
              <a:t> </a:t>
            </a:r>
            <a:r>
              <a:rPr lang="en-US" sz="1600" i="1" dirty="0" err="1"/>
              <a:t>pubblico</a:t>
            </a:r>
            <a:endParaRPr lang="en-US" sz="16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GRANDE PUBBLICO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 err="1"/>
              <a:t>Cittadini</a:t>
            </a:r>
            <a:endParaRPr lang="en-US" sz="16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MOLTIPLICATORI DI INFORMAZIONE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i="1" dirty="0"/>
              <a:t>Stakeholder e mass media</a:t>
            </a:r>
          </a:p>
        </p:txBody>
      </p:sp>
      <p:pic>
        <p:nvPicPr>
          <p:cNvPr id="1026" name="Picture 2" descr="Destinatari | myCMS | Cms DnaAzien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026" y="752922"/>
            <a:ext cx="3851789" cy="22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26" y="4559863"/>
            <a:ext cx="3851789" cy="481473"/>
          </a:xfrm>
          <a:prstGeom prst="rect">
            <a:avLst/>
          </a:prstGeom>
        </p:spPr>
      </p:pic>
      <p:pic>
        <p:nvPicPr>
          <p:cNvPr id="6" name="Picture 2" descr="Picture 2"/>
          <p:cNvPicPr>
            <a:picLocks noChangeAspect="1"/>
          </p:cNvPicPr>
          <p:nvPr/>
        </p:nvPicPr>
        <p:blipFill rotWithShape="1">
          <a:blip r:embed="rId4"/>
          <a:srcRect l="66667"/>
          <a:stretch/>
        </p:blipFill>
        <p:spPr>
          <a:xfrm>
            <a:off x="7383920" y="5597783"/>
            <a:ext cx="1440162" cy="869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69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olo 2"/>
          <p:cNvSpPr txBox="1">
            <a:spLocks noGrp="1"/>
          </p:cNvSpPr>
          <p:nvPr>
            <p:ph type="title"/>
          </p:nvPr>
        </p:nvSpPr>
        <p:spPr>
          <a:xfrm>
            <a:off x="467544" y="897702"/>
            <a:ext cx="6809182" cy="3700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>
              <a:defRPr sz="3800"/>
            </a:lvl1pPr>
          </a:lstStyle>
          <a:p>
            <a:pPr>
              <a:lnSpc>
                <a:spcPct val="150000"/>
              </a:lnSpc>
            </a:pPr>
            <a:endParaRPr lang="en-US" sz="2200" dirty="0">
              <a:ln w="0"/>
              <a:latin typeface="+mn-lt"/>
              <a:ea typeface="Calibri Light"/>
              <a:cs typeface="Arial" panose="020B0604020202020204" pitchFamily="34" charset="0"/>
            </a:endParaRP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Linee 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beneficiari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(Linee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corretta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comunicazione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 Guida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all'utilizzo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degli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emblemi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loghi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poster/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cartelloni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targhe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Programma;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Formazione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risultati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azioni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Progetti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cofinanziati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Partecipazione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iniziative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realizzate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dal Centro Europe Direct Vallée 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d’Aoste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newsletter «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VDAEuropeInfo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Organizzazione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eventi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342900" lvl="1" indent="-342900" algn="l" rtl="0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/>
              <a:buChar char="ü"/>
            </a:pP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Revisione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sviluppo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sito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istituzionale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regionale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«Canale Europa».</a:t>
            </a: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14" name="Straight Connector 389">
            <a:extLst>
              <a:ext uri="{FF2B5EF4-FFF2-40B4-BE49-F238E27FC236}">
                <a16:creationId xmlns:a16="http://schemas.microsoft.com/office/drawing/2014/main" xmlns="" id="{192712F8-36FA-35DF-0CE8-4098D9332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5" y="5445224"/>
            <a:ext cx="1862620" cy="116413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0" r="68419" b="20671"/>
          <a:stretch/>
        </p:blipFill>
        <p:spPr>
          <a:xfrm>
            <a:off x="2627784" y="5805264"/>
            <a:ext cx="1860020" cy="7111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19" y="6160833"/>
            <a:ext cx="1862621" cy="232827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/>
        </p:nvPicPr>
        <p:blipFill rotWithShape="1">
          <a:blip r:embed="rId6"/>
          <a:srcRect l="66667"/>
          <a:stretch/>
        </p:blipFill>
        <p:spPr>
          <a:xfrm>
            <a:off x="7020272" y="5595846"/>
            <a:ext cx="1860020" cy="1129973"/>
          </a:xfrm>
          <a:prstGeom prst="rect">
            <a:avLst/>
          </a:prstGeom>
        </p:spPr>
      </p:pic>
      <p:cxnSp>
        <p:nvCxnSpPr>
          <p:cNvPr id="415" name="Straight Connector 391">
            <a:extLst>
              <a:ext uri="{FF2B5EF4-FFF2-40B4-BE49-F238E27FC236}">
                <a16:creationId xmlns:a16="http://schemas.microsoft.com/office/drawing/2014/main" xmlns="" id="{AF9469B9-6468-5B6A-E832-8D45903884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672" y="5231580"/>
            <a:ext cx="7844367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9EE4A20-FB9A-2E59-F095-6911992254AC}"/>
              </a:ext>
            </a:extLst>
          </p:cNvPr>
          <p:cNvSpPr txBox="1"/>
          <p:nvPr/>
        </p:nvSpPr>
        <p:spPr>
          <a:xfrm>
            <a:off x="1403648" y="235470"/>
            <a:ext cx="64087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STRATEGIA DI COMUNICAZIONE 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2014/20 </a:t>
            </a:r>
          </a:p>
          <a:p>
            <a:pPr algn="l"/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abbiamo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realizzato</a:t>
            </a:r>
            <a:r>
              <a:rPr lang="en-US" sz="24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055" y="1720298"/>
            <a:ext cx="2492036" cy="24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5" name="Rectangle 464">
            <a:extLst>
              <a:ext uri="{FF2B5EF4-FFF2-40B4-BE49-F238E27FC236}">
                <a16:creationId xmlns:a16="http://schemas.microsoft.com/office/drawing/2014/main" xmlns="" id="{115719BB-48A7-4AF4-BB91-DC82E0DF7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6" name="Freeform: Shape 466">
            <a:extLst>
              <a:ext uri="{FF2B5EF4-FFF2-40B4-BE49-F238E27FC236}">
                <a16:creationId xmlns:a16="http://schemas.microsoft.com/office/drawing/2014/main" xmlns="" id="{10973A55-5440-4A99-B526-B5812E462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7" name="Freeform: Shape 468">
            <a:extLst>
              <a:ext uri="{FF2B5EF4-FFF2-40B4-BE49-F238E27FC236}">
                <a16:creationId xmlns:a16="http://schemas.microsoft.com/office/drawing/2014/main" xmlns="" id="{A9682493-588A-4D52-98F6-FBBD80C07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itolo 2"/>
          <p:cNvSpPr txBox="1">
            <a:spLocks noGrp="1"/>
          </p:cNvSpPr>
          <p:nvPr>
            <p:ph type="title"/>
          </p:nvPr>
        </p:nvSpPr>
        <p:spPr>
          <a:xfrm>
            <a:off x="58795" y="141275"/>
            <a:ext cx="4283967" cy="1170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en-US" sz="2000" b="1" dirty="0">
                <a:ln w="0"/>
                <a:latin typeface="+mn-lt"/>
              </a:rPr>
              <a:t>AZIONI DI COMUNICAZIONE 2014/20 </a:t>
            </a:r>
            <a:r>
              <a:rPr lang="en-US" sz="2000" b="1" i="1" dirty="0" smtClean="0">
                <a:ln w="0"/>
                <a:latin typeface="+mn-lt"/>
              </a:rPr>
              <a:t>…dove </a:t>
            </a:r>
            <a:r>
              <a:rPr lang="en-US" sz="2000" b="1" i="1" dirty="0" err="1" smtClean="0">
                <a:ln w="0"/>
                <a:latin typeface="+mn-lt"/>
              </a:rPr>
              <a:t>siamo</a:t>
            </a:r>
            <a:r>
              <a:rPr lang="en-US" sz="2000" b="1" i="1" dirty="0" smtClean="0">
                <a:ln w="0"/>
                <a:latin typeface="+mn-lt"/>
              </a:rPr>
              <a:t> </a:t>
            </a:r>
            <a:r>
              <a:rPr lang="en-US" sz="2000" b="1" i="1" dirty="0" err="1" smtClean="0">
                <a:ln w="0"/>
                <a:latin typeface="+mn-lt"/>
              </a:rPr>
              <a:t>oggi</a:t>
            </a:r>
            <a:endParaRPr lang="en-US" sz="2000" b="1" i="1" dirty="0">
              <a:ln w="0"/>
              <a:latin typeface="+mn-lt"/>
            </a:endParaRPr>
          </a:p>
        </p:txBody>
      </p:sp>
      <p:sp>
        <p:nvSpPr>
          <p:cNvPr id="478" name="Rectangle 470">
            <a:extLst>
              <a:ext uri="{FF2B5EF4-FFF2-40B4-BE49-F238E27FC236}">
                <a16:creationId xmlns:a16="http://schemas.microsoft.com/office/drawing/2014/main" xmlns="" id="{FBEC5A7A-ADE4-48D9-B89C-2BA1C9110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8283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9" name="Rectangle 472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119" y="2185062"/>
            <a:ext cx="37033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CasellaDiTesto 394"/>
          <p:cNvSpPr txBox="1"/>
          <p:nvPr/>
        </p:nvSpPr>
        <p:spPr>
          <a:xfrm>
            <a:off x="24507" y="2085036"/>
            <a:ext cx="396044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Collaborazione</a:t>
            </a:r>
            <a:r>
              <a:rPr lang="en-US" sz="7200" dirty="0"/>
              <a:t> </a:t>
            </a:r>
            <a:r>
              <a:rPr lang="en-US" sz="7200" dirty="0" err="1"/>
              <a:t>alla</a:t>
            </a:r>
            <a:r>
              <a:rPr lang="en-US" sz="7200" dirty="0"/>
              <a:t> </a:t>
            </a:r>
            <a:r>
              <a:rPr lang="en-US" sz="7200" dirty="0" err="1"/>
              <a:t>rubrica</a:t>
            </a:r>
            <a:r>
              <a:rPr lang="en-US" sz="7200" dirty="0"/>
              <a:t> RAI «</a:t>
            </a:r>
            <a:r>
              <a:rPr lang="en-US" sz="7200" dirty="0" err="1"/>
              <a:t>L’Europa</a:t>
            </a:r>
            <a:r>
              <a:rPr lang="en-US" sz="7200" dirty="0"/>
              <a:t> e </a:t>
            </a:r>
            <a:r>
              <a:rPr lang="en-US" sz="7200" dirty="0" err="1"/>
              <a:t>Noi</a:t>
            </a:r>
            <a:r>
              <a:rPr lang="en-US" sz="7200" dirty="0"/>
              <a:t>»;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Diffusione</a:t>
            </a:r>
            <a:r>
              <a:rPr lang="en-US" sz="7200" dirty="0"/>
              <a:t> mini-video </a:t>
            </a:r>
            <a:r>
              <a:rPr lang="en-US" sz="7200" dirty="0" err="1"/>
              <a:t>realizzati</a:t>
            </a:r>
            <a:r>
              <a:rPr lang="en-US" sz="7200" dirty="0"/>
              <a:t> </a:t>
            </a:r>
            <a:r>
              <a:rPr lang="en-US" sz="7200" dirty="0" err="1"/>
              <a:t>nell’ambito</a:t>
            </a:r>
            <a:r>
              <a:rPr lang="en-US" sz="7200" dirty="0"/>
              <a:t> </a:t>
            </a:r>
            <a:r>
              <a:rPr lang="en-US" sz="7200" dirty="0" err="1"/>
              <a:t>della</a:t>
            </a:r>
            <a:r>
              <a:rPr lang="en-US" sz="7200" dirty="0"/>
              <a:t> </a:t>
            </a:r>
            <a:r>
              <a:rPr lang="en-US" sz="7200" dirty="0" err="1"/>
              <a:t>Politica</a:t>
            </a:r>
            <a:r>
              <a:rPr lang="en-US" sz="7200" dirty="0"/>
              <a:t> </a:t>
            </a:r>
            <a:r>
              <a:rPr lang="en-US" sz="7200" dirty="0" err="1"/>
              <a:t>regionale</a:t>
            </a:r>
            <a:r>
              <a:rPr lang="en-US" sz="7200" dirty="0"/>
              <a:t> di </a:t>
            </a:r>
            <a:r>
              <a:rPr lang="en-US" sz="7200" dirty="0" err="1"/>
              <a:t>sviluppo</a:t>
            </a:r>
            <a:r>
              <a:rPr lang="en-US" sz="7200" dirty="0"/>
              <a:t> 2014/20;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Pubblicazione</a:t>
            </a:r>
            <a:r>
              <a:rPr lang="en-US" sz="7200" b="1" dirty="0"/>
              <a:t> </a:t>
            </a:r>
            <a:r>
              <a:rPr lang="en-US" sz="7200" dirty="0" err="1"/>
              <a:t>notizie</a:t>
            </a:r>
            <a:r>
              <a:rPr lang="en-US" sz="7200" dirty="0"/>
              <a:t> </a:t>
            </a:r>
            <a:r>
              <a:rPr lang="en-US" sz="7200" dirty="0" err="1"/>
              <a:t>sul</a:t>
            </a:r>
            <a:r>
              <a:rPr lang="en-US" sz="7200" dirty="0"/>
              <a:t> </a:t>
            </a:r>
            <a:r>
              <a:rPr lang="en-US" sz="7200" dirty="0" err="1"/>
              <a:t>sito</a:t>
            </a:r>
            <a:r>
              <a:rPr lang="en-US" sz="7200" dirty="0"/>
              <a:t> web;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Informazione</a:t>
            </a:r>
            <a:r>
              <a:rPr lang="en-US" sz="7200" dirty="0"/>
              <a:t> </a:t>
            </a:r>
            <a:r>
              <a:rPr lang="en-US" sz="7200" dirty="0" err="1"/>
              <a:t>su</a:t>
            </a:r>
            <a:r>
              <a:rPr lang="en-US" sz="7200" dirty="0"/>
              <a:t> </a:t>
            </a:r>
            <a:r>
              <a:rPr lang="en-US" sz="7200" dirty="0" err="1"/>
              <a:t>progetti</a:t>
            </a:r>
            <a:r>
              <a:rPr lang="en-US" sz="7200" dirty="0"/>
              <a:t> 2014/20 </a:t>
            </a:r>
            <a:r>
              <a:rPr lang="en-US" sz="7200" dirty="0" err="1"/>
              <a:t>veicolata</a:t>
            </a:r>
            <a:r>
              <a:rPr lang="en-US" sz="7200" dirty="0"/>
              <a:t> </a:t>
            </a:r>
            <a:r>
              <a:rPr lang="en-US" sz="7200" dirty="0" err="1"/>
              <a:t>dai</a:t>
            </a:r>
            <a:r>
              <a:rPr lang="en-US" sz="7200" dirty="0"/>
              <a:t> media </a:t>
            </a:r>
            <a:r>
              <a:rPr lang="en-US" sz="7200" dirty="0" err="1"/>
              <a:t>locali</a:t>
            </a:r>
            <a:r>
              <a:rPr lang="en-US" sz="7200" dirty="0"/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Supporto</a:t>
            </a:r>
            <a:r>
              <a:rPr lang="en-US" sz="7200" b="1" dirty="0"/>
              <a:t> </a:t>
            </a:r>
            <a:r>
              <a:rPr lang="en-US" sz="7200" dirty="0" err="1"/>
              <a:t>ai</a:t>
            </a:r>
            <a:r>
              <a:rPr lang="en-US" sz="7200" dirty="0"/>
              <a:t> </a:t>
            </a:r>
            <a:r>
              <a:rPr lang="en-US" sz="7200" dirty="0" err="1"/>
              <a:t>beneficiari</a:t>
            </a:r>
            <a:r>
              <a:rPr lang="en-US" sz="7200" dirty="0"/>
              <a:t> per </a:t>
            </a:r>
            <a:r>
              <a:rPr lang="en-US" sz="7200" dirty="0" err="1"/>
              <a:t>attività</a:t>
            </a:r>
            <a:r>
              <a:rPr lang="en-US" sz="7200" dirty="0"/>
              <a:t> legate </a:t>
            </a:r>
            <a:r>
              <a:rPr lang="en-US" sz="7200" dirty="0" err="1"/>
              <a:t>alla</a:t>
            </a:r>
            <a:r>
              <a:rPr lang="en-US" sz="7200" dirty="0"/>
              <a:t> </a:t>
            </a:r>
            <a:r>
              <a:rPr lang="en-US" sz="7200" dirty="0" err="1"/>
              <a:t>comunicazione</a:t>
            </a:r>
            <a:r>
              <a:rPr lang="en-US" sz="7200" dirty="0"/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Partecipazione</a:t>
            </a:r>
            <a:r>
              <a:rPr lang="en-US" sz="7200" b="1" dirty="0"/>
              <a:t> </a:t>
            </a:r>
            <a:r>
              <a:rPr lang="en-US" sz="7200" dirty="0"/>
              <a:t>a Rete INFORM EU e INFORM ITA;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Partecipazione</a:t>
            </a:r>
            <a:r>
              <a:rPr lang="en-US" sz="7200" dirty="0"/>
              <a:t> </a:t>
            </a:r>
            <a:r>
              <a:rPr lang="en-US" sz="7200" dirty="0" err="1"/>
              <a:t>dell’AdG</a:t>
            </a:r>
            <a:r>
              <a:rPr lang="en-US" sz="7200" dirty="0"/>
              <a:t> al 9° Forum </a:t>
            </a:r>
            <a:r>
              <a:rPr lang="en-US" sz="7200" dirty="0" err="1"/>
              <a:t>sulla</a:t>
            </a:r>
            <a:r>
              <a:rPr lang="en-US" sz="7200" dirty="0"/>
              <a:t> </a:t>
            </a:r>
            <a:r>
              <a:rPr lang="en-US" sz="7200" dirty="0" err="1"/>
              <a:t>coesione</a:t>
            </a:r>
            <a:r>
              <a:rPr lang="en-US" sz="7200" dirty="0"/>
              <a:t> (</a:t>
            </a:r>
            <a:r>
              <a:rPr lang="en-US" sz="7200" dirty="0" err="1"/>
              <a:t>Bruxelles</a:t>
            </a:r>
            <a:r>
              <a:rPr lang="en-US" sz="7200" dirty="0"/>
              <a:t> 11-12 </a:t>
            </a:r>
            <a:r>
              <a:rPr lang="en-US" sz="7200" dirty="0" err="1"/>
              <a:t>aprile</a:t>
            </a:r>
            <a:r>
              <a:rPr lang="en-US" sz="7200" dirty="0"/>
              <a:t> 2024);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Attività</a:t>
            </a:r>
            <a:r>
              <a:rPr lang="en-US" sz="7200" b="1" dirty="0"/>
              <a:t> </a:t>
            </a:r>
            <a:r>
              <a:rPr lang="en-US" sz="7200" b="1" dirty="0" err="1"/>
              <a:t>didattica</a:t>
            </a:r>
            <a:r>
              <a:rPr lang="en-US" sz="7200" b="1" dirty="0"/>
              <a:t> </a:t>
            </a:r>
            <a:r>
              <a:rPr lang="en-US" sz="7200" dirty="0" err="1"/>
              <a:t>presso</a:t>
            </a:r>
            <a:r>
              <a:rPr lang="en-US" sz="7200" dirty="0"/>
              <a:t> </a:t>
            </a:r>
            <a:r>
              <a:rPr lang="en-US" sz="7200" dirty="0" err="1"/>
              <a:t>l’Università</a:t>
            </a:r>
            <a:r>
              <a:rPr lang="en-US" sz="7200" dirty="0"/>
              <a:t> </a:t>
            </a:r>
            <a:r>
              <a:rPr lang="en-US" sz="7200" dirty="0" err="1"/>
              <a:t>della</a:t>
            </a:r>
            <a:r>
              <a:rPr lang="en-US" sz="7200" dirty="0"/>
              <a:t> Valle d’Aosta;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1" dirty="0" err="1"/>
              <a:t>Partecipazione</a:t>
            </a:r>
            <a:r>
              <a:rPr lang="en-US" sz="7200" b="1" dirty="0"/>
              <a:t> </a:t>
            </a:r>
            <a:r>
              <a:rPr lang="en-US" sz="7200" dirty="0" err="1"/>
              <a:t>all’evento</a:t>
            </a:r>
            <a:r>
              <a:rPr lang="en-US" sz="7200" dirty="0"/>
              <a:t> </a:t>
            </a:r>
            <a:r>
              <a:rPr lang="en-US" sz="7200" i="1" dirty="0"/>
              <a:t>Encouraging Reuse</a:t>
            </a:r>
            <a:r>
              <a:rPr lang="en-US" sz="7200" dirty="0"/>
              <a:t> (GAL Valle d'Aosta, MIT Italy Program).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192" y="607680"/>
            <a:ext cx="3854196" cy="25630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4559713"/>
            <a:ext cx="3854196" cy="481774"/>
          </a:xfrm>
          <a:prstGeom prst="rect">
            <a:avLst/>
          </a:prstGeom>
        </p:spPr>
      </p:pic>
      <p:pic>
        <p:nvPicPr>
          <p:cNvPr id="6" name="Picture 2" descr="Picture 2"/>
          <p:cNvPicPr>
            <a:picLocks noChangeAspect="1"/>
          </p:cNvPicPr>
          <p:nvPr/>
        </p:nvPicPr>
        <p:blipFill rotWithShape="1">
          <a:blip r:embed="rId4"/>
          <a:srcRect l="65000"/>
          <a:stretch/>
        </p:blipFill>
        <p:spPr>
          <a:xfrm>
            <a:off x="7311912" y="5752008"/>
            <a:ext cx="1512170" cy="869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287995"/>
            <a:ext cx="1315050" cy="8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4010465-7E53-E304-0B3B-FEC83531A881}"/>
              </a:ext>
            </a:extLst>
          </p:cNvPr>
          <p:cNvSpPr txBox="1"/>
          <p:nvPr/>
        </p:nvSpPr>
        <p:spPr>
          <a:xfrm>
            <a:off x="648855" y="3582099"/>
            <a:ext cx="2963813" cy="16469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ln w="0"/>
              </a:rPr>
              <a:t>STRATEGIA </a:t>
            </a:r>
            <a:r>
              <a:rPr lang="en-US" sz="2800" b="1" dirty="0">
                <a:ln w="0"/>
              </a:rPr>
              <a:t>DI COMUNICAZIONE 2014/20 </a:t>
            </a:r>
            <a:endParaRPr lang="en-US" sz="2800" b="1" dirty="0" smtClean="0">
              <a:ln w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 smtClean="0">
                <a:ln w="0"/>
              </a:rPr>
              <a:t>…in </a:t>
            </a:r>
            <a:r>
              <a:rPr lang="en-US" sz="2800" b="1" i="1" dirty="0" err="1" smtClean="0">
                <a:ln w="0"/>
              </a:rPr>
              <a:t>sintesi</a:t>
            </a:r>
            <a:endParaRPr lang="en-US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553F50E-1DB9-1304-55CF-733DDC6C9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Immagine che contiene schermata, terreno, aria aperta, inverno&#10;&#10;Descrizione generata automaticamente">
            <a:extLst>
              <a:ext uri="{FF2B5EF4-FFF2-40B4-BE49-F238E27FC236}">
                <a16:creationId xmlns:a16="http://schemas.microsoft.com/office/drawing/2014/main" xmlns="" id="{14BEA787-AD6D-C0F2-765A-43F114A01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6" y="1265104"/>
            <a:ext cx="2516285" cy="168591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39" y="2636480"/>
            <a:ext cx="2516285" cy="314535"/>
          </a:xfrm>
          <a:prstGeom prst="rect">
            <a:avLst/>
          </a:prstGeom>
        </p:spPr>
      </p:pic>
      <p:pic>
        <p:nvPicPr>
          <p:cNvPr id="10" name="Picture 4" descr="Cammino Balteo: prorogata la scadenza">
            <a:extLst>
              <a:ext uri="{FF2B5EF4-FFF2-40B4-BE49-F238E27FC236}">
                <a16:creationId xmlns:a16="http://schemas.microsoft.com/office/drawing/2014/main" xmlns="" id="{C0BA890C-C1F8-7B5A-DAD2-F83B2323C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436" y="1271395"/>
            <a:ext cx="2516285" cy="16796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2252" y="3307734"/>
            <a:ext cx="7844367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139952" y="3566983"/>
            <a:ext cx="4680520" cy="16472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La </a:t>
            </a:r>
            <a:r>
              <a:rPr lang="en-US" sz="2400" dirty="0" err="1"/>
              <a:t>programmazione</a:t>
            </a:r>
            <a:r>
              <a:rPr lang="en-US" sz="2400" dirty="0"/>
              <a:t> 2014-2020 è in </a:t>
            </a:r>
            <a:r>
              <a:rPr lang="en-US" sz="2400" dirty="0" err="1"/>
              <a:t>chiusura</a:t>
            </a:r>
            <a:r>
              <a:rPr lang="en-US" sz="2400" dirty="0"/>
              <a:t>, </a:t>
            </a:r>
            <a:r>
              <a:rPr lang="en-US" sz="2400" dirty="0" err="1"/>
              <a:t>pertanto</a:t>
            </a:r>
            <a:r>
              <a:rPr lang="en-US" sz="2400" dirty="0"/>
              <a:t> le </a:t>
            </a:r>
            <a:r>
              <a:rPr lang="en-US" sz="2400" dirty="0" err="1" smtClean="0"/>
              <a:t>ultime</a:t>
            </a:r>
            <a:r>
              <a:rPr lang="en-US" sz="2400" dirty="0" smtClean="0"/>
              <a:t> </a:t>
            </a:r>
            <a:r>
              <a:rPr lang="en-US" sz="2400" dirty="0" err="1" smtClean="0"/>
              <a:t>attività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comunicazione</a:t>
            </a:r>
            <a:r>
              <a:rPr lang="en-US" sz="2400" dirty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concentreranno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/>
              <a:t>diffusione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risultati</a:t>
            </a:r>
            <a:r>
              <a:rPr lang="en-US" sz="2400" dirty="0"/>
              <a:t> </a:t>
            </a:r>
            <a:r>
              <a:rPr lang="en-US" sz="2400" dirty="0" err="1"/>
              <a:t>raggiunti</a:t>
            </a:r>
            <a:r>
              <a:rPr lang="en-US" sz="2400" dirty="0"/>
              <a:t> </a:t>
            </a:r>
            <a:r>
              <a:rPr lang="en-US" sz="2400" dirty="0" err="1"/>
              <a:t>attraverso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progetti</a:t>
            </a:r>
            <a:r>
              <a:rPr lang="en-US" sz="2400" dirty="0"/>
              <a:t>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 rotWithShape="1">
          <a:blip r:embed="rId5"/>
          <a:srcRect l="66667"/>
          <a:stretch/>
        </p:blipFill>
        <p:spPr>
          <a:xfrm>
            <a:off x="7596336" y="77468"/>
            <a:ext cx="1440162" cy="869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cona della bandiera del traguardo Traguardo Concetto di successo Banner  del traguardo Bandiera della velocità Spo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4072" r="4675" b="5278"/>
          <a:stretch/>
        </p:blipFill>
        <p:spPr bwMode="auto">
          <a:xfrm>
            <a:off x="4604435" y="5179459"/>
            <a:ext cx="3096344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37EA83DF-35A8-9CC8-3C8E-C3F32BECC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14725" cy="68580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76A29D64-B4CD-CEFF-8174-BCDB2EA45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92522" cy="6858000"/>
            <a:chOff x="12068638" y="0"/>
            <a:chExt cx="123362" cy="685800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95271C26-E797-25E4-4A2D-5AA7A104D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3E4BD6EF-3C9D-3DEF-A540-84C50BAA5D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5" y="2156602"/>
            <a:ext cx="2225631" cy="278203"/>
          </a:xfrm>
          <a:prstGeom prst="rect">
            <a:avLst/>
          </a:prstGeom>
        </p:spPr>
      </p:pic>
      <p:pic>
        <p:nvPicPr>
          <p:cNvPr id="8" name="Immagine 7" descr="Contatti e Newsletter - retail&amp;food">
            <a:extLst>
              <a:ext uri="{FF2B5EF4-FFF2-40B4-BE49-F238E27FC236}">
                <a16:creationId xmlns:a16="http://schemas.microsoft.com/office/drawing/2014/main" xmlns="" id="{54A421E5-C312-C60F-68AF-163A1400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46" y="2900596"/>
            <a:ext cx="2225631" cy="1046046"/>
          </a:xfrm>
          <a:prstGeom prst="rect">
            <a:avLst/>
          </a:prstGeom>
        </p:spPr>
      </p:pic>
      <p:pic>
        <p:nvPicPr>
          <p:cNvPr id="7" name="Immagine 6" descr="Artigiano in Fiera 2022, la Chambre sosterrà parte dei costi per le imprese  valdostane - Aostaoggi.it">
            <a:extLst>
              <a:ext uri="{FF2B5EF4-FFF2-40B4-BE49-F238E27FC236}">
                <a16:creationId xmlns:a16="http://schemas.microsoft.com/office/drawing/2014/main" xmlns="" id="{A3BED518-A10C-9498-3539-65833891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5" y="4421446"/>
            <a:ext cx="2225631" cy="14800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31367" y="2533476"/>
            <a:ext cx="4449886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Per </a:t>
            </a:r>
            <a:r>
              <a:rPr lang="en-US" sz="1700" dirty="0" err="1"/>
              <a:t>approfondimenti</a:t>
            </a:r>
            <a:r>
              <a:rPr lang="en-US" sz="1700" dirty="0"/>
              <a:t> o </a:t>
            </a:r>
            <a:r>
              <a:rPr lang="en-US" sz="1700" dirty="0" err="1"/>
              <a:t>informazioni</a:t>
            </a:r>
            <a:r>
              <a:rPr lang="en-US" sz="1700" dirty="0"/>
              <a:t>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Sito web Canale Europa VDA 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(link: </a:t>
            </a:r>
            <a:r>
              <a:rPr lang="en-US" sz="1700" dirty="0">
                <a:hlinkClick r:id="rId5"/>
              </a:rPr>
              <a:t>https://new.regione.vda.it/europa/europa</a:t>
            </a:r>
            <a:r>
              <a:rPr lang="en-US" sz="1700" dirty="0"/>
              <a:t>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Autorità</a:t>
            </a:r>
            <a:r>
              <a:rPr lang="en-US" sz="1700" dirty="0"/>
              <a:t> di </a:t>
            </a:r>
            <a:r>
              <a:rPr lang="en-US" sz="1700" dirty="0" err="1"/>
              <a:t>gestione</a:t>
            </a:r>
            <a:r>
              <a:rPr lang="en-US" sz="1700" dirty="0"/>
              <a:t> FESR VDA 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(e-mail: </a:t>
            </a:r>
            <a:r>
              <a:rPr lang="en-US" sz="1700" dirty="0">
                <a:hlinkClick r:id="rId6"/>
              </a:rPr>
              <a:t>adg.fesr@regione.vda.it</a:t>
            </a:r>
            <a:r>
              <a:rPr lang="en-US" sz="1700" dirty="0"/>
              <a:t>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Responsabile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comunicazione</a:t>
            </a:r>
            <a:r>
              <a:rPr lang="en-US" sz="1700" dirty="0"/>
              <a:t> FESR VDA 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(e-mail: </a:t>
            </a:r>
            <a:r>
              <a:rPr lang="en-US" sz="1700" dirty="0">
                <a:hlinkClick r:id="rId7"/>
              </a:rPr>
              <a:t>l.gullone@regione.vda.it</a:t>
            </a:r>
            <a:r>
              <a:rPr lang="en-US" sz="17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 rotWithShape="1">
          <a:blip r:embed="rId8"/>
          <a:srcRect l="65000"/>
          <a:stretch/>
        </p:blipFill>
        <p:spPr>
          <a:xfrm>
            <a:off x="7524328" y="77468"/>
            <a:ext cx="1512170" cy="869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14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6596</TotalTime>
  <Words>321</Words>
  <Application>Microsoft Office PowerPoint</Application>
  <PresentationFormat>Presentazione su schermo (4:3)</PresentationFormat>
  <Paragraphs>136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Wingdings</vt:lpstr>
      <vt:lpstr>Office Theme</vt:lpstr>
      <vt:lpstr>STATO DI ATTUAZIONE DEL PO FESR 2014/20 – INFORMATIVA SULLE ATTIVITÀ DI COMUNICAZIONE </vt:lpstr>
      <vt:lpstr>COMUNICAZIONE Programma FESR 2014/20  …come l’abbiamo realizzata</vt:lpstr>
      <vt:lpstr>Presentazione standard di PowerPoint</vt:lpstr>
      <vt:lpstr>STRATEGIA DI COMUNICAZIONE 2014/20 …come abbiamo proseguito</vt:lpstr>
      <vt:lpstr>STRATEGIA DI COMUNICAZIONE 2014/20 …chi abbiamo scelto</vt:lpstr>
      <vt:lpstr> Linee guida per i beneficiari (Linee guida per una corretta ed efficace comunicazione e Guida all'utilizzo degli emblemi e dei loghi); Layout dei poster/cartelloni/targhe del Programma; Formazione; Diffusione dei risultati di azioni e Progetti cofinanziati; Partecipazione alle iniziative realizzate dal Centro Europe Direct Vallée d’Aoste; Contributo alla newsletter «VDAEuropeInfo»; Organizzazione di eventi; Revisione e sviluppo del sito web istituzionale regionale «Canale Europa».  </vt:lpstr>
      <vt:lpstr>AZIONI DI COMUNICAZIONE 2014/20 …dove siamo oggi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Lara GULLONE</dc:creator>
  <cp:lastModifiedBy>Lara GULLONE</cp:lastModifiedBy>
  <cp:revision>1575</cp:revision>
  <cp:lastPrinted>2021-11-10T15:41:58Z</cp:lastPrinted>
  <dcterms:created xsi:type="dcterms:W3CDTF">2014-05-20T07:53:32Z</dcterms:created>
  <dcterms:modified xsi:type="dcterms:W3CDTF">2024-11-26T07:54:15Z</dcterms:modified>
</cp:coreProperties>
</file>