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0" r:id="rId3"/>
    <p:sldId id="259" r:id="rId4"/>
    <p:sldId id="258" r:id="rId5"/>
  </p:sldIdLst>
  <p:sldSz cx="12192000" cy="6858000"/>
  <p:notesSz cx="6797675" cy="987266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4391"/>
    <a:srgbClr val="06BAED"/>
    <a:srgbClr val="1D6FB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1B150D-7BB0-45BA-81E3-3D5ABE58A7A0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929FA-0829-4CF4-B497-946505CE5E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1405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E63BA4-141D-4D83-BEAA-C71B1A431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3530A0B-9EB7-44C8-8203-807021B6C2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27D1B0-AEA4-4FF8-A6F2-8079D1BB5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D601A3-CB50-4179-97A6-82E9ADA09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0AC4FE0-8B86-49FD-A61D-5219AD4E8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979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632781-FE4C-457F-8052-99369A630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80F1F6-15B6-45D0-BFDC-C083A31D41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E08FA1-A238-4CE8-A887-0C0649D51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CBB4B3-AB0D-4141-881D-CC3DC6AEF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7B6332-3CC3-409B-9128-89DE13B7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830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43AE86E-B4EC-4736-B688-AF9B70F57D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EC4AAF7-A000-45B9-B1B9-79AA7C792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0CE7A7-07AD-4883-A639-1408F476E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D3B09D-1B9E-4390-81BC-1F3FBD585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30457C-43FA-4661-925B-8AB24F34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1359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14281B-1575-4B97-B881-106584D10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A67193-EBBF-448D-A8AB-DD0D8B9AC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962638-F1D5-4490-8E7C-35DCFC4F5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686EA12-747B-4A19-A757-51BB3FB65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3248A3-F948-49DE-AF56-85C6D71CC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787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DF462F-6BDB-466C-845D-05069E742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A5CE5FA-E379-43FE-A6DA-06FB82D6B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D085AF-AA05-4280-A16A-859AEB831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8054E8-7A13-4B24-B499-E63699606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039D8C-6938-4066-88A5-237821420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41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855AF6-1E24-45EC-A5A0-8D54489DC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F1356E-F6EE-45D6-844B-D58B17A969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CFC1F41-BB1A-4D12-BBF3-8DC28AD17F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5A2BEB7-6D86-4E41-B677-F80006CB8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47BBBC1-2B17-42BC-BD0E-F61816D46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50B2B85-276A-4731-98F8-E711F6DA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344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9BD997-4656-4DEB-BD04-34354F86D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1711B7F-1C39-4D08-9B0C-B0B546357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E28F251-9FF7-4E24-B45E-F6D04ECED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0BA1D16-D1E3-4FA5-89CF-8C81AB859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61FC951-AC3E-4A7F-94C5-56296471CC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7F704E-3D03-4CDA-BDA4-4E2A40FAB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D170CC2-844F-4255-B95D-BC93385A0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EB6DEDF-3C4A-405C-800C-AC256BCEC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570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96DA38-D24D-4B82-9B25-DE5BE6FAE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DA3C18C-E1C2-46FD-9552-486B4927B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6ECD44B-3FC0-4CF1-8973-40ADB1424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A05C30F-D5E4-4758-A3E5-8193393D3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9518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F7ED700-94AD-4C70-88DA-BA591D8D0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8DDD9A2-4126-4BF6-9621-F7CCFBC97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8300901-C351-414A-8416-76849DA7B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312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95C48E-FFC9-4A73-AAE5-DD29EBB66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899D95-4ADD-4A1F-9C53-EE1772074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0AF2E4D-39C8-47AF-A9DE-291CDB2848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82261FF-6234-406D-8534-5746753B8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FD823EC-0A39-471C-A45F-72B25A63E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47F8663-24D9-4AD2-9355-0BA32D49E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8038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A6D748-13CC-4BB7-9252-85EE99BDF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D6F6A7A-E017-4826-A4A4-ECBA17E972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09BB57C-4741-466E-A3D2-C85C17C7A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95A06E3-833E-4556-B62E-52A2D81F5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B07ED22-CB9C-4853-B001-63CFE016F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FA7417F-5704-4AB2-92DA-DD2187A1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7414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1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1569DA8-D21D-4B8E-BE2F-10B93147E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719F3C7-5A0F-45FA-BD3E-E5DB55605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9A766F-049E-427B-9999-AC9A85AF57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6BE2F84-D4FD-4142-A539-D4DF6EF4EF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FDBAE0-A45F-4C5A-A003-3D3C8A811B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44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366E96C3-135B-472D-9CFB-8F0FD694EBB7}"/>
              </a:ext>
            </a:extLst>
          </p:cNvPr>
          <p:cNvSpPr txBox="1"/>
          <p:nvPr/>
        </p:nvSpPr>
        <p:spPr>
          <a:xfrm>
            <a:off x="416790" y="1272848"/>
            <a:ext cx="113584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chemeClr val="accent1">
                    <a:lumMod val="50000"/>
                  </a:schemeClr>
                </a:solidFill>
              </a:rPr>
              <a:t>Programma regionale Valle d’Aosta FESR 2021-2027</a:t>
            </a:r>
          </a:p>
          <a:p>
            <a:pPr algn="ctr"/>
            <a:r>
              <a:rPr lang="it-IT" sz="2800" dirty="0">
                <a:solidFill>
                  <a:schemeClr val="accent1">
                    <a:lumMod val="50000"/>
                  </a:schemeClr>
                </a:solidFill>
              </a:rPr>
              <a:t>Programma Investimenti per la crescita e l’occupazione 2014/20 (FESR)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EA28CEC-6F4E-4013-8739-97989F5F640A}"/>
              </a:ext>
            </a:extLst>
          </p:cNvPr>
          <p:cNvSpPr txBox="1"/>
          <p:nvPr/>
        </p:nvSpPr>
        <p:spPr>
          <a:xfrm>
            <a:off x="1167916" y="3245582"/>
            <a:ext cx="86893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rgbClr val="1443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Sintesi delle decisioni assunte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32D3FCB-60E7-4CC7-9CB0-93B18CAE0AFA}"/>
              </a:ext>
            </a:extLst>
          </p:cNvPr>
          <p:cNvSpPr txBox="1"/>
          <p:nvPr/>
        </p:nvSpPr>
        <p:spPr>
          <a:xfrm>
            <a:off x="909782" y="5818786"/>
            <a:ext cx="10372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accent1"/>
                </a:solidFill>
              </a:rPr>
              <a:t>Comitato di Sorveglianza PR Valle d’Aosta FESR 2021-2027 e POR FESR 2014/2020</a:t>
            </a:r>
          </a:p>
          <a:p>
            <a:pPr algn="ctr"/>
            <a:r>
              <a:rPr lang="it-IT" sz="2000" dirty="0">
                <a:solidFill>
                  <a:schemeClr val="accent1"/>
                </a:solidFill>
              </a:rPr>
              <a:t>Bard, 20 novembre 2025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29A97BE-0683-429D-B396-BBB496790112}"/>
              </a:ext>
            </a:extLst>
          </p:cNvPr>
          <p:cNvSpPr txBox="1"/>
          <p:nvPr/>
        </p:nvSpPr>
        <p:spPr>
          <a:xfrm>
            <a:off x="2464570" y="427057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800" b="1" dirty="0">
                <a:solidFill>
                  <a:schemeClr val="accent5">
                    <a:lumMod val="75000"/>
                  </a:schemeClr>
                </a:solidFill>
              </a:rPr>
              <a:t>A cura dell’Autorità di Gestione FESR</a:t>
            </a:r>
          </a:p>
        </p:txBody>
      </p:sp>
    </p:spTree>
    <p:extLst>
      <p:ext uri="{BB962C8B-B14F-4D97-AF65-F5344CB8AC3E}">
        <p14:creationId xmlns:p14="http://schemas.microsoft.com/office/powerpoint/2010/main" val="1284261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09F287-06FA-4A3C-8007-F385504E3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8067"/>
            <a:ext cx="10515600" cy="1325563"/>
          </a:xfrm>
        </p:spPr>
        <p:txBody>
          <a:bodyPr>
            <a:normAutofit/>
          </a:bodyPr>
          <a:lstStyle/>
          <a:p>
            <a:pPr algn="ctr"/>
            <a:br>
              <a:rPr lang="it-IT" sz="2900" b="1" dirty="0">
                <a:solidFill>
                  <a:srgbClr val="144391"/>
                </a:solidFill>
                <a:latin typeface="+mn-lt"/>
              </a:rPr>
            </a:br>
            <a:br>
              <a:rPr lang="it-IT" sz="2900" b="1" dirty="0">
                <a:solidFill>
                  <a:srgbClr val="144391"/>
                </a:solidFill>
                <a:latin typeface="+mn-lt"/>
              </a:rPr>
            </a:br>
            <a:r>
              <a:rPr lang="it-IT" sz="2900" b="1" dirty="0">
                <a:solidFill>
                  <a:srgbClr val="144391"/>
                </a:solidFill>
                <a:latin typeface="+mn-lt"/>
              </a:rPr>
              <a:t>SINTESI DELLE DECISIONI – PROGRAMMAZIONE 2014/2020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3677" y="2367008"/>
            <a:ext cx="8915400" cy="38729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1600" dirty="0">
                <a:solidFill>
                  <a:schemeClr val="accent1">
                    <a:lumMod val="75000"/>
                  </a:schemeClr>
                </a:solidFill>
              </a:rPr>
              <a:t>Nella seduta odierna, il Comitato di Sorveglianza ha 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</a:rPr>
              <a:t>approvato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</a:rPr>
              <a:t> l’ordine del giorno (così come proposto dall’Autorità di gestione).</a:t>
            </a:r>
          </a:p>
          <a:p>
            <a:pPr marL="0" indent="0" algn="just">
              <a:buNone/>
            </a:pPr>
            <a:r>
              <a:rPr lang="it-IT" sz="1600" dirty="0">
                <a:solidFill>
                  <a:schemeClr val="accent1">
                    <a:lumMod val="75000"/>
                  </a:schemeClr>
                </a:solidFill>
              </a:rPr>
              <a:t>Il Comitato ha 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</a:rPr>
              <a:t>adottato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</a:rPr>
              <a:t> l’aggiornamento dei componenti del Comitato di Sorveglianza e del regolamento interno del Comitato di Sorveglianza del PR Valle d’Aosta FESR 2021-2027.</a:t>
            </a:r>
          </a:p>
          <a:p>
            <a:pPr marL="0" indent="0" algn="just">
              <a:buNone/>
            </a:pPr>
            <a:r>
              <a:rPr lang="it-IT" sz="1600" dirty="0">
                <a:solidFill>
                  <a:schemeClr val="accent1">
                    <a:lumMod val="75000"/>
                  </a:schemeClr>
                </a:solidFill>
              </a:rPr>
              <a:t>Il Comitato ha 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</a:rPr>
              <a:t>approvato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</a:rPr>
              <a:t> la Relazione di attuazione finale (RAF) del Programma Investimenti per la crescita e l’occupazione 2014/20 (FESR);</a:t>
            </a:r>
          </a:p>
          <a:p>
            <a:pPr marL="0" indent="0" algn="just">
              <a:buNone/>
            </a:pPr>
            <a:r>
              <a:rPr lang="it-IT" sz="1600" dirty="0">
                <a:solidFill>
                  <a:schemeClr val="accent1">
                    <a:lumMod val="75000"/>
                  </a:schemeClr>
                </a:solidFill>
              </a:rPr>
              <a:t>Il Comitato ha, altresì, </a:t>
            </a:r>
            <a:r>
              <a:rPr lang="it-IT" sz="1600" b="1" dirty="0">
                <a:solidFill>
                  <a:schemeClr val="accent1">
                    <a:lumMod val="75000"/>
                  </a:schemeClr>
                </a:solidFill>
              </a:rPr>
              <a:t>preso atto </a:t>
            </a:r>
            <a:r>
              <a:rPr lang="it-IT" sz="1600" dirty="0">
                <a:solidFill>
                  <a:schemeClr val="accent1">
                    <a:lumMod val="75000"/>
                  </a:schemeClr>
                </a:solidFill>
              </a:rPr>
              <a:t>della seguente informativa con riferimento al Programma Operativo FESR 2014/20:</a:t>
            </a:r>
          </a:p>
          <a:p>
            <a:pPr algn="just"/>
            <a:r>
              <a:rPr lang="it-IT" sz="1600" dirty="0">
                <a:solidFill>
                  <a:schemeClr val="accent1">
                    <a:lumMod val="75000"/>
                  </a:schemeClr>
                </a:solidFill>
              </a:rPr>
              <a:t>attività di audit relativamente alla chiusura del Programma Investimenti per la crescita e l’occupazione 2014/20 (FESR).</a:t>
            </a:r>
          </a:p>
          <a:p>
            <a:pPr algn="just"/>
            <a:endParaRPr lang="it-IT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it-IT" sz="32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1EBE4A6-B069-4553-8541-F649433C3654}"/>
              </a:ext>
            </a:extLst>
          </p:cNvPr>
          <p:cNvSpPr txBox="1"/>
          <p:nvPr/>
        </p:nvSpPr>
        <p:spPr>
          <a:xfrm>
            <a:off x="5122333" y="6345382"/>
            <a:ext cx="689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600" dirty="0">
                <a:solidFill>
                  <a:schemeClr val="accent1"/>
                </a:solidFill>
              </a:rPr>
              <a:t>Comitato di Sorveglianza POR FESR 2014/20 – 20 novembre 2025 </a:t>
            </a:r>
          </a:p>
        </p:txBody>
      </p:sp>
    </p:spTree>
    <p:extLst>
      <p:ext uri="{BB962C8B-B14F-4D97-AF65-F5344CB8AC3E}">
        <p14:creationId xmlns:p14="http://schemas.microsoft.com/office/powerpoint/2010/main" val="3765346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09F287-06FA-4A3C-8007-F385504E3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8259"/>
            <a:ext cx="10515600" cy="1325563"/>
          </a:xfrm>
        </p:spPr>
        <p:txBody>
          <a:bodyPr>
            <a:normAutofit/>
          </a:bodyPr>
          <a:lstStyle/>
          <a:p>
            <a:pPr algn="ctr"/>
            <a:br>
              <a:rPr lang="it-IT" sz="2900" b="1" dirty="0">
                <a:solidFill>
                  <a:srgbClr val="144391"/>
                </a:solidFill>
                <a:latin typeface="+mn-lt"/>
              </a:rPr>
            </a:br>
            <a:br>
              <a:rPr lang="it-IT" sz="2900" b="1" dirty="0">
                <a:solidFill>
                  <a:srgbClr val="144391"/>
                </a:solidFill>
                <a:latin typeface="+mn-lt"/>
              </a:rPr>
            </a:br>
            <a:r>
              <a:rPr lang="it-IT" sz="2900" b="1" dirty="0">
                <a:solidFill>
                  <a:srgbClr val="144391"/>
                </a:solidFill>
                <a:latin typeface="+mn-lt"/>
              </a:rPr>
              <a:t>SINTESI DELLE DECISIONI – PROGRAMMAZIONE 2021/2027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826BA1E-1E1D-46A6-BD95-E7F61D660A05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8932" y="2090956"/>
            <a:ext cx="9046028" cy="4179670"/>
          </a:xfrm>
        </p:spPr>
        <p:txBody>
          <a:bodyPr>
            <a:normAutofit fontScale="32500" lnSpcReduction="20000"/>
          </a:bodyPr>
          <a:lstStyle/>
          <a:p>
            <a:pPr marL="0" lvl="0" indent="0">
              <a:buNone/>
            </a:pPr>
            <a:r>
              <a:rPr lang="it-IT" sz="4900" dirty="0">
                <a:solidFill>
                  <a:schemeClr val="accent1">
                    <a:lumMod val="75000"/>
                  </a:schemeClr>
                </a:solidFill>
              </a:rPr>
              <a:t>Il Comitato ha, altresì, </a:t>
            </a:r>
            <a:r>
              <a:rPr lang="it-IT" sz="4900" b="1" dirty="0">
                <a:solidFill>
                  <a:schemeClr val="accent1">
                    <a:lumMod val="75000"/>
                  </a:schemeClr>
                </a:solidFill>
              </a:rPr>
              <a:t>preso atto </a:t>
            </a:r>
            <a:r>
              <a:rPr lang="it-IT" sz="4900" dirty="0">
                <a:solidFill>
                  <a:schemeClr val="accent1">
                    <a:lumMod val="75000"/>
                  </a:schemeClr>
                </a:solidFill>
              </a:rPr>
              <a:t>delle seguenti informative con riferimento al PR Valle d’Aosta FESR 2021/2027</a:t>
            </a:r>
          </a:p>
          <a:p>
            <a:pPr algn="just"/>
            <a:r>
              <a:rPr lang="it-IT" sz="4900" dirty="0">
                <a:solidFill>
                  <a:schemeClr val="accent1">
                    <a:lumMod val="75000"/>
                  </a:schemeClr>
                </a:solidFill>
              </a:rPr>
              <a:t>Informativa sulle attività di riprogrammazione del PR Valle d’Aosta FESR 2021/2027 ed eventuali prospettive per il 2026;</a:t>
            </a:r>
          </a:p>
          <a:p>
            <a:pPr lvl="0" algn="just"/>
            <a:r>
              <a:rPr lang="it-IT" sz="4900" dirty="0">
                <a:solidFill>
                  <a:schemeClr val="accent1">
                    <a:lumMod val="75000"/>
                  </a:schemeClr>
                </a:solidFill>
              </a:rPr>
              <a:t>Informativa sullo stato di avanzamento del PR Valle d’Aosta FESR 2021/2027:</a:t>
            </a:r>
          </a:p>
          <a:p>
            <a:pPr lvl="2" algn="just"/>
            <a:r>
              <a:rPr lang="it-IT" sz="4900" dirty="0">
                <a:solidFill>
                  <a:schemeClr val="accent1">
                    <a:lumMod val="75000"/>
                  </a:schemeClr>
                </a:solidFill>
              </a:rPr>
              <a:t>informativa su progetti avviati e di futura realizzazione;</a:t>
            </a:r>
          </a:p>
          <a:p>
            <a:pPr lvl="2" algn="just"/>
            <a:r>
              <a:rPr lang="it-IT" sz="4900" dirty="0">
                <a:solidFill>
                  <a:schemeClr val="accent1">
                    <a:lumMod val="75000"/>
                  </a:schemeClr>
                </a:solidFill>
              </a:rPr>
              <a:t>informativa sulle operazioni pianificate di importanza strategica;</a:t>
            </a:r>
          </a:p>
          <a:p>
            <a:pPr lvl="2" algn="just"/>
            <a:r>
              <a:rPr lang="it-IT" sz="4900" dirty="0">
                <a:solidFill>
                  <a:schemeClr val="accent1">
                    <a:lumMod val="75000"/>
                  </a:schemeClr>
                </a:solidFill>
              </a:rPr>
              <a:t>informativa sull’avanzamento di spesa del Programma e aggiornamento relativamente alla spesa certificata finalizzata al conseguimento del target finanziario previsto per il 2025;</a:t>
            </a:r>
          </a:p>
          <a:p>
            <a:pPr lvl="0" algn="just"/>
            <a:r>
              <a:rPr lang="it-IT" sz="4900" dirty="0">
                <a:solidFill>
                  <a:schemeClr val="accent1">
                    <a:lumMod val="75000"/>
                  </a:schemeClr>
                </a:solidFill>
              </a:rPr>
              <a:t>Informativa in merito al Piano di rafforzamento amministrativo;</a:t>
            </a:r>
          </a:p>
          <a:p>
            <a:pPr lvl="0" algn="just"/>
            <a:r>
              <a:rPr lang="it-IT" sz="4900" dirty="0">
                <a:solidFill>
                  <a:schemeClr val="accent1">
                    <a:lumMod val="75000"/>
                  </a:schemeClr>
                </a:solidFill>
              </a:rPr>
              <a:t>Informativa sulla Carta dei diritti fondamentali dell’UE a cura del Punto di contatto;</a:t>
            </a:r>
          </a:p>
          <a:p>
            <a:pPr lvl="0" algn="just"/>
            <a:r>
              <a:rPr lang="it-IT" sz="4900" dirty="0">
                <a:solidFill>
                  <a:schemeClr val="accent1">
                    <a:lumMod val="75000"/>
                  </a:schemeClr>
                </a:solidFill>
              </a:rPr>
              <a:t>Informativa sulle attività previste dal Piano di valutazione; </a:t>
            </a:r>
          </a:p>
          <a:p>
            <a:pPr lvl="0" algn="just"/>
            <a:r>
              <a:rPr lang="it-IT" sz="4900" dirty="0">
                <a:solidFill>
                  <a:schemeClr val="accent1">
                    <a:lumMod val="75000"/>
                  </a:schemeClr>
                </a:solidFill>
              </a:rPr>
              <a:t>Informativa sulle attività di audit del PR Valle d’Aosta FESR 2021/2027;</a:t>
            </a:r>
          </a:p>
          <a:p>
            <a:pPr lvl="0" algn="just"/>
            <a:r>
              <a:rPr lang="it-IT" sz="4900" dirty="0">
                <a:solidFill>
                  <a:schemeClr val="accent1">
                    <a:lumMod val="75000"/>
                  </a:schemeClr>
                </a:solidFill>
              </a:rPr>
              <a:t>Informativa sulle attività di comunicazione del PR Valle d’Aosta FESR 2021/2027.</a:t>
            </a:r>
          </a:p>
          <a:p>
            <a:pPr algn="just"/>
            <a:endParaRPr lang="it-IT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it-IT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it-IT" sz="3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it-IT" sz="34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 algn="just"/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5993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1AEE307A-C084-45B4-8F99-706C74F36691}"/>
              </a:ext>
            </a:extLst>
          </p:cNvPr>
          <p:cNvSpPr txBox="1"/>
          <p:nvPr/>
        </p:nvSpPr>
        <p:spPr>
          <a:xfrm>
            <a:off x="3282950" y="3167390"/>
            <a:ext cx="5626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GRAZIE PER L’ATTENZIONE 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C0B2D1A-3840-48B4-BB9F-555B235FFD2D}"/>
              </a:ext>
            </a:extLst>
          </p:cNvPr>
          <p:cNvSpPr txBox="1"/>
          <p:nvPr/>
        </p:nvSpPr>
        <p:spPr>
          <a:xfrm>
            <a:off x="909782" y="5818786"/>
            <a:ext cx="10372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accent1"/>
                </a:solidFill>
              </a:rPr>
              <a:t>Comitato di Sorveglianza PR Valle d’Aosta FESR 2021-2027 e POR FESR 2014/2020</a:t>
            </a:r>
          </a:p>
          <a:p>
            <a:pPr algn="ctr"/>
            <a:r>
              <a:rPr lang="it-IT" sz="2000" dirty="0">
                <a:solidFill>
                  <a:schemeClr val="accent1"/>
                </a:solidFill>
              </a:rPr>
              <a:t>Bard,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9449412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</TotalTime>
  <Words>355</Words>
  <Application>Microsoft Office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  <vt:lpstr>  SINTESI DELLE DECISIONI – PROGRAMMAZIONE 2014/2020</vt:lpstr>
      <vt:lpstr>  SINTESI DELLE DECISIONI – PROGRAMMAZIONE 2021/2027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Valentina CAGLIERIS</dc:creator>
  <cp:lastModifiedBy>Valentina CAGLIERIS</cp:lastModifiedBy>
  <cp:revision>92</cp:revision>
  <cp:lastPrinted>2025-11-14T08:58:04Z</cp:lastPrinted>
  <dcterms:created xsi:type="dcterms:W3CDTF">2025-10-16T12:27:48Z</dcterms:created>
  <dcterms:modified xsi:type="dcterms:W3CDTF">2025-11-19T09:31:16Z</dcterms:modified>
</cp:coreProperties>
</file>