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E63BA4-141D-4D83-BEAA-C71B1A431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3530A0B-9EB7-44C8-8203-807021B6C2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27D1B0-AEA4-4FF8-A6F2-8079D1BB5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D601A3-CB50-4179-97A6-82E9ADA0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0AC4FE0-8B86-49FD-A61D-5219AD4E8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9795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632781-FE4C-457F-8052-99369A630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80F1F6-15B6-45D0-BFDC-C083A31D4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E08FA1-A238-4CE8-A887-0C0649D51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8CBB4B3-AB0D-4141-881D-CC3DC6AEF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B6332-3CC3-409B-9128-89DE13B7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830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3AE86E-B4EC-4736-B688-AF9B70F57D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C4AAF7-A000-45B9-B1B9-79AA7C792C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0CE7A7-07AD-4883-A639-1408F476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D3B09D-1B9E-4390-81BC-1F3FBD585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30457C-43FA-4661-925B-8AB24F34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1359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14281B-1575-4B97-B881-106584D1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A67193-EBBF-448D-A8AB-DD0D8B9AC3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962638-F1D5-4490-8E7C-35DCFC4F5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686EA12-747B-4A19-A757-51BB3FB6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3248A3-F948-49DE-AF56-85C6D71C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71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DF462F-6BDB-466C-845D-05069E742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A5CE5FA-E379-43FE-A6DA-06FB82D6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D085AF-AA05-4280-A16A-859AEB831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F8054E8-7A13-4B24-B499-E63699606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039D8C-6938-4066-88A5-237821420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41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855AF6-1E24-45EC-A5A0-8D54489DC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1356E-F6EE-45D6-844B-D58B17A969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CFC1F41-BB1A-4D12-BBF3-8DC28AD17F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5A2BEB7-6D86-4E41-B677-F80006CB8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47BBBC1-2B17-42BC-BD0E-F61816D46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50B2B85-276A-4731-98F8-E711F6DAD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344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BD997-4656-4DEB-BD04-34354F86D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1711B7F-1C39-4D08-9B0C-B0B546357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28F251-9FF7-4E24-B45E-F6D04ECED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BA1D16-D1E3-4FA5-89CF-8C81AB8592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61FC951-AC3E-4A7F-94C5-56296471C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7F704E-3D03-4CDA-BDA4-4E2A40FAB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D170CC2-844F-4255-B95D-BC93385A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EB6DEDF-3C4A-405C-800C-AC256BCEC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0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96DA38-D24D-4B82-9B25-DE5BE6FAE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DA3C18C-E1C2-46FD-9552-486B4927B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6ECD44B-3FC0-4CF1-8973-40ADB1424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05C30F-D5E4-4758-A3E5-8193393D3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51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7ED700-94AD-4C70-88DA-BA591D8D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8DDD9A2-4126-4BF6-9621-F7CCFBC9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8300901-C351-414A-8416-76849DA7B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12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95C48E-FFC9-4A73-AAE5-DD29EBB66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2899D95-4ADD-4A1F-9C53-EE1772074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AF2E4D-39C8-47AF-A9DE-291CDB2848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2261FF-6234-406D-8534-5746753B8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D823EC-0A39-471C-A45F-72B25A63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47F8663-24D9-4AD2-9355-0BA32D49E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0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A6D748-13CC-4BB7-9252-85EE99BDF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D6F6A7A-E017-4826-A4A4-ECBA17E97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09BB57C-4741-466E-A3D2-C85C17C7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5A06E3-833E-4556-B62E-52A2D81F5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07ED22-CB9C-4853-B001-63CFE016F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A7417F-5704-4AB2-92DA-DD2187A1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741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1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1569DA8-D21D-4B8E-BE2F-10B93147E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9F3C7-5A0F-45FA-BD3E-E5DB55605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79A766F-049E-427B-9999-AC9A85AF5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C5A7-E0E0-4915-9192-2EF14D73E2E2}" type="datetimeFigureOut">
              <a:rPr lang="it-IT" smtClean="0"/>
              <a:t>18/11/2025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BE2F84-D4FD-4142-A539-D4DF6EF4E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DBAE0-A45F-4C5A-A003-3D3C8A811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2FD29-2937-49F0-9915-146A3F963D6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449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>
            <a:extLst>
              <a:ext uri="{FF2B5EF4-FFF2-40B4-BE49-F238E27FC236}">
                <a16:creationId xmlns:a16="http://schemas.microsoft.com/office/drawing/2014/main" id="{DEA28CEC-6F4E-4013-8739-97989F5F640A}"/>
              </a:ext>
            </a:extLst>
          </p:cNvPr>
          <p:cNvSpPr txBox="1"/>
          <p:nvPr/>
        </p:nvSpPr>
        <p:spPr>
          <a:xfrm>
            <a:off x="799716" y="3095823"/>
            <a:ext cx="9374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Approvazione dell’ordine del giorno della seduta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E068695-FC57-4316-A544-82F0F7039C32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e POR FESR 2014/2020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750EA6B-C5CB-4B02-9D16-48EC4938E508}"/>
              </a:ext>
            </a:extLst>
          </p:cNvPr>
          <p:cNvSpPr txBox="1"/>
          <p:nvPr/>
        </p:nvSpPr>
        <p:spPr>
          <a:xfrm>
            <a:off x="2439170" y="374941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800" b="1" dirty="0">
                <a:solidFill>
                  <a:schemeClr val="accent5">
                    <a:lumMod val="75000"/>
                  </a:schemeClr>
                </a:solidFill>
              </a:rPr>
              <a:t>A cura dell’Autorità di Gestione FESR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311C248-9996-4AC6-AC4B-4A4A2E8D4ECA}"/>
              </a:ext>
            </a:extLst>
          </p:cNvPr>
          <p:cNvSpPr txBox="1"/>
          <p:nvPr/>
        </p:nvSpPr>
        <p:spPr>
          <a:xfrm>
            <a:off x="416790" y="1272848"/>
            <a:ext cx="113584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Programma regionale Valle d’Aosta FESR 2021-2027</a:t>
            </a:r>
          </a:p>
          <a:p>
            <a:pPr algn="ctr"/>
            <a:r>
              <a:rPr lang="it-IT" sz="2800" dirty="0">
                <a:solidFill>
                  <a:schemeClr val="accent1">
                    <a:lumMod val="50000"/>
                  </a:schemeClr>
                </a:solidFill>
              </a:rPr>
              <a:t>Programma Investimenti per la crescita e l’occupazione 2014/20 (FESR)</a:t>
            </a:r>
          </a:p>
        </p:txBody>
      </p:sp>
    </p:spTree>
    <p:extLst>
      <p:ext uri="{BB962C8B-B14F-4D97-AF65-F5344CB8AC3E}">
        <p14:creationId xmlns:p14="http://schemas.microsoft.com/office/powerpoint/2010/main" val="128426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7ADC1A-B1B0-48C7-82AC-5763810B2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9271" y="1066800"/>
            <a:ext cx="10914529" cy="5617136"/>
          </a:xfrm>
        </p:spPr>
        <p:txBody>
          <a:bodyPr>
            <a:normAutofit fontScale="70000" lnSpcReduction="20000"/>
          </a:bodyPr>
          <a:lstStyle/>
          <a:p>
            <a:pPr marL="342900" lvl="0" indent="-342900" algn="just">
              <a:lnSpc>
                <a:spcPct val="100000"/>
              </a:lnSpc>
              <a:spcBef>
                <a:spcPts val="500"/>
              </a:spcBef>
              <a:buFont typeface="+mj-lt"/>
              <a:buAutoNum type="arabicPeriod"/>
            </a:pPr>
            <a:r>
              <a:rPr lang="it-IT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Intervento introduttivo da parte del Presidente del Comitato, dell’Autorità di gestione, dell’Autorità nazionale</a:t>
            </a: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 della Commissione europea;</a:t>
            </a:r>
            <a:endParaRPr lang="it-IT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500"/>
              </a:spcBef>
              <a:buFont typeface="+mj-lt"/>
              <a:buAutoNum type="arabicPeriod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900" u="sng" dirty="0">
                <a:solidFill>
                  <a:schemeClr val="accent1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Approvazione dell’ordine del giorno della seduta;</a:t>
            </a:r>
          </a:p>
          <a:p>
            <a:pPr marL="342900" lvl="0" indent="-342900" algn="just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Aggiornamento dei componenti del Comitato di Sorveglianza e del Regolamento interno;</a:t>
            </a:r>
          </a:p>
          <a:p>
            <a:pPr marL="0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it-IT" sz="1900" b="1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Programma Operativo </a:t>
            </a:r>
            <a:r>
              <a:rPr lang="it-IT" sz="19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FESR 2014/20:</a:t>
            </a:r>
            <a:endParaRPr lang="it-IT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spcBef>
                <a:spcPts val="500"/>
              </a:spcBef>
              <a:buFont typeface="+mj-lt"/>
              <a:buAutoNum type="arabicPeriod" startAt="4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Approvazione della Relazione di attuazione finale (RAF) e prospettive di chiusura del Programma Investimenti per la crescita e l’occupazione 2014/20 (FESR);</a:t>
            </a:r>
          </a:p>
          <a:p>
            <a:pPr marL="342900" lvl="0" indent="-342900" algn="just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Font typeface="+mj-lt"/>
              <a:buAutoNum type="arabicPeriod" startAt="4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sulle attività di audit relativamente alla chiusura del Programma Investimenti per la crescita e l’occupazione 2014/20 (FESR);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it-IT" sz="19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Programma</a:t>
            </a:r>
            <a:r>
              <a:rPr lang="it-IT" sz="1900" b="1" i="1" dirty="0">
                <a:effectLst/>
                <a:ea typeface="Times New Roman" panose="02020603050405020304" pitchFamily="18" charset="0"/>
              </a:rPr>
              <a:t> </a:t>
            </a:r>
            <a:r>
              <a:rPr lang="it-IT" sz="19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regionale FESR 2021-2027</a:t>
            </a:r>
            <a:endParaRPr lang="it-IT" sz="1900" dirty="0">
              <a:effectLst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500"/>
              </a:spcBef>
              <a:buFont typeface="+mj-lt"/>
              <a:buAutoNum type="arabicPeriod" startAt="6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sulle attività di riprogrammazione del PR Valle d’Aosta FESR 2021/2027 ed eventuali prospettive per il 2026;</a:t>
            </a:r>
          </a:p>
          <a:p>
            <a:pPr marL="342900" lvl="0" indent="-342900" algn="just">
              <a:lnSpc>
                <a:spcPct val="120000"/>
              </a:lnSpc>
              <a:spcBef>
                <a:spcPts val="500"/>
              </a:spcBef>
              <a:buFont typeface="+mj-lt"/>
              <a:buAutoNum type="arabicPeriod" startAt="6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sullo stato di avanzamento del PR Valle d’Aosta FESR 2021/2027:</a:t>
            </a:r>
          </a:p>
          <a:p>
            <a:pPr marL="1143000" lvl="2" indent="-228600" algn="just">
              <a:lnSpc>
                <a:spcPct val="120000"/>
              </a:lnSpc>
              <a:buFont typeface="Times New Roman" panose="02020603050405020304" pitchFamily="18" charset="0"/>
              <a:buChar char="-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 progetti avviati e di futura realizzazione;</a:t>
            </a:r>
          </a:p>
          <a:p>
            <a:pPr marL="1143000" lvl="2" indent="-228600" algn="just">
              <a:lnSpc>
                <a:spcPct val="120000"/>
              </a:lnSpc>
              <a:buFont typeface="Times New Roman" panose="02020603050405020304" pitchFamily="18" charset="0"/>
              <a:buChar char="-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sulle operazioni pianificate di importanza strategica;</a:t>
            </a:r>
          </a:p>
          <a:p>
            <a:pPr marL="1143000" lvl="2" indent="-228600" algn="just">
              <a:lnSpc>
                <a:spcPct val="120000"/>
              </a:lnSpc>
              <a:buFont typeface="Times New Roman" panose="02020603050405020304" pitchFamily="18" charset="0"/>
              <a:buChar char="-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sull’avanzamento di spesa del Programma e aggiornamento relativamente alla spesa certificata </a:t>
            </a:r>
          </a:p>
          <a:p>
            <a:pPr marL="914400" lvl="2" indent="0" algn="just">
              <a:lnSpc>
                <a:spcPct val="120000"/>
              </a:lnSpc>
              <a:buNone/>
            </a:pPr>
            <a:r>
              <a:rPr lang="it-IT" sz="1900" dirty="0"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finalizzata al conseguimento del target finanziario previsto per il 2025;</a:t>
            </a:r>
          </a:p>
          <a:p>
            <a:pPr marL="342900" lvl="0" indent="-342900" algn="just">
              <a:lnSpc>
                <a:spcPct val="120000"/>
              </a:lnSpc>
              <a:spcBef>
                <a:spcPts val="500"/>
              </a:spcBef>
              <a:buFont typeface="+mj-lt"/>
              <a:buAutoNum type="arabicPeriod" startAt="6"/>
            </a:pPr>
            <a:r>
              <a:rPr lang="it-IT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in merito al Piano di rafforzamento amministrativo;</a:t>
            </a:r>
            <a:endParaRPr lang="it-IT" sz="1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500"/>
              </a:spcBef>
              <a:buFont typeface="+mj-lt"/>
              <a:buAutoNum type="arabicPeriod" startAt="6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sulla Carta dei diritti fondamentali dell’UE a cura del Punto di contatto;</a:t>
            </a:r>
          </a:p>
          <a:p>
            <a:pPr marL="342900" lvl="0" indent="-342900" algn="just">
              <a:lnSpc>
                <a:spcPct val="120000"/>
              </a:lnSpc>
              <a:spcBef>
                <a:spcPts val="500"/>
              </a:spcBef>
              <a:buFont typeface="+mj-lt"/>
              <a:buAutoNum type="arabicPeriod" startAt="6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sulle attività previste dal Piano di valutazione; </a:t>
            </a:r>
          </a:p>
          <a:p>
            <a:pPr marL="342900" lvl="0" indent="-342900" algn="just">
              <a:lnSpc>
                <a:spcPct val="120000"/>
              </a:lnSpc>
              <a:spcBef>
                <a:spcPts val="500"/>
              </a:spcBef>
              <a:buFont typeface="+mj-lt"/>
              <a:buAutoNum type="arabicPeriod" startAt="6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sulle attività di audit del PR Valle d’Aosta FESR 2021/2027;</a:t>
            </a:r>
          </a:p>
          <a:p>
            <a:pPr marL="342900" lvl="0" indent="-342900" algn="just">
              <a:lnSpc>
                <a:spcPct val="120000"/>
              </a:lnSpc>
              <a:spcBef>
                <a:spcPts val="500"/>
              </a:spcBef>
              <a:buFont typeface="+mj-lt"/>
              <a:buAutoNum type="arabicPeriod" startAt="6"/>
            </a:pPr>
            <a:r>
              <a:rPr lang="it-IT" sz="1900" dirty="0">
                <a:solidFill>
                  <a:srgbClr val="00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Informativa sulle attività di comunicazione</a:t>
            </a: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del PR Valle d’Aosta FESR 2021/2027;</a:t>
            </a:r>
          </a:p>
          <a:p>
            <a:pPr marL="0" lvl="0" indent="0" algn="just">
              <a:lnSpc>
                <a:spcPct val="120000"/>
              </a:lnSpc>
              <a:spcBef>
                <a:spcPts val="500"/>
              </a:spcBef>
              <a:buNone/>
            </a:pPr>
            <a:endParaRPr lang="it-IT" sz="9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000" lvl="0" indent="-342000" algn="just">
              <a:lnSpc>
                <a:spcPct val="120000"/>
              </a:lnSpc>
              <a:spcBef>
                <a:spcPts val="500"/>
              </a:spcBef>
              <a:spcAft>
                <a:spcPts val="1000"/>
              </a:spcAft>
              <a:buFont typeface="+mj-lt"/>
              <a:buAutoNum type="arabicPeriod" startAt="13"/>
            </a:pPr>
            <a:r>
              <a:rPr lang="it-IT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Varie ed eventuali.</a:t>
            </a:r>
          </a:p>
          <a:p>
            <a:pPr marL="0" lvl="0" indent="0" algn="just">
              <a:lnSpc>
                <a:spcPct val="100000"/>
              </a:lnSpc>
              <a:spcBef>
                <a:spcPts val="500"/>
              </a:spcBef>
              <a:spcAft>
                <a:spcPts val="1000"/>
              </a:spcAft>
              <a:buNone/>
            </a:pPr>
            <a:endParaRPr lang="it-IT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826BA1E-1E1D-46A6-BD95-E7F61D660A05}"/>
              </a:ext>
            </a:extLst>
          </p:cNvPr>
          <p:cNvSpPr txBox="1"/>
          <p:nvPr/>
        </p:nvSpPr>
        <p:spPr>
          <a:xfrm>
            <a:off x="3435157" y="6514659"/>
            <a:ext cx="10018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solidFill>
                  <a:schemeClr val="accent1"/>
                </a:solidFill>
              </a:rPr>
              <a:t>Comitato di Sorveglianza PR Valle d’Aosta FESR 2021-2027 e del POR FESR 2014/20 –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3344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1AEE307A-C084-45B4-8F99-706C74F36691}"/>
              </a:ext>
            </a:extLst>
          </p:cNvPr>
          <p:cNvSpPr txBox="1"/>
          <p:nvPr/>
        </p:nvSpPr>
        <p:spPr>
          <a:xfrm>
            <a:off x="3282950" y="3167390"/>
            <a:ext cx="56261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GRAZIE PER L’ATTENZIONE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C0B2D1A-3840-48B4-BB9F-555B235FFD2D}"/>
              </a:ext>
            </a:extLst>
          </p:cNvPr>
          <p:cNvSpPr txBox="1"/>
          <p:nvPr/>
        </p:nvSpPr>
        <p:spPr>
          <a:xfrm>
            <a:off x="909782" y="5818786"/>
            <a:ext cx="103724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chemeClr val="accent1"/>
                </a:solidFill>
              </a:rPr>
              <a:t>Comitato di Sorveglianza PR Valle d’Aosta FESR 2021-2027 e POR FESR 2014/2020</a:t>
            </a:r>
          </a:p>
          <a:p>
            <a:pPr algn="ctr"/>
            <a:r>
              <a:rPr lang="it-IT" sz="2000" dirty="0">
                <a:solidFill>
                  <a:schemeClr val="accent1"/>
                </a:solidFill>
              </a:rPr>
              <a:t>Bard, 20 novembre 2025</a:t>
            </a:r>
          </a:p>
        </p:txBody>
      </p:sp>
    </p:spTree>
    <p:extLst>
      <p:ext uri="{BB962C8B-B14F-4D97-AF65-F5344CB8AC3E}">
        <p14:creationId xmlns:p14="http://schemas.microsoft.com/office/powerpoint/2010/main" val="19449412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311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CAGLIERIS</dc:creator>
  <cp:lastModifiedBy>Giuseppe Ciriaco CAIRO</cp:lastModifiedBy>
  <cp:revision>20</cp:revision>
  <dcterms:created xsi:type="dcterms:W3CDTF">2025-10-16T12:27:48Z</dcterms:created>
  <dcterms:modified xsi:type="dcterms:W3CDTF">2025-11-18T16:09:59Z</dcterms:modified>
</cp:coreProperties>
</file>