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5" r:id="rId7"/>
    <p:sldId id="267" r:id="rId8"/>
    <p:sldId id="271" r:id="rId9"/>
    <p:sldId id="274" r:id="rId10"/>
    <p:sldId id="277" r:id="rId11"/>
    <p:sldId id="286" r:id="rId12"/>
    <p:sldId id="289" r:id="rId13"/>
    <p:sldId id="279" r:id="rId14"/>
    <p:sldId id="284" r:id="rId15"/>
    <p:sldId id="278" r:id="rId16"/>
    <p:sldId id="285" r:id="rId17"/>
    <p:sldId id="287" r:id="rId18"/>
    <p:sldId id="288" r:id="rId19"/>
    <p:sldId id="283" r:id="rId20"/>
    <p:sldId id="258" r:id="rId21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391"/>
    <a:srgbClr val="1D6FB8"/>
    <a:srgbClr val="FAB949"/>
    <a:srgbClr val="06BA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B150D-7BB0-45BA-81E3-3D5ABE58A7A0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929FA-0829-4CF4-B497-946505CE5E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40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CE63BA4-141D-4D83-BEAA-C71B1A431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93530A0B-9EB7-44C8-8203-807021B6C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427D1B0-AEA4-4FF8-A6F2-8079D1BB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AD601A3-CB50-4179-97A6-82E9ADA0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0AC4FE0-8B86-49FD-A61D-5219AD4E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79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3632781-FE4C-457F-8052-99369A63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5980F1F6-15B6-45D0-BFDC-C083A31D4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AE08FA1-A238-4CE8-A887-0C0649D5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8CBB4B3-AB0D-4141-881D-CC3DC6AE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A7B6332-3CC3-409B-9128-89DE13B7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30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143AE86E-B4EC-4736-B688-AF9B70F57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EC4AAF7-A000-45B9-B1B9-79AA7C792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30CE7A7-07AD-4883-A639-1408F476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ED3B09D-1B9E-4390-81BC-1F3FBD585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C30457C-43FA-4661-925B-8AB24F34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35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014281B-1575-4B97-B881-106584D1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AA67193-EBBF-448D-A8AB-DD0D8B9A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C962638-F1D5-4490-8E7C-35DCFC4F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686EA12-747B-4A19-A757-51BB3FB6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03248A3-F948-49DE-AF56-85C6D71C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87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ADF462F-6BDB-466C-845D-05069E74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A5CE5FA-E379-43FE-A6DA-06FB82D6B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6D085AF-AA05-4280-A16A-859AEB83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F8054E8-7A13-4B24-B499-E6369960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9039D8C-6938-4066-88A5-23782142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41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855AF6-1E24-45EC-A5A0-8D54489D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BF1356E-F6EE-45D6-844B-D58B17A96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0CFC1F41-BB1A-4D12-BBF3-8DC28AD17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5A2BEB7-6D86-4E41-B677-F80006CB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47BBBC1-2B17-42BC-BD0E-F61816D4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50B2B85-276A-4731-98F8-E711F6DA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4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A9BD997-4656-4DEB-BD04-34354F86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1711B7F-1C39-4D08-9B0C-B0B546357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E28F251-9FF7-4E24-B45E-F6D04ECED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0BA1D16-D1E3-4FA5-89CF-8C81AB859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F61FC951-AC3E-4A7F-94C5-56296471C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87F704E-3D03-4CDA-BDA4-4E2A40FA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0D170CC2-844F-4255-B95D-BC93385A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4EB6DEDF-3C4A-405C-800C-AC256BCE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70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596DA38-D24D-4B82-9B25-DE5BE6FA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DA3C18C-E1C2-46FD-9552-486B4927B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A6ECD44B-3FC0-4CF1-8973-40ADB142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EA05C30F-D5E4-4758-A3E5-8193393D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51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F7ED700-94AD-4C70-88DA-BA591D8D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88DDD9A2-4126-4BF6-9621-F7CCFBC9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8300901-C351-414A-8416-76849DA7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12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95C48E-FFC9-4A73-AAE5-DD29EBB6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2899D95-4ADD-4A1F-9C53-EE177207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0AF2E4D-39C8-47AF-A9DE-291CDB284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82261FF-6234-406D-8534-5746753B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FD823EC-0A39-471C-A45F-72B25A63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47F8663-24D9-4AD2-9355-0BA32D49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03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9A6D748-13CC-4BB7-9252-85EE99BDF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ED6F6A7A-E017-4826-A4A4-ECBA17E97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909BB57C-4741-466E-A3D2-C85C17C7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95A06E3-833E-4556-B62E-52A2D81F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B07ED22-CB9C-4853-B001-63CFE016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0FA7417F-5704-4AB2-92DA-DD2187A1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41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91569DA8-D21D-4B8E-BE2F-10B93147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719F3C7-5A0F-45FA-BD3E-E5DB55605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79A766F-049E-427B-9999-AC9A85AF5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FC5A7-E0E0-4915-9192-2EF14D73E2E2}" type="datetimeFigureOut">
              <a:rPr lang="it-IT" smtClean="0"/>
              <a:t>19/11/2025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6BE2F84-D4FD-4142-A539-D4DF6EF4E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DFDBAE0-A45F-4C5A-A003-3D3C8A811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2FD29-2937-49F0-9915-146A3F963D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44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DEA28CEC-6F4E-4013-8739-97989F5F640A}"/>
              </a:ext>
            </a:extLst>
          </p:cNvPr>
          <p:cNvSpPr txBox="1"/>
          <p:nvPr/>
        </p:nvSpPr>
        <p:spPr>
          <a:xfrm>
            <a:off x="785861" y="2120949"/>
            <a:ext cx="868930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200" b="1" dirty="0">
                <a:solidFill>
                  <a:srgbClr val="1443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Approvazione della Relazione di attuazione finale (RAF) e prospettive di chiusura del Programma Investimenti per la crescita e l’occupazione 2014/20 (FESR)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E9A7E9F-A9B4-4846-8C75-E4BC6993415C}"/>
              </a:ext>
            </a:extLst>
          </p:cNvPr>
          <p:cNvSpPr txBox="1"/>
          <p:nvPr/>
        </p:nvSpPr>
        <p:spPr>
          <a:xfrm>
            <a:off x="951345" y="1117600"/>
            <a:ext cx="1037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1">
                    <a:lumMod val="50000"/>
                  </a:schemeClr>
                </a:solidFill>
              </a:rPr>
              <a:t>Programma Operativo FESR 2014-2020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31FB487-1202-4736-9C5B-46CE5678EBD4}"/>
              </a:ext>
            </a:extLst>
          </p:cNvPr>
          <p:cNvSpPr txBox="1"/>
          <p:nvPr/>
        </p:nvSpPr>
        <p:spPr>
          <a:xfrm>
            <a:off x="909782" y="591192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/>
                </a:solidFill>
              </a:rPr>
              <a:t>Comitato di Sorveglianza Programma Investimenti per la crescita e l’occupazione 2014/20 (FESR)</a:t>
            </a:r>
          </a:p>
          <a:p>
            <a:pPr algn="ctr"/>
            <a:r>
              <a:rPr lang="it-IT" sz="2000" dirty="0">
                <a:solidFill>
                  <a:schemeClr val="accent1"/>
                </a:solidFill>
              </a:rPr>
              <a:t>Bard, 20 novembre 2025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38E2639-E30F-40D8-BCB5-2CAA8516E5C5}"/>
              </a:ext>
            </a:extLst>
          </p:cNvPr>
          <p:cNvSpPr txBox="1"/>
          <p:nvPr/>
        </p:nvSpPr>
        <p:spPr>
          <a:xfrm>
            <a:off x="2295237" y="46324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chemeClr val="accent5">
                    <a:lumMod val="75000"/>
                  </a:schemeClr>
                </a:solidFill>
              </a:rPr>
              <a:t>A cura dell’Autorità di Gestione FESR</a:t>
            </a:r>
          </a:p>
        </p:txBody>
      </p:sp>
    </p:spTree>
    <p:extLst>
      <p:ext uri="{BB962C8B-B14F-4D97-AF65-F5344CB8AC3E}">
        <p14:creationId xmlns:p14="http://schemas.microsoft.com/office/powerpoint/2010/main" val="128426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09F287-06FA-4A3C-8007-F385504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i="1" dirty="0">
                <a:solidFill>
                  <a:srgbClr val="144391"/>
                </a:solidFill>
                <a:latin typeface="+mn-lt"/>
              </a:rPr>
              <a:t>Asse Assistenza tecnica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23273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fr-BE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38200" y="1720840"/>
            <a:ext cx="98636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53533" y="3820362"/>
            <a:ext cx="730673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progetti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approvati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hanno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contribuito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rafforzare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la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capacità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amministrativa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degli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attori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coinvolti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riferimento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alla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preparazione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programmazione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gestione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controllo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monitoraggio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informazione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comunicazione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valutazione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secondo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principi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efficacia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ed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efficienza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9B0764D-9F24-4CD1-8CBD-5E3E9B77F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3315">
            <a:off x="4482366" y="1921878"/>
            <a:ext cx="1141643" cy="114164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D2B6C7E-DBC6-4F5C-BBCE-BE8EA3EADB4D}"/>
              </a:ext>
            </a:extLst>
          </p:cNvPr>
          <p:cNvSpPr txBox="1"/>
          <p:nvPr/>
        </p:nvSpPr>
        <p:spPr>
          <a:xfrm>
            <a:off x="5297824" y="6492875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23035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09F287-06FA-4A3C-8007-F385504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800" b="1" dirty="0">
                <a:solidFill>
                  <a:srgbClr val="1443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Applicazione del tasso di cofinanziamento UE del 100%</a:t>
            </a:r>
            <a:endParaRPr lang="it-IT" sz="2900" b="1" dirty="0">
              <a:solidFill>
                <a:srgbClr val="144391"/>
              </a:solidFill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23273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fr-BE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38200" y="1720840"/>
            <a:ext cx="98636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838200" y="2294284"/>
            <a:ext cx="3586975" cy="34475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144391"/>
                </a:solidFill>
              </a:rPr>
              <a:t>Articolo 25bis del regolamento (UE) n. 1303/2013</a:t>
            </a:r>
          </a:p>
          <a:p>
            <a:pPr algn="ctr"/>
            <a:r>
              <a:rPr lang="it-IT" sz="1200" i="1" dirty="0">
                <a:solidFill>
                  <a:srgbClr val="144391"/>
                </a:solidFill>
              </a:rPr>
              <a:t>(come modificato dai regolamenti (UE) n. 558/2020 e n. 562/2022)</a:t>
            </a:r>
          </a:p>
          <a:p>
            <a:pPr algn="ctr"/>
            <a:endParaRPr lang="it-IT" sz="1200" i="1" dirty="0">
              <a:solidFill>
                <a:srgbClr val="144391"/>
              </a:solidFill>
            </a:endParaRPr>
          </a:p>
          <a:p>
            <a:pPr algn="ctr"/>
            <a:r>
              <a:rPr lang="it-IT" dirty="0">
                <a:solidFill>
                  <a:srgbClr val="FF0000"/>
                </a:solidFill>
                <a:latin typeface="Impact" panose="020B0806030902050204" pitchFamily="34" charset="0"/>
              </a:rPr>
              <a:t>TASSO DI CONFIANZIAMENTO UE DEL 100% PER TUTTE LE SPESE DICHIARATE NELLE DOMANDE DI PAGAMENTO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4763011" y="3717880"/>
            <a:ext cx="1332989" cy="600310"/>
          </a:xfrm>
          <a:prstGeom prst="rightArrow">
            <a:avLst/>
          </a:prstGeom>
          <a:solidFill>
            <a:srgbClr val="FAB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6370125" y="2327347"/>
            <a:ext cx="2809097" cy="1144400"/>
          </a:xfrm>
          <a:prstGeom prst="roundRect">
            <a:avLst/>
          </a:prstGeom>
          <a:solidFill>
            <a:srgbClr val="14439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PERIODO CONTABILE</a:t>
            </a:r>
          </a:p>
          <a:p>
            <a:pPr algn="ctr"/>
            <a:r>
              <a:rPr lang="it-IT" dirty="0"/>
              <a:t>01/07/2020 – 30/06/2021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6370126" y="4356461"/>
            <a:ext cx="2809097" cy="1144400"/>
          </a:xfrm>
          <a:prstGeom prst="roundRect">
            <a:avLst/>
          </a:prstGeom>
          <a:solidFill>
            <a:srgbClr val="14439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PERIODO CONTABILE</a:t>
            </a:r>
          </a:p>
          <a:p>
            <a:pPr algn="ctr"/>
            <a:r>
              <a:rPr lang="it-IT" dirty="0"/>
              <a:t>01/07/2021 – 30/06/2022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622F143E-CF29-46F4-A805-E1147806FD73}"/>
              </a:ext>
            </a:extLst>
          </p:cNvPr>
          <p:cNvSpPr txBox="1"/>
          <p:nvPr/>
        </p:nvSpPr>
        <p:spPr>
          <a:xfrm>
            <a:off x="5297824" y="6492875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306964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09F287-06FA-4A3C-8007-F385504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800" b="1" dirty="0">
                <a:solidFill>
                  <a:srgbClr val="1443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Impatti del tasso di cofinanziamento UE del 100% sul piano finanziario del PO</a:t>
            </a:r>
            <a:endParaRPr lang="it-IT" sz="2900" b="1" dirty="0">
              <a:solidFill>
                <a:srgbClr val="144391"/>
              </a:solidFill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23273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fr-BE" altLang="it-I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38200" y="1720840"/>
            <a:ext cx="98636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38459" y="2909835"/>
            <a:ext cx="2807651" cy="13670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TASSO DI COFINANZIAMENTO UE </a:t>
            </a:r>
          </a:p>
          <a:p>
            <a:pPr algn="ctr"/>
            <a:r>
              <a:rPr lang="it-IT" dirty="0"/>
              <a:t>AL 100%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737" y="3215387"/>
            <a:ext cx="1109568" cy="75597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32" y="1995675"/>
            <a:ext cx="3816427" cy="2889754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5616658" y="4927715"/>
            <a:ext cx="3720974" cy="7596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Raggiungimento dotazione programmata UE di oltre 32 </a:t>
            </a:r>
            <a:r>
              <a:rPr lang="it-IT" dirty="0" err="1"/>
              <a:t>Meuro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D04A32FC-F292-4943-965E-268858460566}"/>
              </a:ext>
            </a:extLst>
          </p:cNvPr>
          <p:cNvSpPr txBox="1"/>
          <p:nvPr/>
        </p:nvSpPr>
        <p:spPr>
          <a:xfrm>
            <a:off x="5297824" y="6492875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3929428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144391"/>
                </a:solidFill>
              </a:rPr>
              <a:t/>
            </a:r>
            <a:br>
              <a:rPr lang="it-IT" b="1" dirty="0">
                <a:solidFill>
                  <a:srgbClr val="144391"/>
                </a:solidFill>
              </a:rPr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900" b="1" i="1" dirty="0">
                <a:solidFill>
                  <a:srgbClr val="144391"/>
                </a:solidFill>
                <a:latin typeface="+mn-lt"/>
              </a:rPr>
              <a:t>Quadro di riferimento dell’efficacia dell’attuazione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it-IT" sz="2000" b="1" dirty="0">
                <a:solidFill>
                  <a:srgbClr val="144391"/>
                </a:solidFill>
                <a:ea typeface="+mj-ea"/>
                <a:cs typeface="+mj-cs"/>
              </a:rPr>
              <a:t>Performance Framework </a:t>
            </a:r>
          </a:p>
          <a:p>
            <a:pPr marL="0" indent="0">
              <a:buNone/>
            </a:pPr>
            <a:endParaRPr lang="it-IT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just">
              <a:lnSpc>
                <a:spcPct val="70000"/>
              </a:lnSpc>
              <a:buNone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2328334" y="2607574"/>
            <a:ext cx="5171440" cy="27874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it-IT" b="1" dirty="0">
                <a:solidFill>
                  <a:srgbClr val="144391"/>
                </a:solidFill>
              </a:rPr>
              <a:t>Art. 20 del Reg. (UE) n. 1303/2013 </a:t>
            </a:r>
            <a:r>
              <a:rPr lang="it-IT" i="1" dirty="0">
                <a:solidFill>
                  <a:srgbClr val="144391"/>
                </a:solidFill>
              </a:rPr>
              <a:t>ha previsto la quantificazione, per singolo Asse, di target di spesa e di realizzazione al 2018 e al 2023 cui è connessa l’assegnazione definitiva della “riserva di efficacia dell’attuazione” (pari al 6% del piano finanziario  per Asse - non sarà assegnata per gli Assi “non performanti”)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90596627-EA48-4810-B708-B6D44459ABC4}"/>
              </a:ext>
            </a:extLst>
          </p:cNvPr>
          <p:cNvSpPr txBox="1"/>
          <p:nvPr/>
        </p:nvSpPr>
        <p:spPr>
          <a:xfrm>
            <a:off x="5297824" y="6492875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118893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144391"/>
                </a:solidFill>
              </a:rPr>
              <a:t/>
            </a:r>
            <a:br>
              <a:rPr lang="it-IT" b="1" dirty="0">
                <a:solidFill>
                  <a:srgbClr val="144391"/>
                </a:solidFill>
              </a:rPr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900" b="1" i="1" dirty="0">
                <a:solidFill>
                  <a:srgbClr val="144391"/>
                </a:solidFill>
                <a:latin typeface="+mn-lt"/>
              </a:rPr>
              <a:t>Quadro di riferimento dell’efficacia dell’attuazione</a:t>
            </a:r>
            <a:r>
              <a:rPr lang="it-IT" sz="29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FF0000"/>
                </a:solidFill>
                <a:latin typeface="+mn-lt"/>
              </a:rPr>
            </a:br>
            <a:endParaRPr lang="it-IT" sz="29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just">
              <a:lnSpc>
                <a:spcPct val="70000"/>
              </a:lnSpc>
              <a:buNone/>
            </a:pP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74228"/>
              </p:ext>
            </p:extLst>
          </p:nvPr>
        </p:nvGraphicFramePr>
        <p:xfrm>
          <a:off x="408818" y="1526171"/>
          <a:ext cx="8625117" cy="4898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3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0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3895">
                  <a:extLst>
                    <a:ext uri="{9D8B030D-6E8A-4147-A177-3AD203B41FA5}">
                      <a16:colId xmlns:a16="http://schemas.microsoft.com/office/drawing/2014/main" xmlns="" val="807691315"/>
                    </a:ext>
                  </a:extLst>
                </a:gridCol>
                <a:gridCol w="25760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10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75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37780">
                <a:tc gridSpan="4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r>
                        <a:rPr lang="it-IT" sz="10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FRAMEWORK PER INDICATORE FINANZIARIO</a:t>
                      </a: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F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>
                    <a:solidFill>
                      <a:srgbClr val="1D6FB8"/>
                    </a:solidFill>
                  </a:tcPr>
                </a:tc>
                <a:tc rowSpan="9" gridSpan="3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9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3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Asse/Priorità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F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 indicatore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FB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Valore obiettivo 2023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FB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 anchor="ctr">
                    <a:solidFill>
                      <a:srgbClr val="1D6FB8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6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39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20.400.000,00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 anchor="ctr"/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7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17.900.000,00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 anchor="ctr"/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7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7.000.000,00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 anchor="ctr"/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072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3.200.000,00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 anchor="ctr"/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6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14.310.950,00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 anchor="ctr"/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0729"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Totale 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62.810.950,00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 anchor="ctr"/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3841">
                <a:tc gridSpan="4"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629" marR="5629" marT="562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 anchor="b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0729">
                <a:tc gridSpan="7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r>
                        <a:rPr lang="it-IT" sz="1000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FRAMEWORK PER INDICATORE FISICO</a:t>
                      </a:r>
                    </a:p>
                    <a:p>
                      <a:pPr marL="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it-IT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F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15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Asse/Priorità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F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Tipo indicatore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F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Codice indicatore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FB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Descrizione indicatore</a:t>
                      </a:r>
                      <a:endParaRPr lang="it-IT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FB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Descrizione indicatore</a:t>
                      </a:r>
                    </a:p>
                  </a:txBody>
                  <a:tcPr marL="5629" marR="5629" marT="5629" marB="0" anchor="ctr">
                    <a:solidFill>
                      <a:srgbClr val="1D6F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Unità di misura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F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Valore obiettivo 2023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6F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39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CO01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 di imprese che ricevono un sostegno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 di imprese che ricevono un sostegno</a:t>
                      </a: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Imprese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09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OS214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Unità immobiliari aggiuntive coperte dalla banda larga di almeno 30 Mbps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Unità immobiliari aggiuntive coperte dalla banda larga di almeno 30 Mbps</a:t>
                      </a: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45.450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458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CO01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 di imprese che ricevono un sostegno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 di imprese che ricevono un sostegno</a:t>
                      </a: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Imprese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145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CV22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 di PMI con sovvenzioni per il capitale circolante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 di PMI con sovvenzioni per il capitale circolante</a:t>
                      </a: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Imprese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2218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OS415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 di edifici con prestazione energetica migliorata in seguito all'intervento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 di edifici con prestazione energetica migliorata in seguito all'intervento</a:t>
                      </a: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Numero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68112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CO09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Turismo sostenibile: Aumento del numero atteso di visite ai siti del patrimonio culturale e naturale e a luoghi di attrazione beneficiari di un sostegno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Turismo sostenibile: Aumento del numero atteso di visite ai siti del patrimonio culturale e naturale e a luoghi di attrazione beneficiari di un sostegno</a:t>
                      </a: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Visite/anno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10.000</a:t>
                      </a:r>
                    </a:p>
                  </a:txBody>
                  <a:tcPr marL="5629" marR="5629" marT="56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07037A0-CCEC-4B57-A2DE-B1115FDBCDD9}"/>
              </a:ext>
            </a:extLst>
          </p:cNvPr>
          <p:cNvSpPr txBox="1"/>
          <p:nvPr/>
        </p:nvSpPr>
        <p:spPr>
          <a:xfrm>
            <a:off x="5297824" y="6492875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107763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144391"/>
                </a:solidFill>
              </a:rPr>
              <a:t/>
            </a:r>
            <a:br>
              <a:rPr lang="it-IT" b="1" dirty="0">
                <a:solidFill>
                  <a:srgbClr val="144391"/>
                </a:solidFill>
              </a:rPr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900" b="1" i="1" dirty="0">
                <a:solidFill>
                  <a:srgbClr val="144391"/>
                </a:solidFill>
                <a:latin typeface="+mn-lt"/>
              </a:rPr>
              <a:t>Quadro di riferimento dell’efficacia dell’attuazione</a:t>
            </a: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>Livello di conseguimento del PO FESR 2014/20 - Tabella 5 RAF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795406"/>
              </p:ext>
            </p:extLst>
          </p:nvPr>
        </p:nvGraphicFramePr>
        <p:xfrm>
          <a:off x="485748" y="2153021"/>
          <a:ext cx="8658253" cy="4103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8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7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59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14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31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14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7838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015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Asse </a:t>
                      </a:r>
                      <a:r>
                        <a:rPr lang="fr-BE" sz="1000" dirty="0" err="1">
                          <a:effectLst/>
                        </a:rPr>
                        <a:t>prioritario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 err="1">
                          <a:effectLst/>
                        </a:rPr>
                        <a:t>Tipo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ID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 err="1">
                          <a:effectLst/>
                        </a:rPr>
                        <a:t>Indicatore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 err="1">
                          <a:effectLst/>
                        </a:rPr>
                        <a:t>Unità</a:t>
                      </a:r>
                      <a:r>
                        <a:rPr lang="fr-BE" sz="1000" dirty="0">
                          <a:effectLst/>
                        </a:rPr>
                        <a:t> di </a:t>
                      </a:r>
                      <a:r>
                        <a:rPr lang="fr-BE" sz="1000" dirty="0" err="1">
                          <a:effectLst/>
                        </a:rPr>
                        <a:t>misura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 err="1">
                          <a:effectLst/>
                        </a:rPr>
                        <a:t>Fondo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 err="1">
                          <a:effectLst/>
                        </a:rPr>
                        <a:t>Categoria</a:t>
                      </a:r>
                      <a:r>
                        <a:rPr lang="fr-BE" sz="1000" dirty="0">
                          <a:effectLst/>
                        </a:rPr>
                        <a:t> di </a:t>
                      </a:r>
                      <a:r>
                        <a:rPr lang="fr-BE" sz="1000" dirty="0" err="1">
                          <a:effectLst/>
                        </a:rPr>
                        <a:t>regione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2023 Cum totale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7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CO01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 err="1">
                          <a:effectLst/>
                        </a:rPr>
                        <a:t>Investimento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produttivo</a:t>
                      </a:r>
                      <a:r>
                        <a:rPr lang="fr-BE" sz="1000" dirty="0">
                          <a:effectLst/>
                        </a:rPr>
                        <a:t>: </a:t>
                      </a:r>
                      <a:r>
                        <a:rPr lang="fr-BE" sz="1000" dirty="0" err="1">
                          <a:effectLst/>
                        </a:rPr>
                        <a:t>Numero</a:t>
                      </a:r>
                      <a:r>
                        <a:rPr lang="fr-BE" sz="1000" dirty="0">
                          <a:effectLst/>
                        </a:rPr>
                        <a:t> di </a:t>
                      </a:r>
                      <a:r>
                        <a:rPr lang="fr-BE" sz="1000" dirty="0" err="1">
                          <a:effectLst/>
                        </a:rPr>
                        <a:t>imprese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che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ricevono</a:t>
                      </a:r>
                      <a:r>
                        <a:rPr lang="fr-BE" sz="1000" dirty="0">
                          <a:effectLst/>
                        </a:rPr>
                        <a:t> un </a:t>
                      </a:r>
                      <a:r>
                        <a:rPr lang="fr-BE" sz="1000" dirty="0" err="1">
                          <a:effectLst/>
                        </a:rPr>
                        <a:t>sostegno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 err="1">
                          <a:effectLst/>
                        </a:rPr>
                        <a:t>Enterprises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FESR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Più </a:t>
                      </a:r>
                      <a:r>
                        <a:rPr lang="fr-BE" sz="1000" dirty="0" err="1">
                          <a:effectLst/>
                        </a:rPr>
                        <a:t>sviluppate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95,00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5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F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11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 err="1">
                          <a:effectLst/>
                        </a:rPr>
                        <a:t>Spesa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certificata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euro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FESR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Più sviluppate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13.232.591,89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2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F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211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 err="1">
                          <a:effectLst/>
                        </a:rPr>
                        <a:t>Spesa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certificata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Euro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FESR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Più sviluppate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15.554.940,28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7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2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OS214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Unità immobiliari aggiuntive coperte dalla banda larga di almeno 30 Mbps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Numero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FESR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Più </a:t>
                      </a:r>
                      <a:r>
                        <a:rPr lang="fr-BE" sz="1000" dirty="0" err="1">
                          <a:effectLst/>
                        </a:rPr>
                        <a:t>sviluppate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45.450,00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7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CO01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Investimento produttivo: Numero di imprese che ricevono un sostegno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Enterprises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FESR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Più </a:t>
                      </a:r>
                      <a:r>
                        <a:rPr lang="fr-BE" sz="1000" dirty="0" err="1">
                          <a:effectLst/>
                        </a:rPr>
                        <a:t>sviluppate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44,00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2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F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35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 err="1">
                          <a:effectLst/>
                        </a:rPr>
                        <a:t>Spesa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certificata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Euro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FESR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Più sviluppate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4.192.042,01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5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3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CV22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Numero di PMI con sovvenzioni per il capitale circolante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Imprese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FESR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Più </a:t>
                      </a:r>
                      <a:r>
                        <a:rPr lang="fr-BE" sz="1000" dirty="0" err="1">
                          <a:effectLst/>
                        </a:rPr>
                        <a:t>sviluppate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137,00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5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F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411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 err="1">
                          <a:effectLst/>
                        </a:rPr>
                        <a:t>Spesa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certificata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Euro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FESR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Più </a:t>
                      </a:r>
                      <a:r>
                        <a:rPr lang="fr-BE" sz="1000" dirty="0" err="1">
                          <a:effectLst/>
                        </a:rPr>
                        <a:t>sviluppate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1.948.683,30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57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OS415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Numero di edifici con prestazione energetica migliorata in seguito all'intervento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Numero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FESR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Più </a:t>
                      </a:r>
                      <a:r>
                        <a:rPr lang="fr-BE" sz="1000" dirty="0" err="1">
                          <a:effectLst/>
                        </a:rPr>
                        <a:t>sviluppate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8,00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86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CO09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 err="1">
                          <a:effectLst/>
                        </a:rPr>
                        <a:t>Turismo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sostenibile</a:t>
                      </a:r>
                      <a:r>
                        <a:rPr lang="fr-BE" sz="1000" dirty="0">
                          <a:effectLst/>
                        </a:rPr>
                        <a:t>: </a:t>
                      </a:r>
                      <a:r>
                        <a:rPr lang="fr-BE" sz="1000" dirty="0" err="1">
                          <a:effectLst/>
                        </a:rPr>
                        <a:t>Aumento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del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numero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atteso</a:t>
                      </a:r>
                      <a:r>
                        <a:rPr lang="fr-BE" sz="1000" dirty="0">
                          <a:effectLst/>
                        </a:rPr>
                        <a:t> di visite a </a:t>
                      </a:r>
                      <a:r>
                        <a:rPr lang="fr-BE" sz="1000" dirty="0" err="1">
                          <a:effectLst/>
                        </a:rPr>
                        <a:t>siti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del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patrimonio</a:t>
                      </a:r>
                      <a:r>
                        <a:rPr lang="fr-BE" sz="1000" dirty="0">
                          <a:effectLst/>
                        </a:rPr>
                        <a:t> culturale e </a:t>
                      </a:r>
                      <a:r>
                        <a:rPr lang="fr-BE" sz="1000" dirty="0" err="1">
                          <a:effectLst/>
                        </a:rPr>
                        <a:t>naturale</a:t>
                      </a:r>
                      <a:r>
                        <a:rPr lang="fr-BE" sz="1000" dirty="0">
                          <a:effectLst/>
                        </a:rPr>
                        <a:t> e a </a:t>
                      </a:r>
                      <a:r>
                        <a:rPr lang="fr-BE" sz="1000" dirty="0" err="1">
                          <a:effectLst/>
                        </a:rPr>
                        <a:t>luoghi</a:t>
                      </a:r>
                      <a:r>
                        <a:rPr lang="fr-BE" sz="1000" dirty="0">
                          <a:effectLst/>
                        </a:rPr>
                        <a:t> di </a:t>
                      </a:r>
                      <a:r>
                        <a:rPr lang="fr-BE" sz="1000" dirty="0" err="1">
                          <a:effectLst/>
                        </a:rPr>
                        <a:t>attrazione</a:t>
                      </a:r>
                      <a:r>
                        <a:rPr lang="fr-BE" sz="1000" dirty="0">
                          <a:effectLst/>
                        </a:rPr>
                        <a:t> </a:t>
                      </a:r>
                      <a:r>
                        <a:rPr lang="fr-BE" sz="1000" dirty="0" err="1">
                          <a:effectLst/>
                        </a:rPr>
                        <a:t>beneficiari</a:t>
                      </a:r>
                      <a:r>
                        <a:rPr lang="fr-BE" sz="1000" dirty="0">
                          <a:effectLst/>
                        </a:rPr>
                        <a:t> di un </a:t>
                      </a:r>
                      <a:r>
                        <a:rPr lang="fr-BE" sz="1000" dirty="0" err="1">
                          <a:effectLst/>
                        </a:rPr>
                        <a:t>sostegno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Visits/year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FESR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Più </a:t>
                      </a:r>
                      <a:r>
                        <a:rPr lang="fr-BE" sz="1000" dirty="0" err="1">
                          <a:effectLst/>
                        </a:rPr>
                        <a:t>sviluppate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30.468,00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5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F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61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Spesa certificata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Euro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FESR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>
                          <a:effectLst/>
                        </a:rPr>
                        <a:t>Più sviluppate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</a:rPr>
                        <a:t>11.274.920,42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F96F714-40FD-44F1-9F7C-832B6460C9B4}"/>
              </a:ext>
            </a:extLst>
          </p:cNvPr>
          <p:cNvSpPr txBox="1"/>
          <p:nvPr/>
        </p:nvSpPr>
        <p:spPr>
          <a:xfrm>
            <a:off x="5297824" y="6492875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2419284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144391"/>
                </a:solidFill>
              </a:rPr>
              <a:t/>
            </a:r>
            <a:br>
              <a:rPr lang="it-IT" b="1" dirty="0">
                <a:solidFill>
                  <a:srgbClr val="144391"/>
                </a:solidFill>
              </a:rPr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>Quadro di riferimento dell’efficacia dell’attuazione</a:t>
            </a: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>Livello di conseguimento del PO FESR 2014/20 - Tabella 5 RAF</a:t>
            </a: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900" b="1" i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i="1" dirty="0">
                <a:solidFill>
                  <a:srgbClr val="144391"/>
                </a:solidFill>
                <a:latin typeface="+mn-lt"/>
              </a:rPr>
            </a:br>
            <a:endParaRPr lang="it-IT" sz="2900" b="1" dirty="0">
              <a:solidFill>
                <a:srgbClr val="144391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6577" y="2073808"/>
            <a:ext cx="8436429" cy="435133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srgbClr val="144391"/>
                </a:solidFill>
              </a:rPr>
              <a:t>I target </a:t>
            </a:r>
            <a:r>
              <a:rPr lang="en-GB" sz="1800" b="1" dirty="0" err="1">
                <a:solidFill>
                  <a:srgbClr val="144391"/>
                </a:solidFill>
              </a:rPr>
              <a:t>finali</a:t>
            </a:r>
            <a:r>
              <a:rPr lang="en-GB" sz="1800" b="1" dirty="0">
                <a:solidFill>
                  <a:srgbClr val="144391"/>
                </a:solidFill>
              </a:rPr>
              <a:t> </a:t>
            </a:r>
            <a:r>
              <a:rPr lang="en-GB" sz="1800" b="1" dirty="0" err="1">
                <a:solidFill>
                  <a:srgbClr val="144391"/>
                </a:solidFill>
              </a:rPr>
              <a:t>finanziari</a:t>
            </a:r>
            <a:r>
              <a:rPr lang="en-GB" sz="1800" b="1" dirty="0">
                <a:solidFill>
                  <a:srgbClr val="144391"/>
                </a:solidFill>
              </a:rPr>
              <a:t> e </a:t>
            </a:r>
            <a:r>
              <a:rPr lang="en-GB" sz="1800" b="1" dirty="0" err="1">
                <a:solidFill>
                  <a:srgbClr val="144391"/>
                </a:solidFill>
              </a:rPr>
              <a:t>fisici</a:t>
            </a:r>
            <a:r>
              <a:rPr lang="en-GB" sz="1800" b="1" dirty="0">
                <a:solidFill>
                  <a:srgbClr val="144391"/>
                </a:solidFill>
              </a:rPr>
              <a:t> </a:t>
            </a:r>
            <a:r>
              <a:rPr lang="en-GB" sz="1800" b="1" dirty="0" err="1">
                <a:solidFill>
                  <a:srgbClr val="144391"/>
                </a:solidFill>
              </a:rPr>
              <a:t>si</a:t>
            </a:r>
            <a:r>
              <a:rPr lang="en-GB" sz="1800" b="1" dirty="0">
                <a:solidFill>
                  <a:srgbClr val="144391"/>
                </a:solidFill>
              </a:rPr>
              <a:t> </a:t>
            </a:r>
            <a:r>
              <a:rPr lang="en-GB" sz="1800" b="1" dirty="0" err="1">
                <a:solidFill>
                  <a:srgbClr val="144391"/>
                </a:solidFill>
              </a:rPr>
              <a:t>considerano</a:t>
            </a:r>
            <a:r>
              <a:rPr lang="en-GB" sz="1800" b="1" dirty="0">
                <a:solidFill>
                  <a:srgbClr val="144391"/>
                </a:solidFill>
              </a:rPr>
              <a:t> </a:t>
            </a:r>
            <a:r>
              <a:rPr lang="en-GB" sz="1800" b="1" dirty="0" err="1">
                <a:solidFill>
                  <a:srgbClr val="144391"/>
                </a:solidFill>
              </a:rPr>
              <a:t>raggiunti</a:t>
            </a:r>
            <a:r>
              <a:rPr lang="en-GB" sz="1800" b="1" dirty="0">
                <a:solidFill>
                  <a:srgbClr val="144391"/>
                </a:solidFill>
              </a:rPr>
              <a:t> e, in </a:t>
            </a:r>
            <a:r>
              <a:rPr lang="en-GB" sz="1800" b="1" dirty="0" err="1">
                <a:solidFill>
                  <a:srgbClr val="144391"/>
                </a:solidFill>
              </a:rPr>
              <a:t>alcuni</a:t>
            </a:r>
            <a:r>
              <a:rPr lang="en-GB" sz="1800" b="1" dirty="0">
                <a:solidFill>
                  <a:srgbClr val="144391"/>
                </a:solidFill>
              </a:rPr>
              <a:t> </a:t>
            </a:r>
            <a:r>
              <a:rPr lang="en-GB" sz="1800" b="1" dirty="0" err="1">
                <a:solidFill>
                  <a:srgbClr val="144391"/>
                </a:solidFill>
              </a:rPr>
              <a:t>casi</a:t>
            </a:r>
            <a:r>
              <a:rPr lang="en-GB" sz="1800" b="1" dirty="0">
                <a:solidFill>
                  <a:srgbClr val="144391"/>
                </a:solidFill>
              </a:rPr>
              <a:t>, </a:t>
            </a:r>
            <a:r>
              <a:rPr lang="en-GB" sz="1800" b="1" dirty="0" err="1">
                <a:solidFill>
                  <a:srgbClr val="144391"/>
                </a:solidFill>
              </a:rPr>
              <a:t>anche</a:t>
            </a:r>
            <a:r>
              <a:rPr lang="en-GB" sz="1800" b="1" dirty="0">
                <a:solidFill>
                  <a:srgbClr val="144391"/>
                </a:solidFill>
              </a:rPr>
              <a:t> </a:t>
            </a:r>
            <a:r>
              <a:rPr lang="en-GB" sz="1800" b="1" dirty="0" err="1">
                <a:solidFill>
                  <a:srgbClr val="144391"/>
                </a:solidFill>
              </a:rPr>
              <a:t>sopravanzati</a:t>
            </a:r>
            <a:r>
              <a:rPr lang="en-GB" sz="1800" b="1" dirty="0">
                <a:solidFill>
                  <a:srgbClr val="144391"/>
                </a:solidFill>
              </a:rPr>
              <a:t>.</a:t>
            </a:r>
            <a:endParaRPr lang="it-IT" sz="1800" b="1" dirty="0">
              <a:solidFill>
                <a:srgbClr val="144391"/>
              </a:solidFill>
            </a:endParaRPr>
          </a:p>
          <a:p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928561"/>
              </p:ext>
            </p:extLst>
          </p:nvPr>
        </p:nvGraphicFramePr>
        <p:xfrm>
          <a:off x="556895" y="2712629"/>
          <a:ext cx="8865779" cy="333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Foglio di lavoro" r:id="rId3" imgW="9494604" imgH="3573759" progId="Excel.Sheet.8">
                  <p:embed/>
                </p:oleObj>
              </mc:Choice>
              <mc:Fallback>
                <p:oleObj name="Foglio di lavoro" r:id="rId3" imgW="9494604" imgH="357375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895" y="2712629"/>
                        <a:ext cx="8865779" cy="3336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1484B26F-77F1-468B-ACAC-2491A6CAD6B2}"/>
              </a:ext>
            </a:extLst>
          </p:cNvPr>
          <p:cNvSpPr txBox="1"/>
          <p:nvPr/>
        </p:nvSpPr>
        <p:spPr>
          <a:xfrm>
            <a:off x="5297824" y="6492875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4038964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0960" y="1679045"/>
            <a:ext cx="6435634" cy="4290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30629" y="1132114"/>
            <a:ext cx="11800114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144391"/>
                </a:solidFill>
              </a:rPr>
              <a:t/>
            </a:r>
            <a:br>
              <a:rPr lang="it-IT" b="1" dirty="0">
                <a:solidFill>
                  <a:srgbClr val="144391"/>
                </a:solidFill>
              </a:rPr>
            </a:br>
            <a:endParaRPr lang="it-IT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70466" y="1679046"/>
            <a:ext cx="8509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0" y="1079863"/>
            <a:ext cx="12052663" cy="600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Risultati delle misure di informazione e pubblicità dei fondi attuate nel quadro della strategia di comunicazione </a:t>
            </a:r>
          </a:p>
          <a:p>
            <a:pPr algn="ctr"/>
            <a:endParaRPr lang="it-IT" sz="2000" b="1" dirty="0">
              <a:solidFill>
                <a:srgbClr val="144391"/>
              </a:solidFill>
            </a:endParaRPr>
          </a:p>
          <a:p>
            <a:r>
              <a:rPr lang="it-IT" b="1" dirty="0">
                <a:solidFill>
                  <a:srgbClr val="144391"/>
                </a:solidFill>
              </a:rPr>
              <a:t>🎯 Strategia e organizzazione della comunicazione FESR 2014–2020</a:t>
            </a:r>
          </a:p>
          <a:p>
            <a:endParaRPr lang="it-IT" sz="700" b="1" dirty="0">
              <a:solidFill>
                <a:srgbClr val="144391"/>
              </a:solidFill>
            </a:endParaRPr>
          </a:p>
          <a:p>
            <a:endParaRPr lang="it-IT" sz="1000" b="1" dirty="0">
              <a:solidFill>
                <a:srgbClr val="1D6FB8"/>
              </a:solidFill>
            </a:endParaRPr>
          </a:p>
          <a:p>
            <a:r>
              <a:rPr lang="it-IT" b="1" dirty="0">
                <a:solidFill>
                  <a:srgbClr val="1D6FB8"/>
                </a:solidFill>
              </a:rPr>
              <a:t>Due livelli di attuazione</a:t>
            </a:r>
            <a:endParaRPr lang="it-IT" dirty="0">
              <a:solidFill>
                <a:srgbClr val="1D6FB8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144391"/>
                </a:solidFill>
              </a:rPr>
              <a:t>Livello di </a:t>
            </a:r>
            <a:r>
              <a:rPr lang="it-IT" b="1" dirty="0">
                <a:solidFill>
                  <a:srgbClr val="144391"/>
                </a:solidFill>
              </a:rPr>
              <a:t>singolo Programma Operativo (PO)</a:t>
            </a:r>
            <a:endParaRPr lang="it-IT" dirty="0">
              <a:solidFill>
                <a:srgbClr val="14439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144391"/>
                </a:solidFill>
              </a:rPr>
              <a:t>Livello </a:t>
            </a:r>
            <a:r>
              <a:rPr lang="it-IT" b="1" dirty="0">
                <a:solidFill>
                  <a:srgbClr val="144391"/>
                </a:solidFill>
              </a:rPr>
              <a:t>integrato</a:t>
            </a:r>
            <a:r>
              <a:rPr lang="it-IT" dirty="0">
                <a:solidFill>
                  <a:srgbClr val="144391"/>
                </a:solidFill>
              </a:rPr>
              <a:t>, nella </a:t>
            </a:r>
            <a:r>
              <a:rPr lang="it-IT" b="1" dirty="0">
                <a:solidFill>
                  <a:srgbClr val="144391"/>
                </a:solidFill>
              </a:rPr>
              <a:t>Strategia unitaria di comunicazione</a:t>
            </a:r>
            <a:r>
              <a:rPr lang="it-IT" dirty="0">
                <a:solidFill>
                  <a:srgbClr val="144391"/>
                </a:solidFill>
              </a:rPr>
              <a:t> della Politica regionale di sviluppo 2014–2020,</a:t>
            </a:r>
          </a:p>
          <a:p>
            <a:r>
              <a:rPr lang="it-IT" dirty="0">
                <a:solidFill>
                  <a:srgbClr val="144391"/>
                </a:solidFill>
              </a:rPr>
              <a:t>in </a:t>
            </a:r>
            <a:r>
              <a:rPr lang="it-IT" b="1" dirty="0">
                <a:solidFill>
                  <a:srgbClr val="144391"/>
                </a:solidFill>
              </a:rPr>
              <a:t>continuità con il periodo 2007–2013</a:t>
            </a:r>
            <a:r>
              <a:rPr lang="it-IT" dirty="0">
                <a:solidFill>
                  <a:srgbClr val="144391"/>
                </a:solidFill>
              </a:rPr>
              <a:t>, per ottimizzare risorse e massimizzare l’efficacia.</a:t>
            </a:r>
          </a:p>
          <a:p>
            <a:endParaRPr lang="it-IT" sz="1050" b="1" dirty="0">
              <a:solidFill>
                <a:srgbClr val="144391"/>
              </a:solidFill>
            </a:endParaRPr>
          </a:p>
          <a:p>
            <a:r>
              <a:rPr lang="it-IT" b="1" dirty="0">
                <a:solidFill>
                  <a:srgbClr val="1D6FB8"/>
                </a:solidFill>
              </a:rPr>
              <a:t>Definizione delle azioni</a:t>
            </a:r>
            <a:endParaRPr lang="it-IT" dirty="0">
              <a:solidFill>
                <a:srgbClr val="1D6FB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44391"/>
                </a:solidFill>
              </a:rPr>
              <a:t>Basate su </a:t>
            </a:r>
            <a:r>
              <a:rPr lang="it-IT" b="1" dirty="0">
                <a:solidFill>
                  <a:srgbClr val="144391"/>
                </a:solidFill>
              </a:rPr>
              <a:t>obiettivi generali e specifici</a:t>
            </a:r>
            <a:endParaRPr lang="it-IT" dirty="0">
              <a:solidFill>
                <a:srgbClr val="1443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44391"/>
                </a:solidFill>
              </a:rPr>
              <a:t>Destinatari: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144391"/>
                </a:solidFill>
              </a:rPr>
              <a:t>Beneficiari potenziali ed effettivi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144391"/>
                </a:solidFill>
              </a:rPr>
              <a:t>Grande pubblico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144391"/>
                </a:solidFill>
              </a:rPr>
              <a:t>Moltiplicatori di informazione</a:t>
            </a:r>
          </a:p>
          <a:p>
            <a:endParaRPr lang="it-IT" sz="1050" b="1" dirty="0">
              <a:solidFill>
                <a:srgbClr val="144391"/>
              </a:solidFill>
            </a:endParaRPr>
          </a:p>
          <a:p>
            <a:r>
              <a:rPr lang="it-IT" b="1" dirty="0">
                <a:solidFill>
                  <a:srgbClr val="1D6FB8"/>
                </a:solidFill>
              </a:rPr>
              <a:t>Ruolo dell’Autorità di Gestione</a:t>
            </a:r>
            <a:endParaRPr lang="it-IT" dirty="0">
              <a:solidFill>
                <a:srgbClr val="1D6FB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44391"/>
                </a:solidFill>
              </a:rPr>
              <a:t>Organizzazione di eventi informativi (avvio, annuali, chiusura)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44391"/>
                </a:solidFill>
              </a:rPr>
              <a:t>Promozione delle opportunità e dei risultati del Programma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44391"/>
                </a:solidFill>
              </a:rPr>
              <a:t>Presidio della </a:t>
            </a:r>
            <a:r>
              <a:rPr lang="it-IT" b="1" dirty="0">
                <a:solidFill>
                  <a:srgbClr val="144391"/>
                </a:solidFill>
              </a:rPr>
              <a:t>visibilità UE</a:t>
            </a:r>
            <a:r>
              <a:rPr lang="it-IT" dirty="0">
                <a:solidFill>
                  <a:srgbClr val="144391"/>
                </a:solidFill>
              </a:rPr>
              <a:t> (emblemi, targhe, cartellonistica)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44391"/>
                </a:solidFill>
              </a:rPr>
              <a:t>Pubblicazione di dati e operazioni su </a:t>
            </a:r>
            <a:r>
              <a:rPr lang="it-IT" i="1" dirty="0" err="1">
                <a:solidFill>
                  <a:srgbClr val="144391"/>
                </a:solidFill>
              </a:rPr>
              <a:t>OpenCoesione</a:t>
            </a:r>
            <a:r>
              <a:rPr lang="it-IT" dirty="0">
                <a:solidFill>
                  <a:srgbClr val="144391"/>
                </a:solidFill>
              </a:rPr>
              <a:t> e sito regionale</a:t>
            </a:r>
          </a:p>
          <a:p>
            <a:endParaRPr lang="it-IT" dirty="0"/>
          </a:p>
        </p:txBody>
      </p:sp>
      <p:pic>
        <p:nvPicPr>
          <p:cNvPr id="25" name="Picture 2" descr="Picture 2"/>
          <p:cNvPicPr>
            <a:picLocks noChangeAspect="1"/>
          </p:cNvPicPr>
          <p:nvPr/>
        </p:nvPicPr>
        <p:blipFill rotWithShape="1">
          <a:blip r:embed="rId2"/>
          <a:srcRect l="69064" t="9684" b="6942"/>
          <a:stretch/>
        </p:blipFill>
        <p:spPr>
          <a:xfrm>
            <a:off x="5836063" y="3631473"/>
            <a:ext cx="2857928" cy="155012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23917820-97B7-4FA0-87CB-0C5FD8F8E46C}"/>
              </a:ext>
            </a:extLst>
          </p:cNvPr>
          <p:cNvSpPr txBox="1"/>
          <p:nvPr/>
        </p:nvSpPr>
        <p:spPr>
          <a:xfrm>
            <a:off x="5297824" y="6492875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3304641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8378" y="2017600"/>
            <a:ext cx="4998719" cy="4469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26571" y="1133356"/>
            <a:ext cx="7485017" cy="660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144391"/>
                </a:solidFill>
              </a:rPr>
              <a:t/>
            </a:r>
            <a:br>
              <a:rPr lang="it-IT" b="1" dirty="0">
                <a:solidFill>
                  <a:srgbClr val="144391"/>
                </a:solidFill>
              </a:rPr>
            </a:br>
            <a:endParaRPr lang="it-IT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70466" y="1679046"/>
            <a:ext cx="8509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78378" y="1133356"/>
            <a:ext cx="794221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>
                    <a:lumMod val="95000"/>
                  </a:schemeClr>
                </a:solidFill>
              </a:rPr>
              <a:t>Risultati delle misure di informazione e pubblicità dei fondi attuate nel quadro della strategia di comunicazione</a:t>
            </a:r>
            <a:endParaRPr lang="it-IT" sz="2000" b="1" dirty="0">
              <a:solidFill>
                <a:srgbClr val="144391"/>
              </a:solidFill>
            </a:endParaRPr>
          </a:p>
          <a:p>
            <a:pPr algn="ctr"/>
            <a:endParaRPr lang="it-IT" sz="2000" b="1" dirty="0">
              <a:solidFill>
                <a:srgbClr val="144391"/>
              </a:solidFill>
            </a:endParaRPr>
          </a:p>
          <a:p>
            <a:r>
              <a:rPr lang="it-IT" b="1" dirty="0">
                <a:solidFill>
                  <a:srgbClr val="144391"/>
                </a:solidFill>
              </a:rPr>
              <a:t>🌐 Strumenti, canali e risultati della comunicazione</a:t>
            </a:r>
          </a:p>
          <a:p>
            <a:endParaRPr lang="it-IT" b="1" dirty="0">
              <a:solidFill>
                <a:srgbClr val="144391"/>
              </a:solidFill>
            </a:endParaRPr>
          </a:p>
          <a:p>
            <a:r>
              <a:rPr lang="it-IT" b="1" dirty="0">
                <a:solidFill>
                  <a:srgbClr val="1D6FB8"/>
                </a:solidFill>
              </a:rPr>
              <a:t>Strumenti e canali</a:t>
            </a:r>
            <a:endParaRPr lang="it-IT" dirty="0">
              <a:solidFill>
                <a:srgbClr val="1D6FB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144391"/>
                </a:solidFill>
              </a:rPr>
              <a:t>Newsletter “</a:t>
            </a:r>
            <a:r>
              <a:rPr lang="it-IT" b="1" dirty="0" err="1">
                <a:solidFill>
                  <a:srgbClr val="144391"/>
                </a:solidFill>
              </a:rPr>
              <a:t>VdAEuropeInfo</a:t>
            </a:r>
            <a:r>
              <a:rPr lang="it-IT" b="1" dirty="0">
                <a:solidFill>
                  <a:srgbClr val="144391"/>
                </a:solidFill>
              </a:rPr>
              <a:t>”</a:t>
            </a:r>
            <a:r>
              <a:rPr lang="it-IT" dirty="0">
                <a:solidFill>
                  <a:srgbClr val="144391"/>
                </a:solidFill>
              </a:rPr>
              <a:t> del Centro Europe Direct: focus su iniziative e bandi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144391"/>
                </a:solidFill>
              </a:rPr>
              <a:t>Sito “Canale Europa”</a:t>
            </a:r>
            <a:r>
              <a:rPr lang="it-IT" dirty="0">
                <a:solidFill>
                  <a:srgbClr val="144391"/>
                </a:solidFill>
              </a:rPr>
              <a:t> riorganizzato: maggiore fruibilità e sezioni </a:t>
            </a:r>
            <a:r>
              <a:rPr lang="it-IT" i="1" dirty="0">
                <a:solidFill>
                  <a:srgbClr val="144391"/>
                </a:solidFill>
              </a:rPr>
              <a:t>Notizie</a:t>
            </a:r>
            <a:r>
              <a:rPr lang="it-IT" dirty="0">
                <a:solidFill>
                  <a:srgbClr val="144391"/>
                </a:solidFill>
              </a:rPr>
              <a:t> e </a:t>
            </a:r>
            <a:r>
              <a:rPr lang="it-IT" i="1" dirty="0">
                <a:solidFill>
                  <a:srgbClr val="144391"/>
                </a:solidFill>
              </a:rPr>
              <a:t>Appuntamenti</a:t>
            </a:r>
            <a:endParaRPr lang="it-IT" dirty="0">
              <a:solidFill>
                <a:srgbClr val="1443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144391"/>
                </a:solidFill>
              </a:rPr>
              <a:t>Social media</a:t>
            </a:r>
            <a:r>
              <a:rPr lang="it-IT" dirty="0">
                <a:solidFill>
                  <a:srgbClr val="144391"/>
                </a:solidFill>
              </a:rPr>
              <a:t>, </a:t>
            </a:r>
            <a:r>
              <a:rPr lang="it-IT" b="1" dirty="0">
                <a:solidFill>
                  <a:srgbClr val="144391"/>
                </a:solidFill>
              </a:rPr>
              <a:t>video</a:t>
            </a:r>
            <a:r>
              <a:rPr lang="it-IT" dirty="0">
                <a:solidFill>
                  <a:srgbClr val="144391"/>
                </a:solidFill>
              </a:rPr>
              <a:t>, </a:t>
            </a:r>
            <a:r>
              <a:rPr lang="it-IT" b="1" dirty="0">
                <a:solidFill>
                  <a:srgbClr val="144391"/>
                </a:solidFill>
              </a:rPr>
              <a:t>eventi congiunti tra fondi</a:t>
            </a:r>
            <a:r>
              <a:rPr lang="it-IT" dirty="0">
                <a:solidFill>
                  <a:srgbClr val="144391"/>
                </a:solidFill>
              </a:rPr>
              <a:t>, </a:t>
            </a:r>
            <a:r>
              <a:rPr lang="it-IT" b="1" dirty="0">
                <a:solidFill>
                  <a:srgbClr val="144391"/>
                </a:solidFill>
              </a:rPr>
              <a:t>materiali promozionali</a:t>
            </a:r>
            <a:endParaRPr lang="it-IT" dirty="0">
              <a:solidFill>
                <a:srgbClr val="1443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144391"/>
                </a:solidFill>
              </a:rPr>
              <a:t>Formazione</a:t>
            </a:r>
            <a:r>
              <a:rPr lang="it-IT" dirty="0">
                <a:solidFill>
                  <a:srgbClr val="144391"/>
                </a:solidFill>
              </a:rPr>
              <a:t> per personale regionale, enti e beneficiari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144391"/>
                </a:solidFill>
              </a:rPr>
              <a:t>Linee guida e modelli elettronici</a:t>
            </a:r>
            <a:r>
              <a:rPr lang="it-IT" dirty="0">
                <a:solidFill>
                  <a:srgbClr val="144391"/>
                </a:solidFill>
              </a:rPr>
              <a:t> per una comunicazione conforme ai regolamenti UE</a:t>
            </a:r>
          </a:p>
          <a:p>
            <a:endParaRPr lang="it-IT" sz="1100" b="1" dirty="0">
              <a:solidFill>
                <a:srgbClr val="144391"/>
              </a:solidFill>
            </a:endParaRPr>
          </a:p>
          <a:p>
            <a:r>
              <a:rPr lang="it-IT" b="1" dirty="0">
                <a:solidFill>
                  <a:srgbClr val="1D6FB8"/>
                </a:solidFill>
              </a:rPr>
              <a:t>Risultati</a:t>
            </a:r>
            <a:endParaRPr lang="it-IT" dirty="0">
              <a:solidFill>
                <a:srgbClr val="1D6FB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44391"/>
                </a:solidFill>
              </a:rPr>
              <a:t>Rafforzata la </a:t>
            </a:r>
            <a:r>
              <a:rPr lang="it-IT" b="1" dirty="0">
                <a:solidFill>
                  <a:srgbClr val="144391"/>
                </a:solidFill>
              </a:rPr>
              <a:t>coerenza e l’integrazione</a:t>
            </a:r>
            <a:r>
              <a:rPr lang="it-IT" dirty="0">
                <a:solidFill>
                  <a:srgbClr val="144391"/>
                </a:solidFill>
              </a:rPr>
              <a:t> tra fondi e programmi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44391"/>
                </a:solidFill>
              </a:rPr>
              <a:t>Maggiore </a:t>
            </a:r>
            <a:r>
              <a:rPr lang="it-IT" b="1" dirty="0">
                <a:solidFill>
                  <a:srgbClr val="144391"/>
                </a:solidFill>
              </a:rPr>
              <a:t>trasparenza e accessibilità</a:t>
            </a:r>
            <a:r>
              <a:rPr lang="it-IT" dirty="0">
                <a:solidFill>
                  <a:srgbClr val="144391"/>
                </a:solidFill>
              </a:rPr>
              <a:t> delle informazioni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144391"/>
                </a:solidFill>
              </a:rPr>
              <a:t>Pieno rispetto degli obblighi previsti dal </a:t>
            </a:r>
            <a:r>
              <a:rPr lang="it-IT" b="1" dirty="0">
                <a:solidFill>
                  <a:srgbClr val="144391"/>
                </a:solidFill>
              </a:rPr>
              <a:t>Regolamento (UE) n. 1303/2013 – Allegato XII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144391"/>
              </a:solidFill>
            </a:endParaRPr>
          </a:p>
          <a:p>
            <a:endParaRPr lang="it-IT" dirty="0"/>
          </a:p>
        </p:txBody>
      </p:sp>
      <p:pic>
        <p:nvPicPr>
          <p:cNvPr id="2052" name="Picture 4" descr="Scarica icone di Telecomunicazioni gratuite in PNG 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75" y="216160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75100185-F788-47B4-83A2-7BE3E0686313}"/>
              </a:ext>
            </a:extLst>
          </p:cNvPr>
          <p:cNvSpPr txBox="1"/>
          <p:nvPr/>
        </p:nvSpPr>
        <p:spPr>
          <a:xfrm>
            <a:off x="5297824" y="6492875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2474889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144391"/>
                </a:solidFill>
              </a:rPr>
              <a:t/>
            </a:r>
            <a:br>
              <a:rPr lang="it-IT" b="1" dirty="0">
                <a:solidFill>
                  <a:srgbClr val="144391"/>
                </a:solidFill>
              </a:rPr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800" b="1" dirty="0"/>
              <a:t/>
            </a:r>
            <a:br>
              <a:rPr lang="it-IT" sz="2800" b="1" dirty="0"/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>Conclusioni e Prospettive di chiusura del PO FESR 2014/20</a:t>
            </a:r>
          </a:p>
        </p:txBody>
      </p:sp>
      <p:sp>
        <p:nvSpPr>
          <p:cNvPr id="5" name="Rettangolo 4"/>
          <p:cNvSpPr/>
          <p:nvPr/>
        </p:nvSpPr>
        <p:spPr>
          <a:xfrm>
            <a:off x="838200" y="1566671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/>
          </a:p>
          <a:p>
            <a:endParaRPr lang="en-GB" sz="1600" dirty="0"/>
          </a:p>
          <a:p>
            <a:endParaRPr lang="it-IT" sz="1600" dirty="0"/>
          </a:p>
        </p:txBody>
      </p:sp>
      <p:sp>
        <p:nvSpPr>
          <p:cNvPr id="3" name="Rettangolo 2"/>
          <p:cNvSpPr/>
          <p:nvPr/>
        </p:nvSpPr>
        <p:spPr>
          <a:xfrm>
            <a:off x="841149" y="2230962"/>
            <a:ext cx="987039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L’Autorità di certificazione invierà entro la fine del mese di novembre 2025 alla Commissione europea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1517904" y="3081527"/>
            <a:ext cx="2644804" cy="23602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L’Autorità di certificazione, entro la fine del mese di novembre 2025, il pacchetto di chiusura del PO FESR 2014/20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4457339" y="3710902"/>
            <a:ext cx="1332989" cy="110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959" y="3246120"/>
            <a:ext cx="3020624" cy="209319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7B75687B-56CB-4AC1-BBD4-41EE4ACE8F1D}"/>
              </a:ext>
            </a:extLst>
          </p:cNvPr>
          <p:cNvSpPr txBox="1"/>
          <p:nvPr/>
        </p:nvSpPr>
        <p:spPr>
          <a:xfrm>
            <a:off x="5297824" y="6492875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331919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09F287-06FA-4A3C-8007-F385504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200" b="1" dirty="0">
                <a:solidFill>
                  <a:srgbClr val="144391"/>
                </a:solidFill>
              </a:rPr>
              <a:t/>
            </a:r>
            <a:br>
              <a:rPr lang="it-IT" sz="3200" b="1" dirty="0">
                <a:solidFill>
                  <a:srgbClr val="144391"/>
                </a:solidFill>
              </a:rPr>
            </a:br>
            <a:r>
              <a:rPr lang="it-IT" sz="3200" b="1" dirty="0">
                <a:solidFill>
                  <a:srgbClr val="144391"/>
                </a:solidFill>
              </a:rPr>
              <a:t/>
            </a:r>
            <a:br>
              <a:rPr lang="it-IT" sz="3200" b="1" dirty="0">
                <a:solidFill>
                  <a:srgbClr val="144391"/>
                </a:solidFill>
              </a:rPr>
            </a:br>
            <a:r>
              <a:rPr lang="it-IT" sz="3200" b="1" dirty="0">
                <a:solidFill>
                  <a:srgbClr val="144391"/>
                </a:solidFill>
              </a:rPr>
              <a:t/>
            </a:r>
            <a:br>
              <a:rPr lang="it-IT" sz="3200" b="1" dirty="0">
                <a:solidFill>
                  <a:srgbClr val="144391"/>
                </a:solidFill>
              </a:rPr>
            </a:br>
            <a:r>
              <a:rPr lang="it-IT" sz="3200" b="1" dirty="0">
                <a:solidFill>
                  <a:srgbClr val="144391"/>
                </a:solidFill>
              </a:rPr>
              <a:t/>
            </a:r>
            <a:br>
              <a:rPr lang="it-IT" sz="3200" b="1" dirty="0">
                <a:solidFill>
                  <a:srgbClr val="144391"/>
                </a:solidFill>
              </a:rPr>
            </a:br>
            <a:r>
              <a:rPr lang="it-IT" sz="3200" b="1" dirty="0">
                <a:solidFill>
                  <a:srgbClr val="144391"/>
                </a:solidFill>
                <a:latin typeface="+mn-lt"/>
              </a:rPr>
              <a:t>Approvazione della Relazione di attuazione finale (RAF)</a:t>
            </a:r>
            <a:endParaRPr lang="it-IT" sz="32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67ADC1A-B1B0-48C7-82AC-5763810B2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02783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1800" dirty="0">
                <a:solidFill>
                  <a:schemeClr val="accent1">
                    <a:lumMod val="75000"/>
                  </a:schemeClr>
                </a:solidFill>
              </a:rPr>
              <a:t>Il Programma “Investimenti per la crescita e l’occupazione 2014/20 (FESR)” ha mostrato una buona capacità di attuazione. </a:t>
            </a:r>
          </a:p>
          <a:p>
            <a:pPr marL="0" indent="0" algn="just">
              <a:buNone/>
            </a:pPr>
            <a:endParaRPr lang="it-IT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1800" dirty="0"/>
              <a:t>	</a:t>
            </a:r>
            <a:r>
              <a:rPr lang="it-IT" sz="1800" dirty="0">
                <a:solidFill>
                  <a:srgbClr val="144391"/>
                </a:solidFill>
              </a:rPr>
              <a:t>N. 286 progetti certificati alla Commissione europea</a:t>
            </a:r>
          </a:p>
          <a:p>
            <a:pPr marL="0" indent="0" algn="just">
              <a:buNone/>
            </a:pPr>
            <a:r>
              <a:rPr lang="it-IT" sz="1800" dirty="0">
                <a:solidFill>
                  <a:srgbClr val="144391"/>
                </a:solidFill>
              </a:rPr>
              <a:t>	Costo ammesso ammonta a euro 57.712.514,04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826BA1E-1E1D-46A6-BD95-E7F61D660A05}"/>
              </a:ext>
            </a:extLst>
          </p:cNvPr>
          <p:cNvSpPr txBox="1"/>
          <p:nvPr/>
        </p:nvSpPr>
        <p:spPr>
          <a:xfrm>
            <a:off x="5122333" y="6345382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1284514" y="3179105"/>
            <a:ext cx="461554" cy="98692"/>
          </a:xfrm>
          <a:prstGeom prst="rightArrow">
            <a:avLst/>
          </a:prstGeom>
          <a:solidFill>
            <a:srgbClr val="06BAED"/>
          </a:solidFill>
          <a:ln>
            <a:solidFill>
              <a:srgbClr val="144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Freccia a destra 5"/>
          <p:cNvSpPr/>
          <p:nvPr/>
        </p:nvSpPr>
        <p:spPr>
          <a:xfrm>
            <a:off x="1284514" y="3580204"/>
            <a:ext cx="461554" cy="98692"/>
          </a:xfrm>
          <a:prstGeom prst="rightArrow">
            <a:avLst/>
          </a:prstGeom>
          <a:solidFill>
            <a:srgbClr val="06BAED"/>
          </a:solidFill>
          <a:ln>
            <a:solidFill>
              <a:srgbClr val="144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205" y="4067606"/>
            <a:ext cx="3515589" cy="2016223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xmlns="" id="{8F2337A5-B8A5-49DA-93B7-8225C8E1A762}"/>
              </a:ext>
            </a:extLst>
          </p:cNvPr>
          <p:cNvSpPr/>
          <p:nvPr/>
        </p:nvSpPr>
        <p:spPr>
          <a:xfrm>
            <a:off x="1284514" y="3179104"/>
            <a:ext cx="461554" cy="98692"/>
          </a:xfrm>
          <a:prstGeom prst="rightArrow">
            <a:avLst/>
          </a:prstGeom>
          <a:solidFill>
            <a:srgbClr val="06BAED"/>
          </a:solidFill>
          <a:ln>
            <a:solidFill>
              <a:srgbClr val="144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442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DAE45C8-1DF4-48EF-9C3C-401595146209}"/>
              </a:ext>
            </a:extLst>
          </p:cNvPr>
          <p:cNvSpPr txBox="1"/>
          <p:nvPr/>
        </p:nvSpPr>
        <p:spPr>
          <a:xfrm>
            <a:off x="2992967" y="3429000"/>
            <a:ext cx="562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F8E87B6-6216-4359-983C-3F3F712E90E2}"/>
              </a:ext>
            </a:extLst>
          </p:cNvPr>
          <p:cNvSpPr txBox="1"/>
          <p:nvPr/>
        </p:nvSpPr>
        <p:spPr>
          <a:xfrm>
            <a:off x="909782" y="5911920"/>
            <a:ext cx="10372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1"/>
                </a:solidFill>
              </a:rPr>
              <a:t>Comitato di Sorveglianza Programma Investimenti per la crescita e l’occupazione 2014/20 (FESR)</a:t>
            </a:r>
          </a:p>
          <a:p>
            <a:pPr algn="ctr"/>
            <a:r>
              <a:rPr lang="it-IT" sz="2000" dirty="0">
                <a:solidFill>
                  <a:schemeClr val="accent1"/>
                </a:solidFill>
              </a:rPr>
              <a:t>Bard, 20 novembre 2025</a:t>
            </a:r>
          </a:p>
        </p:txBody>
      </p:sp>
    </p:spTree>
    <p:extLst>
      <p:ext uri="{BB962C8B-B14F-4D97-AF65-F5344CB8AC3E}">
        <p14:creationId xmlns:p14="http://schemas.microsoft.com/office/powerpoint/2010/main" val="194494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09F287-06FA-4A3C-8007-F385504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>Avanzamento finanziario per Asse</a:t>
            </a: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840050"/>
              </p:ext>
            </p:extLst>
          </p:nvPr>
        </p:nvGraphicFramePr>
        <p:xfrm>
          <a:off x="1193800" y="1775166"/>
          <a:ext cx="7924801" cy="4016034"/>
        </p:xfrm>
        <a:graphic>
          <a:graphicData uri="http://schemas.openxmlformats.org/drawingml/2006/table">
            <a:tbl>
              <a:tblPr/>
              <a:tblGrid>
                <a:gridCol w="613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2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76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84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15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150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400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AMMESSO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IMPEGNI AMMESSI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PAGAMENTI AMMESSI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SPESA CERTIFICATA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439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RAFFORZARE LA RICERCA, LO SVILUPPO TECNOLOGICO E L'INNOVAZIONE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18.079.585,09 €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17.046.363,04 €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15.627.041,58 €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13.232.591,89 €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2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MIGLIORARE L'ACCESSO ALLE TIC, NONCHÉ L'IMPIEGO E LA QUALITÀ DELLE MEDESIME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16.302.888,02 €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16.302.888,02 €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16.064.736,11 €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15.554.940,28 €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4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ACCRESCERE LA COMPETITIVITÀ DELLE PMI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5.943.959,76 €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5.066.850,90 €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4.567.595,75 €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4.192.042,01 €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0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SOSTENERE LA TRANSIZIONE VERSO UN'ECONOMIA A BASSA EMISSIONE DI CARBONIO IN TUTTI I SETTORI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2.254.059,99 €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2.074.958,44 €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1.968.499,62 €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1.948.683,30 €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200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TUTELARE L'AMBIENTE E PROMUOVERE L'USO EFFICIENTE DELLE RISORSE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13.369.066,65 €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13.236.000,75 €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13.156.755,06 €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11.274.920,42 €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ASSISTENZA TECNICA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1.762.954,53 €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1.756.149,98 €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1.356.797,05 €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144391"/>
                          </a:solidFill>
                          <a:effectLst/>
                          <a:latin typeface="Calibri" panose="020F0502020204030204" pitchFamily="34" charset="0"/>
                        </a:rPr>
                        <a:t>976.186,55 €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0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57.712.514,04 €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55.483.211,13 €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52.741.425,17 €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47.179.364,45 €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5C7D81D-B321-4582-B669-40E7F702274C}"/>
              </a:ext>
            </a:extLst>
          </p:cNvPr>
          <p:cNvSpPr txBox="1"/>
          <p:nvPr/>
        </p:nvSpPr>
        <p:spPr>
          <a:xfrm>
            <a:off x="5122333" y="6345382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409599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09F287-06FA-4A3C-8007-F385504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>Certificazione delle spese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840900"/>
            <a:ext cx="8453845" cy="196816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1800" dirty="0">
                <a:solidFill>
                  <a:schemeClr val="accent1">
                    <a:lumMod val="75000"/>
                  </a:schemeClr>
                </a:solidFill>
              </a:rPr>
              <a:t>Il buon avanzamento finanziario del Programma, in termini di spesa certificata, ha consentito, pertanto, alla Regione autonoma Valle d’Aosta di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ottenere il rimborso della quasi totalità delle risorse UE programmate.</a:t>
            </a:r>
          </a:p>
          <a:p>
            <a:pPr marL="0" indent="0">
              <a:buNone/>
            </a:pPr>
            <a:endParaRPr lang="it-IT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1800" dirty="0">
                <a:solidFill>
                  <a:schemeClr val="accent1">
                    <a:lumMod val="75000"/>
                  </a:schemeClr>
                </a:solidFill>
              </a:rPr>
              <a:t>Il 9 maggio 2025 è stata presentata la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domanda di pagamento intermedio finale n. 1.1 </a:t>
            </a:r>
            <a:r>
              <a:rPr lang="it-IT" sz="1800" dirty="0">
                <a:solidFill>
                  <a:schemeClr val="accent1">
                    <a:lumMod val="75000"/>
                  </a:schemeClr>
                </a:solidFill>
              </a:rPr>
              <a:t>del Programma per un importo di </a:t>
            </a:r>
            <a:r>
              <a:rPr lang="it-IT" sz="1800" b="1" dirty="0">
                <a:solidFill>
                  <a:schemeClr val="accent1">
                    <a:lumMod val="75000"/>
                  </a:schemeClr>
                </a:solidFill>
              </a:rPr>
              <a:t>euro 2.862.304,91 relativa al periodo contabile 2023/24.</a:t>
            </a:r>
            <a:endParaRPr lang="it-IT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4A3DDDE3-7D06-4C38-B184-92ED94E5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67" y="1803399"/>
            <a:ext cx="677789" cy="6777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2529727-D126-46CD-8731-44DD4B0EE00E}"/>
              </a:ext>
            </a:extLst>
          </p:cNvPr>
          <p:cNvSpPr txBox="1"/>
          <p:nvPr/>
        </p:nvSpPr>
        <p:spPr>
          <a:xfrm>
            <a:off x="5122333" y="6345382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364047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09F287-06FA-4A3C-8007-F385504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i="1" dirty="0">
                <a:solidFill>
                  <a:srgbClr val="144391"/>
                </a:solidFill>
                <a:latin typeface="+mn-lt"/>
              </a:rPr>
              <a:t>Asse 1 – </a:t>
            </a:r>
            <a:r>
              <a:rPr lang="fr-BE" sz="2900" b="1" i="1" dirty="0" err="1">
                <a:solidFill>
                  <a:srgbClr val="144391"/>
                </a:solidFill>
                <a:latin typeface="+mn-lt"/>
              </a:rPr>
              <a:t>Rafforzare</a:t>
            </a:r>
            <a:r>
              <a:rPr lang="fr-BE" sz="2900" b="1" i="1" dirty="0">
                <a:solidFill>
                  <a:srgbClr val="144391"/>
                </a:solidFill>
                <a:latin typeface="+mn-lt"/>
              </a:rPr>
              <a:t> la </a:t>
            </a:r>
            <a:r>
              <a:rPr lang="fr-BE" sz="2900" b="1" i="1" dirty="0" err="1">
                <a:solidFill>
                  <a:srgbClr val="144391"/>
                </a:solidFill>
                <a:latin typeface="+mn-lt"/>
              </a:rPr>
              <a:t>ricerca</a:t>
            </a:r>
            <a:r>
              <a:rPr lang="fr-BE" sz="2900" b="1" i="1" dirty="0">
                <a:solidFill>
                  <a:srgbClr val="144391"/>
                </a:solidFill>
                <a:latin typeface="+mn-lt"/>
              </a:rPr>
              <a:t>, </a:t>
            </a:r>
            <a:r>
              <a:rPr lang="fr-BE" sz="2900" b="1" i="1" dirty="0" err="1">
                <a:solidFill>
                  <a:srgbClr val="144391"/>
                </a:solidFill>
                <a:latin typeface="+mn-lt"/>
              </a:rPr>
              <a:t>lo</a:t>
            </a:r>
            <a:r>
              <a:rPr lang="fr-BE" sz="2900" b="1" i="1" dirty="0">
                <a:solidFill>
                  <a:srgbClr val="144391"/>
                </a:solidFill>
                <a:latin typeface="+mn-lt"/>
              </a:rPr>
              <a:t> </a:t>
            </a:r>
            <a:r>
              <a:rPr lang="fr-BE" sz="2900" b="1" i="1" dirty="0" err="1">
                <a:solidFill>
                  <a:srgbClr val="144391"/>
                </a:solidFill>
                <a:latin typeface="+mn-lt"/>
              </a:rPr>
              <a:t>sviluppo</a:t>
            </a:r>
            <a:r>
              <a:rPr lang="fr-BE" sz="2900" b="1" i="1" dirty="0">
                <a:solidFill>
                  <a:srgbClr val="144391"/>
                </a:solidFill>
                <a:latin typeface="+mn-lt"/>
              </a:rPr>
              <a:t> </a:t>
            </a:r>
            <a:r>
              <a:rPr lang="fr-BE" sz="2900" b="1" i="1" dirty="0" err="1">
                <a:solidFill>
                  <a:srgbClr val="144391"/>
                </a:solidFill>
                <a:latin typeface="+mn-lt"/>
              </a:rPr>
              <a:t>tecnologico</a:t>
            </a:r>
            <a:r>
              <a:rPr lang="fr-BE" sz="2900" b="1" i="1" dirty="0">
                <a:solidFill>
                  <a:srgbClr val="144391"/>
                </a:solidFill>
                <a:latin typeface="+mn-lt"/>
              </a:rPr>
              <a:t> e l’</a:t>
            </a:r>
            <a:r>
              <a:rPr lang="fr-BE" sz="2900" b="1" i="1" dirty="0" err="1">
                <a:solidFill>
                  <a:srgbClr val="144391"/>
                </a:solidFill>
                <a:latin typeface="+mn-lt"/>
              </a:rPr>
              <a:t>innovazione</a:t>
            </a:r>
            <a:endParaRPr lang="it-IT" sz="2900" b="1" i="1" dirty="0">
              <a:solidFill>
                <a:srgbClr val="144391"/>
              </a:solidFill>
              <a:latin typeface="+mn-lt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85173" y="1812608"/>
            <a:ext cx="8758827" cy="404632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Per l’Asse 1 si registra un </a:t>
            </a:r>
            <a:r>
              <a:rPr lang="it-IT" sz="5600" b="1" dirty="0">
                <a:solidFill>
                  <a:schemeClr val="accent1">
                    <a:lumMod val="75000"/>
                  </a:schemeClr>
                </a:solidFill>
              </a:rPr>
              <a:t>costo ammesso complessivo</a:t>
            </a: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 di oltre </a:t>
            </a:r>
            <a:r>
              <a:rPr lang="it-IT" sz="5600" b="1" dirty="0">
                <a:solidFill>
                  <a:schemeClr val="accent1">
                    <a:lumMod val="75000"/>
                  </a:schemeClr>
                </a:solidFill>
              </a:rPr>
              <a:t>18 milioni di euro</a:t>
            </a: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, con </a:t>
            </a:r>
            <a:r>
              <a:rPr lang="it-IT" sz="5600" b="1" dirty="0">
                <a:solidFill>
                  <a:schemeClr val="accent1">
                    <a:lumMod val="75000"/>
                  </a:schemeClr>
                </a:solidFill>
              </a:rPr>
              <a:t>impegni ammessi per oltre 17 milioni e pagamenti pari a 15,5 milioni. </a:t>
            </a:r>
          </a:p>
          <a:p>
            <a:pPr marL="0" indent="0" algn="just">
              <a:buNone/>
            </a:pP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Gli interventi realizzati si articolano in diverse linee di azione: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Cofinanziamento </a:t>
            </a:r>
            <a:r>
              <a:rPr lang="it-IT" sz="5600" b="1" dirty="0">
                <a:solidFill>
                  <a:schemeClr val="accent1">
                    <a:lumMod val="75000"/>
                  </a:schemeClr>
                </a:solidFill>
              </a:rPr>
              <a:t>legge regionale 6/2003</a:t>
            </a: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: il PO FESR ha destinato circa 4,6 milioni di euro alla concessione di contributi in conto capitale alle PMI per piani di investimento innovativi. I pagamenti ammessi sono pari a circa 2,8 milioni di euro.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it-IT" sz="5600" b="1" dirty="0">
                <a:solidFill>
                  <a:schemeClr val="accent1">
                    <a:lumMod val="75000"/>
                  </a:schemeClr>
                </a:solidFill>
              </a:rPr>
              <a:t>legge regionale 84/1993 </a:t>
            </a: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ha finanziato le seguenti iniziative:</a:t>
            </a:r>
          </a:p>
          <a:p>
            <a:pPr lvl="1" algn="just">
              <a:spcBef>
                <a:spcPts val="1000"/>
              </a:spcBef>
            </a:pPr>
            <a:r>
              <a:rPr lang="it-IT" sz="5600" b="1" dirty="0">
                <a:solidFill>
                  <a:schemeClr val="accent1">
                    <a:lumMod val="75000"/>
                  </a:schemeClr>
                </a:solidFill>
              </a:rPr>
              <a:t>Bando Laboratori di ricerca 2017 </a:t>
            </a: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con pagamenti ammessi per 300 mila euro;</a:t>
            </a:r>
          </a:p>
          <a:p>
            <a:pPr lvl="1" algn="just">
              <a:spcBef>
                <a:spcPts val="1000"/>
              </a:spcBef>
            </a:pP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Bando per interventi a sostegno della ricerca finalizzata alla </a:t>
            </a:r>
            <a:r>
              <a:rPr lang="it-IT" sz="5600" b="1" dirty="0">
                <a:solidFill>
                  <a:schemeClr val="accent1">
                    <a:lumMod val="75000"/>
                  </a:schemeClr>
                </a:solidFill>
              </a:rPr>
              <a:t>RIS3</a:t>
            </a: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 per un totale di circa 732 mila euro di pagamenti ammessi;</a:t>
            </a:r>
          </a:p>
          <a:p>
            <a:pPr lvl="1" algn="just">
              <a:spcBef>
                <a:spcPts val="1000"/>
              </a:spcBef>
            </a:pP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Bando a favore di imprese industriali per la realizzazione di progetti di ricerca e sviluppo nell'ambito Montagna Sostenibile della Smart </a:t>
            </a:r>
            <a:r>
              <a:rPr lang="it-IT" sz="5600" dirty="0" err="1">
                <a:solidFill>
                  <a:schemeClr val="accent1">
                    <a:lumMod val="75000"/>
                  </a:schemeClr>
                </a:solidFill>
              </a:rPr>
              <a:t>Specialisation</a:t>
            </a: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 Strategy (S3) della Valle d'Aosta - </a:t>
            </a:r>
            <a:r>
              <a:rPr lang="it-IT" sz="5600" b="1" dirty="0">
                <a:solidFill>
                  <a:schemeClr val="accent1">
                    <a:lumMod val="75000"/>
                  </a:schemeClr>
                </a:solidFill>
              </a:rPr>
              <a:t>Salute - COVID-19</a:t>
            </a: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, con pagamenti ammessi pari a 176 mila euro.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Bando per creazione e sviluppo di </a:t>
            </a:r>
            <a:r>
              <a:rPr lang="it-IT" sz="5600" b="1" dirty="0">
                <a:solidFill>
                  <a:schemeClr val="accent1">
                    <a:lumMod val="75000"/>
                  </a:schemeClr>
                </a:solidFill>
              </a:rPr>
              <a:t>Unità di ricerca </a:t>
            </a: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con pagamenti ammessi per poco più di 3 milioni. Un intervento, concluso, ha sostenuto i servizi sanitari per fronteggiare l’emergenza Covid-19, con pagamenti ammessi pari a circa 5,7 milioni di euro.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Strumento del </a:t>
            </a:r>
            <a:r>
              <a:rPr lang="it-IT" sz="5600" b="1" dirty="0" err="1">
                <a:solidFill>
                  <a:schemeClr val="accent1">
                    <a:lumMod val="75000"/>
                  </a:schemeClr>
                </a:solidFill>
              </a:rPr>
              <a:t>pre</a:t>
            </a:r>
            <a:r>
              <a:rPr lang="it-IT" sz="5600" b="1" dirty="0">
                <a:solidFill>
                  <a:schemeClr val="accent1">
                    <a:lumMod val="75000"/>
                  </a:schemeClr>
                </a:solidFill>
              </a:rPr>
              <a:t>-commercial </a:t>
            </a:r>
            <a:r>
              <a:rPr lang="it-IT" sz="5600" b="1" dirty="0" err="1">
                <a:solidFill>
                  <a:schemeClr val="accent1">
                    <a:lumMod val="75000"/>
                  </a:schemeClr>
                </a:solidFill>
              </a:rPr>
              <a:t>procurement</a:t>
            </a: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, con pagamenti ammessi per circa 1,1 milione.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Un progetto riguardante il </a:t>
            </a:r>
            <a:r>
              <a:rPr lang="it-IT" sz="5600" b="1" dirty="0">
                <a:solidFill>
                  <a:schemeClr val="accent1">
                    <a:lumMod val="75000"/>
                  </a:schemeClr>
                </a:solidFill>
              </a:rPr>
              <a:t>rafforzamento dei servizi sanitari in Valle d'Aosta in risposta all'emergenza COVID-19</a:t>
            </a:r>
            <a:r>
              <a:rPr lang="it-IT" sz="5600" dirty="0">
                <a:solidFill>
                  <a:schemeClr val="accent1">
                    <a:lumMod val="75000"/>
                  </a:schemeClr>
                </a:solidFill>
              </a:rPr>
              <a:t> con pagamenti ammessi pari a circa 5,7 milioni di euro</a:t>
            </a:r>
          </a:p>
          <a:p>
            <a:pPr marL="0" indent="0" algn="just">
              <a:buNone/>
            </a:pPr>
            <a:endParaRPr lang="it-IT" sz="6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56393"/>
              </p:ext>
            </p:extLst>
          </p:nvPr>
        </p:nvGraphicFramePr>
        <p:xfrm>
          <a:off x="2557767" y="3544094"/>
          <a:ext cx="7076465" cy="640080"/>
        </p:xfrm>
        <a:graphic>
          <a:graphicData uri="http://schemas.openxmlformats.org/drawingml/2006/table">
            <a:tbl>
              <a:tblPr/>
              <a:tblGrid>
                <a:gridCol w="7076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it-IT" dirty="0">
                          <a:effectLst/>
                          <a:latin typeface="Tahoma" panose="020B0604030504040204" pitchFamily="34" charset="0"/>
                        </a:rPr>
                        <a:t/>
                      </a:r>
                      <a:br>
                        <a:rPr lang="it-IT" dirty="0">
                          <a:effectLst/>
                          <a:latin typeface="Tahoma" panose="020B0604030504040204" pitchFamily="34" charset="0"/>
                        </a:rPr>
                      </a:br>
                      <a:endParaRPr lang="it-IT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467C696-F507-4578-B83D-DB72368D9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32" y="4453467"/>
            <a:ext cx="2404533" cy="24045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2BF8359-8BF3-4AB2-8CAB-C7C5C7B36C13}"/>
              </a:ext>
            </a:extLst>
          </p:cNvPr>
          <p:cNvSpPr txBox="1"/>
          <p:nvPr/>
        </p:nvSpPr>
        <p:spPr>
          <a:xfrm>
            <a:off x="5297824" y="6519446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390284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09F287-06FA-4A3C-8007-F385504E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491298" cy="1325563"/>
          </a:xfrm>
        </p:spPr>
        <p:txBody>
          <a:bodyPr>
            <a:normAutofit fontScale="90000"/>
          </a:bodyPr>
          <a:lstStyle/>
          <a:p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i="1" dirty="0">
                <a:solidFill>
                  <a:srgbClr val="144391"/>
                </a:solidFill>
                <a:latin typeface="+mn-lt"/>
              </a:rPr>
              <a:t>Asse 2 – </a:t>
            </a:r>
            <a:r>
              <a:rPr lang="en-GB" sz="2900" b="1" i="1" dirty="0" err="1">
                <a:solidFill>
                  <a:srgbClr val="144391"/>
                </a:solidFill>
                <a:latin typeface="+mn-lt"/>
              </a:rPr>
              <a:t>Migliorare</a:t>
            </a:r>
            <a:r>
              <a:rPr lang="en-GB" sz="2900" b="1" i="1" dirty="0">
                <a:solidFill>
                  <a:srgbClr val="144391"/>
                </a:solidFill>
                <a:latin typeface="+mn-lt"/>
              </a:rPr>
              <a:t> </a:t>
            </a:r>
            <a:r>
              <a:rPr lang="en-GB" sz="2900" b="1" i="1" dirty="0" err="1">
                <a:solidFill>
                  <a:srgbClr val="144391"/>
                </a:solidFill>
                <a:latin typeface="+mn-lt"/>
              </a:rPr>
              <a:t>l’accesso</a:t>
            </a:r>
            <a:r>
              <a:rPr lang="en-GB" sz="2900" b="1" i="1" dirty="0">
                <a:solidFill>
                  <a:srgbClr val="144391"/>
                </a:solidFill>
                <a:latin typeface="+mn-lt"/>
              </a:rPr>
              <a:t> </a:t>
            </a:r>
            <a:r>
              <a:rPr lang="en-GB" sz="2900" b="1" i="1" dirty="0" err="1">
                <a:solidFill>
                  <a:srgbClr val="144391"/>
                </a:solidFill>
                <a:latin typeface="+mn-lt"/>
              </a:rPr>
              <a:t>alle</a:t>
            </a:r>
            <a:r>
              <a:rPr lang="en-GB" sz="2900" b="1" i="1" dirty="0">
                <a:solidFill>
                  <a:srgbClr val="144391"/>
                </a:solidFill>
                <a:latin typeface="+mn-lt"/>
              </a:rPr>
              <a:t> TIC, </a:t>
            </a:r>
            <a:r>
              <a:rPr lang="en-GB" sz="2900" b="1" i="1" dirty="0" err="1">
                <a:solidFill>
                  <a:srgbClr val="144391"/>
                </a:solidFill>
                <a:latin typeface="+mn-lt"/>
              </a:rPr>
              <a:t>nonché</a:t>
            </a:r>
            <a:r>
              <a:rPr lang="en-GB" sz="2900" b="1" i="1" dirty="0">
                <a:solidFill>
                  <a:srgbClr val="144391"/>
                </a:solidFill>
                <a:latin typeface="+mn-lt"/>
              </a:rPr>
              <a:t> </a:t>
            </a:r>
            <a:r>
              <a:rPr lang="en-GB" sz="2900" b="1" i="1" dirty="0" err="1">
                <a:solidFill>
                  <a:srgbClr val="144391"/>
                </a:solidFill>
                <a:latin typeface="+mn-lt"/>
              </a:rPr>
              <a:t>l’impiego</a:t>
            </a:r>
            <a:r>
              <a:rPr lang="en-GB" sz="2900" b="1" i="1" dirty="0">
                <a:solidFill>
                  <a:srgbClr val="144391"/>
                </a:solidFill>
                <a:latin typeface="+mn-lt"/>
              </a:rPr>
              <a:t> e la </a:t>
            </a:r>
            <a:r>
              <a:rPr lang="en-GB" sz="2900" b="1" i="1" dirty="0" err="1">
                <a:solidFill>
                  <a:srgbClr val="144391"/>
                </a:solidFill>
                <a:latin typeface="+mn-lt"/>
              </a:rPr>
              <a:t>qualità</a:t>
            </a:r>
            <a:r>
              <a:rPr lang="en-GB" sz="2900" b="1" i="1" dirty="0">
                <a:solidFill>
                  <a:srgbClr val="144391"/>
                </a:solidFill>
                <a:latin typeface="+mn-lt"/>
              </a:rPr>
              <a:t> </a:t>
            </a:r>
            <a:r>
              <a:rPr lang="en-GB" sz="2900" b="1" i="1" dirty="0" err="1">
                <a:solidFill>
                  <a:srgbClr val="144391"/>
                </a:solidFill>
                <a:latin typeface="+mn-lt"/>
              </a:rPr>
              <a:t>delle</a:t>
            </a:r>
            <a:r>
              <a:rPr lang="en-GB" sz="2900" b="1" i="1" dirty="0">
                <a:solidFill>
                  <a:srgbClr val="144391"/>
                </a:solidFill>
                <a:latin typeface="+mn-lt"/>
              </a:rPr>
              <a:t> </a:t>
            </a:r>
            <a:r>
              <a:rPr lang="en-GB" sz="2900" b="1" i="1" dirty="0" err="1">
                <a:solidFill>
                  <a:srgbClr val="144391"/>
                </a:solidFill>
                <a:latin typeface="+mn-lt"/>
              </a:rPr>
              <a:t>medesime</a:t>
            </a:r>
            <a:endParaRPr lang="it-IT" sz="2900" b="1" i="1" dirty="0">
              <a:solidFill>
                <a:srgbClr val="144391"/>
              </a:solidFill>
              <a:latin typeface="+mn-lt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26484" y="1909268"/>
            <a:ext cx="8714316" cy="4217534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 algn="just">
              <a:buNone/>
            </a:pPr>
            <a:r>
              <a:rPr lang="it-IT" sz="1800" dirty="0">
                <a:solidFill>
                  <a:schemeClr val="accent1">
                    <a:lumMod val="75000"/>
                  </a:schemeClr>
                </a:solidFill>
              </a:rPr>
              <a:t>L’asse 2 del PO FESR ha cofinanziato le seguenti iniziative: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Secondo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stralcio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Progetto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VdA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Broadbusiness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con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pagamenti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ammessi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per circa 12,4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milioni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Due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interventi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sul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Data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Center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unico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valdostano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: con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dotazione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di 2,4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milioni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di euro (quasi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interamente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spesi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secondo,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dedicato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a business continuity e cyber security, con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pagamenti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ammessi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per 637.000 euro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Due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progetti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focalizzati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sulla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sezione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Europa del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sito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istituzionale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regionale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, per un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totale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di circa 170.000 euro di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pagamenti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Due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interventi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collegati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al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Progetto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Strategico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Bassa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Via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, con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complessivi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418.000 euro di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pagamenti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ammessi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DE82138-A24F-4D24-869E-2582669AF61B}"/>
              </a:ext>
            </a:extLst>
          </p:cNvPr>
          <p:cNvSpPr txBox="1"/>
          <p:nvPr/>
        </p:nvSpPr>
        <p:spPr>
          <a:xfrm>
            <a:off x="5196224" y="6369724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798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09F287-06FA-4A3C-8007-F385504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i="1" dirty="0">
                <a:solidFill>
                  <a:srgbClr val="144391"/>
                </a:solidFill>
                <a:latin typeface="+mn-lt"/>
              </a:rPr>
              <a:t>Asse 3 – </a:t>
            </a:r>
            <a:r>
              <a:rPr lang="fr-BE" sz="2900" b="1" i="1" dirty="0" err="1">
                <a:solidFill>
                  <a:srgbClr val="144391"/>
                </a:solidFill>
                <a:latin typeface="+mn-lt"/>
              </a:rPr>
              <a:t>Accrescere</a:t>
            </a:r>
            <a:r>
              <a:rPr lang="fr-BE" sz="2900" b="1" i="1" dirty="0">
                <a:solidFill>
                  <a:srgbClr val="144391"/>
                </a:solidFill>
                <a:latin typeface="+mn-lt"/>
              </a:rPr>
              <a:t> la </a:t>
            </a:r>
            <a:r>
              <a:rPr lang="fr-BE" sz="2900" b="1" i="1" dirty="0" err="1">
                <a:solidFill>
                  <a:srgbClr val="144391"/>
                </a:solidFill>
                <a:latin typeface="+mn-lt"/>
              </a:rPr>
              <a:t>competitività</a:t>
            </a:r>
            <a:r>
              <a:rPr lang="fr-BE" sz="2900" b="1" i="1" dirty="0">
                <a:solidFill>
                  <a:srgbClr val="144391"/>
                </a:solidFill>
                <a:latin typeface="+mn-lt"/>
              </a:rPr>
              <a:t> delle PMI</a:t>
            </a:r>
            <a:endParaRPr lang="it-IT" sz="2900" b="1" i="1" dirty="0">
              <a:solidFill>
                <a:srgbClr val="144391"/>
              </a:solidFill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23273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fr-BE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38200" y="1720840"/>
            <a:ext cx="98636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414864" y="1894376"/>
            <a:ext cx="86868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L’Asse</a:t>
            </a:r>
            <a:r>
              <a:rPr lang="it-IT" dirty="0"/>
              <a:t>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3 ha finanziato le seguenti progettualità/iniziative:</a:t>
            </a:r>
          </a:p>
          <a:p>
            <a:pPr algn="just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Rafforzamento dei servizi offerti negli incubatori d’impresa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approvato nel 2016, che ha offerto servizi di accompagnamento e animazione agli incubatori di Aosta e Pont-Saint-Martin dal 2017 al 2020.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14 interventi di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aiuto all’innovazione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cofinanziati dal Programma dal 2014 al 2023;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locazione di spazi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e l’erogazione di servizi di base all’interno degli incubatori, che ha coinvolto 21 progetti/imprese;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la promozione di startup innovative tramite l’avviso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“Start the Valley Up”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che a fine 2023 ha visto l’approvazione di 15 progetti.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Avviso per il mantenimento dei livelli occupazionali finalizzato a sostenere le imprese durante l’emergenza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Covid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 Sono stati realizzati 137 interventi  e hanno previsto contributi medi di circa 15.000 euro, per un totale di pagamenti ammessi pari a 2,2 milioni di euro.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32AA5A4-ED6D-46E8-8538-8BB68C954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5904" y="1231594"/>
            <a:ext cx="1991965" cy="13255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B7702EB5-8D8B-4E22-82D5-4C4E58FB0E12}"/>
              </a:ext>
            </a:extLst>
          </p:cNvPr>
          <p:cNvSpPr txBox="1"/>
          <p:nvPr/>
        </p:nvSpPr>
        <p:spPr>
          <a:xfrm>
            <a:off x="5221624" y="6387288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109932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09F287-06FA-4A3C-8007-F385504E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93667" cy="1325563"/>
          </a:xfrm>
        </p:spPr>
        <p:txBody>
          <a:bodyPr>
            <a:normAutofit fontScale="90000"/>
          </a:bodyPr>
          <a:lstStyle/>
          <a:p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i="1" dirty="0">
                <a:solidFill>
                  <a:srgbClr val="144391"/>
                </a:solidFill>
                <a:latin typeface="+mn-lt"/>
              </a:rPr>
              <a:t>Asse 4 – </a:t>
            </a:r>
            <a:r>
              <a:rPr lang="fr-BE" sz="2900" b="1" i="1" dirty="0" err="1">
                <a:solidFill>
                  <a:srgbClr val="144391"/>
                </a:solidFill>
                <a:latin typeface="+mn-lt"/>
              </a:rPr>
              <a:t>Sostenere</a:t>
            </a:r>
            <a:r>
              <a:rPr lang="fr-BE" sz="2900" b="1" i="1" dirty="0">
                <a:solidFill>
                  <a:srgbClr val="144391"/>
                </a:solidFill>
                <a:latin typeface="+mn-lt"/>
              </a:rPr>
              <a:t> la </a:t>
            </a:r>
            <a:r>
              <a:rPr lang="fr-BE" sz="2900" b="1" i="1" dirty="0" err="1">
                <a:solidFill>
                  <a:srgbClr val="144391"/>
                </a:solidFill>
                <a:latin typeface="+mn-lt"/>
              </a:rPr>
              <a:t>transizione</a:t>
            </a:r>
            <a:r>
              <a:rPr lang="fr-BE" sz="2900" b="1" i="1" dirty="0">
                <a:solidFill>
                  <a:srgbClr val="144391"/>
                </a:solidFill>
                <a:latin typeface="+mn-lt"/>
              </a:rPr>
              <a:t> verso </a:t>
            </a:r>
            <a:r>
              <a:rPr lang="fr-BE" sz="2900" b="1" i="1" dirty="0" err="1">
                <a:solidFill>
                  <a:srgbClr val="144391"/>
                </a:solidFill>
                <a:latin typeface="+mn-lt"/>
              </a:rPr>
              <a:t>un’economia</a:t>
            </a:r>
            <a:r>
              <a:rPr lang="fr-BE" sz="2900" b="1" i="1" dirty="0">
                <a:solidFill>
                  <a:srgbClr val="144391"/>
                </a:solidFill>
                <a:latin typeface="+mn-lt"/>
              </a:rPr>
              <a:t> a bassa </a:t>
            </a:r>
            <a:r>
              <a:rPr lang="fr-BE" sz="2900" b="1" i="1" dirty="0" err="1">
                <a:solidFill>
                  <a:srgbClr val="144391"/>
                </a:solidFill>
                <a:latin typeface="+mn-lt"/>
              </a:rPr>
              <a:t>emissione</a:t>
            </a:r>
            <a:r>
              <a:rPr lang="fr-BE" sz="2900" b="1" i="1" dirty="0">
                <a:solidFill>
                  <a:srgbClr val="144391"/>
                </a:solidFill>
                <a:latin typeface="+mn-lt"/>
              </a:rPr>
              <a:t> di </a:t>
            </a:r>
            <a:r>
              <a:rPr lang="fr-BE" sz="2900" b="1" i="1" dirty="0" err="1">
                <a:solidFill>
                  <a:srgbClr val="144391"/>
                </a:solidFill>
                <a:latin typeface="+mn-lt"/>
              </a:rPr>
              <a:t>carbonio</a:t>
            </a:r>
            <a:r>
              <a:rPr lang="fr-BE" sz="2900" b="1" i="1" dirty="0">
                <a:solidFill>
                  <a:srgbClr val="144391"/>
                </a:solidFill>
                <a:latin typeface="+mn-lt"/>
              </a:rPr>
              <a:t> in tutti i </a:t>
            </a:r>
            <a:r>
              <a:rPr lang="fr-BE" sz="2900" b="1" i="1" dirty="0" err="1">
                <a:solidFill>
                  <a:srgbClr val="144391"/>
                </a:solidFill>
                <a:latin typeface="+mn-lt"/>
              </a:rPr>
              <a:t>settori</a:t>
            </a:r>
            <a:endParaRPr lang="it-IT" sz="2900" b="1" i="1" dirty="0">
              <a:solidFill>
                <a:srgbClr val="144391"/>
              </a:solidFill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23273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fr-BE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38200" y="1720840"/>
            <a:ext cx="98636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85168" y="2828835"/>
            <a:ext cx="83894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L’Asse</a:t>
            </a:r>
            <a:r>
              <a:rPr lang="it-IT" dirty="0"/>
              <a:t>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registra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un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costo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ammesso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poco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più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di 2,2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milioni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di euro,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mentre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pagamenti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ammessi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sono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pari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 1,9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milioni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Progetto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strategico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Efficientamento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energetico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degli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edifici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pubblici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. I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progetti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hanno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interessato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sia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edifici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proprietà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regionale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sia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strutture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enti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locali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tra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cui la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piscina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coperta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regionale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Aosta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la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sala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consiliare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del Palazzo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regionale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Aosta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le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stazioni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forestali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Aosta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Gaby 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Arvier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Villa Cameron a Courmayeur, la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biblioteca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comprensoriale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Châtillon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l’edificio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Palafent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Brissogne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oltre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specifiche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analisi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tecniche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preliminari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6358977-3D71-4FBB-8F9A-9851D3E15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3133" t="17407" r="15556" b="13364"/>
          <a:stretch/>
        </p:blipFill>
        <p:spPr>
          <a:xfrm>
            <a:off x="9466962" y="1046260"/>
            <a:ext cx="1487938" cy="144449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13A89D86-2E1D-41A6-8D28-5B576E41BB07}"/>
              </a:ext>
            </a:extLst>
          </p:cNvPr>
          <p:cNvSpPr txBox="1"/>
          <p:nvPr/>
        </p:nvSpPr>
        <p:spPr>
          <a:xfrm>
            <a:off x="5344391" y="6416296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252999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C09F287-06FA-4A3C-8007-F385504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dirty="0">
                <a:solidFill>
                  <a:srgbClr val="144391"/>
                </a:solidFill>
                <a:latin typeface="+mn-lt"/>
              </a:rPr>
              <a:t/>
            </a:r>
            <a:br>
              <a:rPr lang="it-IT" sz="2900" b="1" dirty="0">
                <a:solidFill>
                  <a:srgbClr val="144391"/>
                </a:solidFill>
                <a:latin typeface="+mn-lt"/>
              </a:rPr>
            </a:br>
            <a:r>
              <a:rPr lang="it-IT" sz="2900" b="1" i="1" dirty="0">
                <a:solidFill>
                  <a:srgbClr val="144391"/>
                </a:solidFill>
                <a:latin typeface="+mn-lt"/>
              </a:rPr>
              <a:t>Asse 5 – </a:t>
            </a:r>
            <a:r>
              <a:rPr lang="en-GB" sz="2900" b="1" i="1" dirty="0" err="1">
                <a:solidFill>
                  <a:srgbClr val="144391"/>
                </a:solidFill>
                <a:latin typeface="+mn-lt"/>
              </a:rPr>
              <a:t>Tutelare</a:t>
            </a:r>
            <a:r>
              <a:rPr lang="en-GB" sz="2900" b="1" i="1" dirty="0">
                <a:solidFill>
                  <a:srgbClr val="144391"/>
                </a:solidFill>
                <a:latin typeface="+mn-lt"/>
              </a:rPr>
              <a:t> </a:t>
            </a:r>
            <a:r>
              <a:rPr lang="en-GB" sz="2900" b="1" i="1" dirty="0" err="1">
                <a:solidFill>
                  <a:srgbClr val="144391"/>
                </a:solidFill>
                <a:latin typeface="+mn-lt"/>
              </a:rPr>
              <a:t>l’ambiente</a:t>
            </a:r>
            <a:r>
              <a:rPr lang="en-GB" sz="2900" b="1" i="1" dirty="0">
                <a:solidFill>
                  <a:srgbClr val="144391"/>
                </a:solidFill>
                <a:latin typeface="+mn-lt"/>
              </a:rPr>
              <a:t> e </a:t>
            </a:r>
            <a:r>
              <a:rPr lang="en-GB" sz="2900" b="1" i="1" dirty="0" err="1">
                <a:solidFill>
                  <a:srgbClr val="144391"/>
                </a:solidFill>
                <a:latin typeface="+mn-lt"/>
              </a:rPr>
              <a:t>promuovere</a:t>
            </a:r>
            <a:r>
              <a:rPr lang="en-GB" sz="2900" b="1" i="1" dirty="0">
                <a:solidFill>
                  <a:srgbClr val="144391"/>
                </a:solidFill>
                <a:latin typeface="+mn-lt"/>
              </a:rPr>
              <a:t> </a:t>
            </a:r>
            <a:r>
              <a:rPr lang="en-GB" sz="2900" b="1" i="1" dirty="0" err="1">
                <a:solidFill>
                  <a:srgbClr val="144391"/>
                </a:solidFill>
                <a:latin typeface="+mn-lt"/>
              </a:rPr>
              <a:t>l’uso</a:t>
            </a:r>
            <a:r>
              <a:rPr lang="en-GB" sz="2900" b="1" i="1" dirty="0">
                <a:solidFill>
                  <a:srgbClr val="144391"/>
                </a:solidFill>
                <a:latin typeface="+mn-lt"/>
              </a:rPr>
              <a:t> </a:t>
            </a:r>
            <a:r>
              <a:rPr lang="en-GB" sz="2900" b="1" i="1" dirty="0" err="1">
                <a:solidFill>
                  <a:srgbClr val="144391"/>
                </a:solidFill>
                <a:latin typeface="+mn-lt"/>
              </a:rPr>
              <a:t>efficiente</a:t>
            </a:r>
            <a:r>
              <a:rPr lang="en-GB" sz="2900" b="1" i="1" dirty="0">
                <a:solidFill>
                  <a:srgbClr val="144391"/>
                </a:solidFill>
                <a:latin typeface="+mn-lt"/>
              </a:rPr>
              <a:t> </a:t>
            </a:r>
            <a:br>
              <a:rPr lang="en-GB" sz="2900" b="1" i="1" dirty="0">
                <a:solidFill>
                  <a:srgbClr val="144391"/>
                </a:solidFill>
                <a:latin typeface="+mn-lt"/>
              </a:rPr>
            </a:br>
            <a:r>
              <a:rPr lang="en-GB" sz="2900" b="1" i="1" dirty="0" err="1">
                <a:solidFill>
                  <a:srgbClr val="144391"/>
                </a:solidFill>
                <a:latin typeface="+mn-lt"/>
              </a:rPr>
              <a:t>delle</a:t>
            </a:r>
            <a:r>
              <a:rPr lang="en-GB" sz="2900" b="1" i="1" dirty="0">
                <a:solidFill>
                  <a:srgbClr val="144391"/>
                </a:solidFill>
                <a:latin typeface="+mn-lt"/>
              </a:rPr>
              <a:t> </a:t>
            </a:r>
            <a:r>
              <a:rPr lang="en-GB" sz="2900" b="1" i="1" dirty="0" err="1">
                <a:solidFill>
                  <a:srgbClr val="144391"/>
                </a:solidFill>
                <a:latin typeface="+mn-lt"/>
              </a:rPr>
              <a:t>risorse</a:t>
            </a:r>
            <a:r>
              <a:rPr lang="en-GB" sz="2900" b="1" i="1" dirty="0">
                <a:solidFill>
                  <a:srgbClr val="144391"/>
                </a:solidFill>
                <a:latin typeface="+mn-lt"/>
              </a:rPr>
              <a:t> </a:t>
            </a:r>
            <a:endParaRPr lang="it-IT" sz="2900" b="1" i="1" dirty="0">
              <a:solidFill>
                <a:srgbClr val="144391"/>
              </a:solidFill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38200" y="23273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fr-BE" altLang="it-IT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it-IT" altLang="it-IT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38200" y="1720840"/>
            <a:ext cx="98636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77334" y="2213282"/>
            <a:ext cx="83057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Il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Risultato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Atteso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(RA) 6.7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dell’Asse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5,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relativo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al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miglioramento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delle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condizioni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degli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standard di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offerta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fruizione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patrimonio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culturale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registra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 fine 2023 un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costo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ammesso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di 10,2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milioni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di euro,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risultando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secondo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più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rilevante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all’interno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del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Programma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. I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pagamenti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ammessi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superano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10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milioni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di euro.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Progetto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strategico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“Rete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cultura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turismo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per la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competitività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”,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che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comprende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quattro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iniziative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integrate 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complementari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tutte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concluse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lotti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dell’Area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megalitica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di Saint-Martin-de-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Corléans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ad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Aosta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(1°lotto B e 2° lotto), la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valorizzazione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del Castello di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Aymavilles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l’attività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promozione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rete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stessa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GB" dirty="0"/>
              <a:t> 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Il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Risultato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atteso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6.8,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che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riguarda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riposizionamento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competitivo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delle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destinazioni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turistiche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, è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sostenuto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dal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Progetto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strategico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“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Bassa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Via 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della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 Valle d’Aosta”.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L’attuazione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degli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interventi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dell’Asse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5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evidenzia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un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quadro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complessivamente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positivo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DED1AB9-D4A2-4C18-B471-BD4417D9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203" y="1063706"/>
            <a:ext cx="1657778" cy="150169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68D31136-4A3A-46B3-9389-234F7206910A}"/>
              </a:ext>
            </a:extLst>
          </p:cNvPr>
          <p:cNvSpPr txBox="1"/>
          <p:nvPr/>
        </p:nvSpPr>
        <p:spPr>
          <a:xfrm>
            <a:off x="5297824" y="6492875"/>
            <a:ext cx="689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solidFill>
                  <a:schemeClr val="accent1"/>
                </a:solidFill>
              </a:rPr>
              <a:t>Comitato di Sorveglianza POR FESR 2014/20 – 20 novembre 2025 </a:t>
            </a:r>
          </a:p>
        </p:txBody>
      </p:sp>
    </p:spTree>
    <p:extLst>
      <p:ext uri="{BB962C8B-B14F-4D97-AF65-F5344CB8AC3E}">
        <p14:creationId xmlns:p14="http://schemas.microsoft.com/office/powerpoint/2010/main" val="268969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1976</Words>
  <Application>Microsoft Office PowerPoint</Application>
  <PresentationFormat>Widescreen</PresentationFormat>
  <Paragraphs>459</Paragraphs>
  <Slides>20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Impact</vt:lpstr>
      <vt:lpstr>Tahoma</vt:lpstr>
      <vt:lpstr>Times New Roman</vt:lpstr>
      <vt:lpstr>Wingdings</vt:lpstr>
      <vt:lpstr>Tema di Office</vt:lpstr>
      <vt:lpstr>Foglio di lavoro</vt:lpstr>
      <vt:lpstr>Presentazione standard di PowerPoint</vt:lpstr>
      <vt:lpstr>    Approvazione della Relazione di attuazione finale (RAF)</vt:lpstr>
      <vt:lpstr>  Avanzamento finanziario per Asse</vt:lpstr>
      <vt:lpstr>      Certificazione delle spese</vt:lpstr>
      <vt:lpstr>   Asse 1 – Rafforzare la ricerca, lo sviluppo tecnologico e l’innovazione</vt:lpstr>
      <vt:lpstr>    Asse 2 – Migliorare l’accesso alle TIC, nonché l’impiego e la qualità delle medesime</vt:lpstr>
      <vt:lpstr>    Asse 3 – Accrescere la competitività delle PMI</vt:lpstr>
      <vt:lpstr>    Asse 4 – Sostenere la transizione verso un’economia a bassa emissione di carbonio in tutti i settori</vt:lpstr>
      <vt:lpstr>    Asse 5 – Tutelare l’ambiente e promuovere l’uso efficiente  delle risorse </vt:lpstr>
      <vt:lpstr>          Asse Assistenza tecnica</vt:lpstr>
      <vt:lpstr>   Applicazione del tasso di cofinanziamento UE del 100%</vt:lpstr>
      <vt:lpstr>   Impatti del tasso di cofinanziamento UE del 100% sul piano finanziario del PO</vt:lpstr>
      <vt:lpstr>  Quadro di riferimento dell’efficacia dell’attuazione</vt:lpstr>
      <vt:lpstr>  Quadro di riferimento dell’efficacia dell’attuazione </vt:lpstr>
      <vt:lpstr>  Quadro di riferimento dell’efficacia dell’attuazione Livello di conseguimento del PO FESR 2014/20 - Tabella 5 RAF</vt:lpstr>
      <vt:lpstr>     Quadro di riferimento dell’efficacia dell’attuazione Livello di conseguimento del PO FESR 2014/20 - Tabella 5 RAF  </vt:lpstr>
      <vt:lpstr> </vt:lpstr>
      <vt:lpstr> </vt:lpstr>
      <vt:lpstr>   Conclusioni e Prospettive di chiusura del PO FESR 2014/20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CAGLIERIS</dc:creator>
  <cp:lastModifiedBy>Michela FRAMARIN</cp:lastModifiedBy>
  <cp:revision>107</cp:revision>
  <cp:lastPrinted>2025-11-18T09:07:45Z</cp:lastPrinted>
  <dcterms:created xsi:type="dcterms:W3CDTF">2025-10-16T12:27:48Z</dcterms:created>
  <dcterms:modified xsi:type="dcterms:W3CDTF">2025-11-19T15:37:43Z</dcterms:modified>
</cp:coreProperties>
</file>