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6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3" r:id="rId3"/>
    <p:sldId id="312" r:id="rId4"/>
    <p:sldId id="323" r:id="rId5"/>
    <p:sldId id="324" r:id="rId6"/>
    <p:sldId id="325" r:id="rId7"/>
    <p:sldId id="327" r:id="rId8"/>
    <p:sldId id="326" r:id="rId9"/>
    <p:sldId id="322" r:id="rId10"/>
  </p:sldIdLst>
  <p:sldSz cx="12192000" cy="6858000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98" autoAdjust="0"/>
    <p:restoredTop sz="94660"/>
  </p:normalViewPr>
  <p:slideViewPr>
    <p:cSldViewPr snapToGrid="0">
      <p:cViewPr varScale="1">
        <p:scale>
          <a:sx n="74" d="100"/>
          <a:sy n="74" d="100"/>
        </p:scale>
        <p:origin x="9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FEF408-50B6-4CA3-A218-70DCE08DEB1A}" type="datetimeFigureOut">
              <a:rPr lang="it-IT" smtClean="0"/>
              <a:t>26/11/2024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4A3087-DB1A-409D-A34B-A4B378201D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68033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11FE17-8A52-4786-861C-6CE1804213EB}" type="datetimeFigureOut">
              <a:rPr lang="it-IT" smtClean="0"/>
              <a:t>26/11/2024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953586-03D7-4D59-813A-3877F44092A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4544081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953586-03D7-4D59-813A-3877F44092AD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40550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953586-03D7-4D59-813A-3877F44092AD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97413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953586-03D7-4D59-813A-3877F44092AD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11785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953586-03D7-4D59-813A-3877F44092AD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375761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953586-03D7-4D59-813A-3877F44092AD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609113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953586-03D7-4D59-813A-3877F44092AD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60500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953586-03D7-4D59-813A-3877F44092AD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75531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953586-03D7-4D59-813A-3877F44092AD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309053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953586-03D7-4D59-813A-3877F44092AD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00253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79AC7-985A-4832-904B-3D603D217ABD}" type="datetime1">
              <a:rPr lang="it-IT" smtClean="0"/>
              <a:t>26/11/2024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Comitato di Sorveglianza PR FESR 2021/27 - 2 dicembre 2022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3DB4-F075-47A8-A16A-6ADBBEC2D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3555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81C78-57B2-4425-ACD3-EB4C54370797}" type="datetime1">
              <a:rPr lang="it-IT" smtClean="0"/>
              <a:t>26/11/2024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Comitato di Sorveglianza PR FESR 2021/27 - 2 dicembre 2022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3DB4-F075-47A8-A16A-6ADBBEC2D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7023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BA890-BE67-458F-A897-471E91A55A2B}" type="datetime1">
              <a:rPr lang="it-IT" smtClean="0"/>
              <a:t>26/11/2024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Comitato di Sorveglianza PR FESR 2021/27 - 2 dicembre 2022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3DB4-F075-47A8-A16A-6ADBBEC2D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74743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64CF2-9C40-444A-A5F5-BF35A1985698}" type="datetime1">
              <a:rPr lang="it-IT" smtClean="0"/>
              <a:t>26/11/2024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Comitato di Sorveglianza PR FESR 2021/27 - 2 dicembre 2022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3DB4-F075-47A8-A16A-6ADBBEC2D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1953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F4E67-464C-4FAA-95C6-3704EA44B9BE}" type="datetime1">
              <a:rPr lang="it-IT" smtClean="0"/>
              <a:t>26/11/2024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Comitato di Sorveglianza PR FESR 2021/27 - 2 dicembre 2022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3DB4-F075-47A8-A16A-6ADBBEC2D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9564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7DC7F-B2E5-48F2-A172-ABC42F0E8627}" type="datetime1">
              <a:rPr lang="it-IT" smtClean="0"/>
              <a:t>26/11/2024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Comitato di Sorveglianza PR FESR 2021/27 - 2 dicembre 2022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3DB4-F075-47A8-A16A-6ADBBEC2D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075891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D2F87-149B-4854-A9E1-46EA27C3922B}" type="datetime1">
              <a:rPr lang="it-IT" smtClean="0"/>
              <a:t>26/11/2024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Comitato di Sorveglianza PR FESR 2021/27 - 2 dicembre 2022</a:t>
            </a: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3DB4-F075-47A8-A16A-6ADBBEC2D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792041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0DAB3-3DD9-41D3-A0A3-8BEC014C0870}" type="datetime1">
              <a:rPr lang="it-IT" smtClean="0"/>
              <a:t>26/11/2024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Comitato di Sorveglianza PR FESR 2021/27 - 2 dicembre 2022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3DB4-F075-47A8-A16A-6ADBBEC2D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8461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7630A-262E-4824-BEA9-F8D46F0057D9}" type="datetime1">
              <a:rPr lang="it-IT" smtClean="0"/>
              <a:t>26/11/2024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Comitato di Sorveglianza PR FESR 2021/27 - 2 dicembre 2022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3DB4-F075-47A8-A16A-6ADBBEC2D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257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CBD2C-8ED8-4076-84BE-1F1543103FD3}" type="datetime1">
              <a:rPr lang="it-IT" smtClean="0"/>
              <a:t>26/11/2024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Comitato di Sorveglianza PR FESR 2021/27 - 2 dicembre 2022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3DB4-F075-47A8-A16A-6ADBBEC2D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84461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A919D-C550-43ED-912D-1CC01C4D5331}" type="datetime1">
              <a:rPr lang="it-IT" smtClean="0"/>
              <a:t>26/11/2024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Comitato di Sorveglianza PR FESR 2021/27 - 2 dicembre 2022</a:t>
            </a:r>
            <a:endParaRPr lang="en-US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3DB4-F075-47A8-A16A-6ADBBEC2D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8989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272BE7-3BA5-4C6B-A0E2-D3D9B56F95B7}" type="datetime1">
              <a:rPr lang="it-IT" smtClean="0"/>
              <a:t>26/11/2024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Comitato di Sorveglianza PR FESR 2021/27 - 2 dicembre 2022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F33DB4-F075-47A8-A16A-6ADBBEC2D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3688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7" r:id="rId1"/>
    <p:sldLayoutId id="2147484288" r:id="rId2"/>
    <p:sldLayoutId id="2147484289" r:id="rId3"/>
    <p:sldLayoutId id="2147484290" r:id="rId4"/>
    <p:sldLayoutId id="2147484291" r:id="rId5"/>
    <p:sldLayoutId id="2147484292" r:id="rId6"/>
    <p:sldLayoutId id="2147484293" r:id="rId7"/>
    <p:sldLayoutId id="2147484294" r:id="rId8"/>
    <p:sldLayoutId id="2147484295" r:id="rId9"/>
    <p:sldLayoutId id="2147484296" r:id="rId10"/>
    <p:sldLayoutId id="2147484297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87240" y="121298"/>
            <a:ext cx="10646875" cy="5372078"/>
          </a:xfrm>
        </p:spPr>
        <p:txBody>
          <a:bodyPr anchor="ctr"/>
          <a:lstStyle/>
          <a:p>
            <a:r>
              <a:rPr lang="it-IT" sz="4400" dirty="0"/>
              <a:t>	</a:t>
            </a:r>
            <a:r>
              <a:rPr lang="it-IT" sz="3600" dirty="0">
                <a:latin typeface="Arial" panose="020B0604020202020204" pitchFamily="34" charset="0"/>
                <a:cs typeface="Arial" panose="020B0604020202020204" pitchFamily="34" charset="0"/>
              </a:rPr>
              <a:t>INFORMATIVA SULLO STATO DI AVANZAMENTO DEL PR VALLE D’AOSTA FESR 2021-2027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07600" y="4282624"/>
            <a:ext cx="8532597" cy="742279"/>
          </a:xfrm>
        </p:spPr>
        <p:txBody>
          <a:bodyPr>
            <a:normAutofit fontScale="92500" lnSpcReduction="20000"/>
          </a:bodyPr>
          <a:lstStyle/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Comitato di 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Sorveglianza </a:t>
            </a: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Aosta, 27 novembre 2024</a:t>
            </a:r>
          </a:p>
        </p:txBody>
      </p:sp>
      <p:pic>
        <p:nvPicPr>
          <p:cNvPr id="10" name="Immagin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2260" y="5917638"/>
            <a:ext cx="7586804" cy="940362"/>
          </a:xfrm>
          <a:prstGeom prst="rect">
            <a:avLst/>
          </a:prstGeom>
        </p:spPr>
      </p:pic>
      <p:sp>
        <p:nvSpPr>
          <p:cNvPr id="5" name="Titolo 1"/>
          <p:cNvSpPr txBox="1">
            <a:spLocks/>
          </p:cNvSpPr>
          <p:nvPr/>
        </p:nvSpPr>
        <p:spPr>
          <a:xfrm>
            <a:off x="1808584" y="204966"/>
            <a:ext cx="10515600" cy="84970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it-IT" sz="3600" b="1" dirty="0">
                <a:latin typeface="Arial" panose="020B0604020202020204" pitchFamily="34" charset="0"/>
                <a:cs typeface="Arial" panose="020B0604020202020204" pitchFamily="34" charset="0"/>
              </a:rPr>
              <a:t>PR VALLE D’AOSTA FESR 2021-2027</a:t>
            </a:r>
          </a:p>
        </p:txBody>
      </p:sp>
    </p:spTree>
    <p:extLst>
      <p:ext uri="{BB962C8B-B14F-4D97-AF65-F5344CB8AC3E}">
        <p14:creationId xmlns:p14="http://schemas.microsoft.com/office/powerpoint/2010/main" val="107911458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205273"/>
            <a:ext cx="10515600" cy="849702"/>
          </a:xfrm>
        </p:spPr>
        <p:txBody>
          <a:bodyPr>
            <a:normAutofit/>
          </a:bodyPr>
          <a:lstStyle/>
          <a:p>
            <a:pPr algn="ctr"/>
            <a:r>
              <a:rPr lang="it-IT" sz="3600" b="1" dirty="0">
                <a:latin typeface="Arial" panose="020B0604020202020204" pitchFamily="34" charset="0"/>
                <a:cs typeface="Arial" panose="020B0604020202020204" pitchFamily="34" charset="0"/>
              </a:rPr>
              <a:t>DOTAZIONE FINANZIARIA</a:t>
            </a:r>
          </a:p>
        </p:txBody>
      </p:sp>
      <p:pic>
        <p:nvPicPr>
          <p:cNvPr id="13" name="Immagin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552" y="5989320"/>
            <a:ext cx="5906994" cy="732155"/>
          </a:xfrm>
          <a:prstGeom prst="rect">
            <a:avLst/>
          </a:prstGeom>
        </p:spPr>
      </p:pic>
      <p:sp>
        <p:nvSpPr>
          <p:cNvPr id="6" name="Rettangolo 5"/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/>
              <a:t> </a:t>
            </a: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1284515" y="168812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6" name="Titolo 1">
            <a:extLst>
              <a:ext uri="{FF2B5EF4-FFF2-40B4-BE49-F238E27FC236}">
                <a16:creationId xmlns="" xmlns:a16="http://schemas.microsoft.com/office/drawing/2014/main" id="{78F4D132-2CFE-7FF8-7FFA-3D6C657CAC68}"/>
              </a:ext>
            </a:extLst>
          </p:cNvPr>
          <p:cNvSpPr txBox="1">
            <a:spLocks/>
          </p:cNvSpPr>
          <p:nvPr/>
        </p:nvSpPr>
        <p:spPr>
          <a:xfrm>
            <a:off x="591747" y="1022418"/>
            <a:ext cx="10392809" cy="106477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it-IT"/>
            </a:defPPr>
            <a:lvl1pPr defTabSz="457200">
              <a:spcBef>
                <a:spcPct val="0"/>
              </a:spcBef>
              <a:buNone/>
              <a:defRPr sz="20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just"/>
            <a:r>
              <a:rPr lang="it-IT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 PROGRAMMA REGIONALE FESR 2021-2027 DELLA REGIONE AUTONOMA VALLE D’AOSTA È STATO APPROVATO DALLA COMMISSIONE EUROPEA CON DECISIONE C(2022) 6593, IN DATA 12 SETTEMBRE 2022.</a:t>
            </a:r>
          </a:p>
        </p:txBody>
      </p:sp>
      <p:graphicFrame>
        <p:nvGraphicFramePr>
          <p:cNvPr id="20" name="Tabella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3800408"/>
              </p:ext>
            </p:extLst>
          </p:nvPr>
        </p:nvGraphicFramePr>
        <p:xfrm>
          <a:off x="653142" y="2136336"/>
          <a:ext cx="10392810" cy="2331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820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24767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57327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97365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1338058">
                <a:tc>
                  <a:txBody>
                    <a:bodyPr/>
                    <a:lstStyle/>
                    <a:p>
                      <a:pPr algn="ctr"/>
                      <a:r>
                        <a:rPr lang="it-IT" sz="1900" dirty="0">
                          <a:latin typeface="+mn-lt"/>
                        </a:rPr>
                        <a:t>DOTAZIONE COMPLESSIVA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900" dirty="0">
                          <a:latin typeface="+mn-lt"/>
                        </a:rPr>
                        <a:t>QUOTA UE</a:t>
                      </a:r>
                    </a:p>
                    <a:p>
                      <a:pPr algn="ctr"/>
                      <a:r>
                        <a:rPr lang="it-IT" sz="1900" dirty="0">
                          <a:latin typeface="+mn-lt"/>
                        </a:rPr>
                        <a:t>40%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900" dirty="0">
                          <a:latin typeface="+mn-lt"/>
                        </a:rPr>
                        <a:t>QUOTA STATO</a:t>
                      </a:r>
                    </a:p>
                    <a:p>
                      <a:pPr algn="ctr"/>
                      <a:r>
                        <a:rPr lang="it-IT" sz="19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42%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900" dirty="0">
                          <a:latin typeface="+mn-lt"/>
                        </a:rPr>
                        <a:t>QUOTA REGIONALE </a:t>
                      </a:r>
                    </a:p>
                    <a:p>
                      <a:pPr algn="ctr"/>
                      <a:r>
                        <a:rPr lang="it-IT" sz="19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18%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993590">
                <a:tc>
                  <a:txBody>
                    <a:bodyPr/>
                    <a:lstStyle/>
                    <a:p>
                      <a:pPr algn="ctr"/>
                      <a:r>
                        <a:rPr lang="it-IT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€ </a:t>
                      </a:r>
                      <a:r>
                        <a:rPr lang="it-IT" sz="2000" b="1" dirty="0">
                          <a:effectLst/>
                          <a:latin typeface="+mn-lt"/>
                          <a:ea typeface="Calibri"/>
                        </a:rPr>
                        <a:t>92.489.293,00</a:t>
                      </a:r>
                      <a:endParaRPr lang="it-IT" sz="2000" b="1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€ </a:t>
                      </a:r>
                      <a:r>
                        <a:rPr lang="it-IT" sz="2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/>
                          <a:cs typeface="+mn-cs"/>
                        </a:rPr>
                        <a:t>36.995.717,00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€ </a:t>
                      </a:r>
                      <a:r>
                        <a:rPr lang="it-IT" sz="2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/>
                          <a:cs typeface="+mn-cs"/>
                        </a:rPr>
                        <a:t>38.845.503,00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€ </a:t>
                      </a:r>
                      <a:r>
                        <a:rPr lang="it-IT" sz="2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/>
                          <a:cs typeface="+mn-cs"/>
                        </a:rPr>
                        <a:t>16.648.073,00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Segnaposto piè di pagina 3">
            <a:extLst>
              <a:ext uri="{FF2B5EF4-FFF2-40B4-BE49-F238E27FC236}">
                <a16:creationId xmlns="" xmlns:a16="http://schemas.microsoft.com/office/drawing/2014/main" id="{67BC4A05-67CB-4024-88D5-8214C2052EFE}"/>
              </a:ext>
            </a:extLst>
          </p:cNvPr>
          <p:cNvSpPr txBox="1">
            <a:spLocks/>
          </p:cNvSpPr>
          <p:nvPr/>
        </p:nvSpPr>
        <p:spPr>
          <a:xfrm>
            <a:off x="7015757" y="618249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it-IT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/>
              <a:t>Comitato di Sorveglianza PR FESR 2021/27 - 27 novembre 2024</a:t>
            </a:r>
            <a:endParaRPr lang="it-IT" dirty="0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3919" y="4656952"/>
            <a:ext cx="7680338" cy="986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6607657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7074408" y="6293387"/>
            <a:ext cx="4114800" cy="345796"/>
          </a:xfrm>
        </p:spPr>
        <p:txBody>
          <a:bodyPr/>
          <a:lstStyle/>
          <a:p>
            <a:pPr algn="l"/>
            <a:r>
              <a:rPr lang="it-IT" dirty="0"/>
              <a:t>Comitato di Sorveglianza PR FESR 2021/27 – 27 novembre 2024</a:t>
            </a:r>
          </a:p>
        </p:txBody>
      </p:sp>
      <p:pic>
        <p:nvPicPr>
          <p:cNvPr id="13" name="Immagin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552" y="5989320"/>
            <a:ext cx="5906994" cy="732155"/>
          </a:xfrm>
          <a:prstGeom prst="rect">
            <a:avLst/>
          </a:prstGeom>
        </p:spPr>
      </p:pic>
      <p:sp>
        <p:nvSpPr>
          <p:cNvPr id="6" name="Rettangolo 5"/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/>
              <a:t> </a:t>
            </a: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530352" y="175965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4" name="Titolo 1"/>
          <p:cNvSpPr>
            <a:spLocks noGrp="1"/>
          </p:cNvSpPr>
          <p:nvPr>
            <p:ph type="title"/>
          </p:nvPr>
        </p:nvSpPr>
        <p:spPr>
          <a:xfrm>
            <a:off x="530352" y="205273"/>
            <a:ext cx="10515600" cy="849702"/>
          </a:xfrm>
        </p:spPr>
        <p:txBody>
          <a:bodyPr>
            <a:noAutofit/>
          </a:bodyPr>
          <a:lstStyle/>
          <a:p>
            <a:pPr algn="just"/>
            <a:r>
              <a:rPr lang="it-IT" sz="3200" b="1" dirty="0">
                <a:latin typeface="Arial" panose="020B0604020202020204" pitchFamily="34" charset="0"/>
                <a:cs typeface="Arial" panose="020B0604020202020204" pitchFamily="34" charset="0"/>
              </a:rPr>
              <a:t>PRIORITÀ DI INTERVENTO DEL PR FESR 2021-2027</a:t>
            </a:r>
          </a:p>
        </p:txBody>
      </p:sp>
      <p:sp>
        <p:nvSpPr>
          <p:cNvPr id="3" name="Rettangolo arrotondato 2"/>
          <p:cNvSpPr/>
          <p:nvPr/>
        </p:nvSpPr>
        <p:spPr>
          <a:xfrm>
            <a:off x="2362774" y="1356494"/>
            <a:ext cx="4561923" cy="60167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b="1" dirty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PRIORITÀ 1 RICERCA, INNOVAZIONE, DIGITALIZZAZIONE E COMPETITIVITÀ</a:t>
            </a:r>
          </a:p>
        </p:txBody>
      </p:sp>
      <p:sp>
        <p:nvSpPr>
          <p:cNvPr id="25" name="Rettangolo arrotondato 24"/>
          <p:cNvSpPr/>
          <p:nvPr/>
        </p:nvSpPr>
        <p:spPr>
          <a:xfrm>
            <a:off x="2362770" y="1998113"/>
            <a:ext cx="4561923" cy="60167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b="1" dirty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PRIORITÀ 2 CONNETTIVITÀ DIGITALE</a:t>
            </a:r>
          </a:p>
        </p:txBody>
      </p:sp>
      <p:sp>
        <p:nvSpPr>
          <p:cNvPr id="26" name="Rettangolo arrotondato 25"/>
          <p:cNvSpPr/>
          <p:nvPr/>
        </p:nvSpPr>
        <p:spPr>
          <a:xfrm>
            <a:off x="2362773" y="3006244"/>
            <a:ext cx="4561923" cy="60167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b="1" dirty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PRIORITÀ 3 ENERGIA E ADATTAMENTO AI CAMBIAMENTI CLIMATICI</a:t>
            </a:r>
          </a:p>
        </p:txBody>
      </p:sp>
      <p:sp>
        <p:nvSpPr>
          <p:cNvPr id="27" name="Rettangolo arrotondato 26"/>
          <p:cNvSpPr/>
          <p:nvPr/>
        </p:nvSpPr>
        <p:spPr>
          <a:xfrm>
            <a:off x="2362770" y="3666532"/>
            <a:ext cx="4561923" cy="60167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b="1" dirty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PRIORITÀ 4 MOBILITÀ SOSTENIBILE</a:t>
            </a:r>
          </a:p>
        </p:txBody>
      </p:sp>
      <p:sp>
        <p:nvSpPr>
          <p:cNvPr id="29" name="Rettangolo arrotondato 28"/>
          <p:cNvSpPr/>
          <p:nvPr/>
        </p:nvSpPr>
        <p:spPr>
          <a:xfrm>
            <a:off x="2362771" y="4746031"/>
            <a:ext cx="4561923" cy="60167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b="1" dirty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PRIORITÀ 5 CULTURA E TURISMO</a:t>
            </a:r>
          </a:p>
        </p:txBody>
      </p:sp>
      <p:sp>
        <p:nvSpPr>
          <p:cNvPr id="8" name="Nastro perforato 7"/>
          <p:cNvSpPr/>
          <p:nvPr/>
        </p:nvSpPr>
        <p:spPr>
          <a:xfrm>
            <a:off x="7074408" y="1444491"/>
            <a:ext cx="1729212" cy="457200"/>
          </a:xfrm>
          <a:prstGeom prst="flowChartPunchedTap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/>
              <a:t>€ 35.700.000,00</a:t>
            </a:r>
          </a:p>
        </p:txBody>
      </p:sp>
      <p:sp>
        <p:nvSpPr>
          <p:cNvPr id="30" name="Nastro perforato 29"/>
          <p:cNvSpPr/>
          <p:nvPr/>
        </p:nvSpPr>
        <p:spPr>
          <a:xfrm>
            <a:off x="7074408" y="2118299"/>
            <a:ext cx="1729212" cy="457200"/>
          </a:xfrm>
          <a:prstGeom prst="flowChartPunchedTap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/>
              <a:t>€ 1.800.000,00</a:t>
            </a:r>
          </a:p>
        </p:txBody>
      </p:sp>
      <p:sp>
        <p:nvSpPr>
          <p:cNvPr id="32" name="Nastro perforato 31"/>
          <p:cNvSpPr/>
          <p:nvPr/>
        </p:nvSpPr>
        <p:spPr>
          <a:xfrm>
            <a:off x="7074408" y="3093242"/>
            <a:ext cx="1729212" cy="457200"/>
          </a:xfrm>
          <a:prstGeom prst="flowChartPunchedTap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/>
              <a:t>€ 35.500.000,00</a:t>
            </a:r>
          </a:p>
        </p:txBody>
      </p:sp>
      <p:sp>
        <p:nvSpPr>
          <p:cNvPr id="33" name="Nastro perforato 32"/>
          <p:cNvSpPr/>
          <p:nvPr/>
        </p:nvSpPr>
        <p:spPr>
          <a:xfrm>
            <a:off x="7074408" y="3734090"/>
            <a:ext cx="1729212" cy="457200"/>
          </a:xfrm>
          <a:prstGeom prst="flowChartPunchedTap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/>
              <a:t>€ 8.000.000,00</a:t>
            </a:r>
          </a:p>
        </p:txBody>
      </p:sp>
      <p:sp>
        <p:nvSpPr>
          <p:cNvPr id="34" name="Nastro perforato 33"/>
          <p:cNvSpPr/>
          <p:nvPr/>
        </p:nvSpPr>
        <p:spPr>
          <a:xfrm>
            <a:off x="7074408" y="4772863"/>
            <a:ext cx="1729212" cy="457200"/>
          </a:xfrm>
          <a:prstGeom prst="flowChartPunchedTap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/>
              <a:t>€ 8.252.168,00</a:t>
            </a:r>
          </a:p>
        </p:txBody>
      </p:sp>
      <p:sp>
        <p:nvSpPr>
          <p:cNvPr id="2" name="Rettangolo arrotondato 1"/>
          <p:cNvSpPr/>
          <p:nvPr/>
        </p:nvSpPr>
        <p:spPr>
          <a:xfrm>
            <a:off x="1084037" y="1523213"/>
            <a:ext cx="1137643" cy="878059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b="1" dirty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OP 1 </a:t>
            </a:r>
          </a:p>
        </p:txBody>
      </p:sp>
      <p:sp>
        <p:nvSpPr>
          <p:cNvPr id="22" name="Rettangolo arrotondato 21"/>
          <p:cNvSpPr/>
          <p:nvPr/>
        </p:nvSpPr>
        <p:spPr>
          <a:xfrm>
            <a:off x="1084037" y="3174636"/>
            <a:ext cx="1137643" cy="878059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b="1" dirty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OP 2</a:t>
            </a:r>
          </a:p>
        </p:txBody>
      </p:sp>
      <p:sp>
        <p:nvSpPr>
          <p:cNvPr id="23" name="Rettangolo arrotondato 22"/>
          <p:cNvSpPr/>
          <p:nvPr/>
        </p:nvSpPr>
        <p:spPr>
          <a:xfrm>
            <a:off x="1101085" y="4647101"/>
            <a:ext cx="1137643" cy="878059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b="1" dirty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OP 4</a:t>
            </a:r>
          </a:p>
        </p:txBody>
      </p:sp>
    </p:spTree>
    <p:extLst>
      <p:ext uri="{BB962C8B-B14F-4D97-AF65-F5344CB8AC3E}">
        <p14:creationId xmlns:p14="http://schemas.microsoft.com/office/powerpoint/2010/main" val="1870599528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205273"/>
            <a:ext cx="10515600" cy="849702"/>
          </a:xfrm>
        </p:spPr>
        <p:txBody>
          <a:bodyPr>
            <a:noAutofit/>
          </a:bodyPr>
          <a:lstStyle/>
          <a:p>
            <a:pPr algn="ctr"/>
            <a:r>
              <a:rPr lang="it-IT" sz="2800" b="1" dirty="0">
                <a:latin typeface="Arial" panose="020B0604020202020204" pitchFamily="34" charset="0"/>
                <a:cs typeface="Arial" panose="020B0604020202020204" pitchFamily="34" charset="0"/>
              </a:rPr>
              <a:t>ATTUAZIONE DEL PR FESR 2021-2027</a:t>
            </a:r>
            <a:br>
              <a:rPr lang="it-IT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800" b="1" dirty="0">
                <a:latin typeface="Arial" panose="020B0604020202020204" pitchFamily="34" charset="0"/>
                <a:cs typeface="Arial" panose="020B0604020202020204" pitchFamily="34" charset="0"/>
              </a:rPr>
              <a:t>PROGETTI APPROVATI</a:t>
            </a:r>
          </a:p>
        </p:txBody>
      </p:sp>
      <p:sp>
        <p:nvSpPr>
          <p:cNvPr id="6" name="Rettangolo 5"/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/>
              <a:t> </a:t>
            </a: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1284515" y="168812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6" name="Titolo 1">
            <a:extLst>
              <a:ext uri="{FF2B5EF4-FFF2-40B4-BE49-F238E27FC236}">
                <a16:creationId xmlns="" xmlns:a16="http://schemas.microsoft.com/office/drawing/2014/main" id="{78F4D132-2CFE-7FF8-7FFA-3D6C657CAC68}"/>
              </a:ext>
            </a:extLst>
          </p:cNvPr>
          <p:cNvSpPr txBox="1">
            <a:spLocks/>
          </p:cNvSpPr>
          <p:nvPr/>
        </p:nvSpPr>
        <p:spPr>
          <a:xfrm>
            <a:off x="653143" y="603504"/>
            <a:ext cx="10392809" cy="115426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it-IT"/>
            </a:defPPr>
            <a:lvl1pPr defTabSz="457200">
              <a:spcBef>
                <a:spcPct val="0"/>
              </a:spcBef>
              <a:buNone/>
              <a:defRPr sz="20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ctr"/>
            <a:endParaRPr lang="it-IT" sz="2400" b="1" dirty="0">
              <a:solidFill>
                <a:schemeClr val="accent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  <a:p>
            <a:pPr algn="ctr"/>
            <a:r>
              <a:rPr lang="it-IT" sz="2400" b="1" dirty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OP1 - UN'EUROPA PIÙ INTELLIGENTE</a:t>
            </a:r>
          </a:p>
          <a:p>
            <a:pPr algn="ctr"/>
            <a:r>
              <a:rPr lang="it-IT" sz="2400" b="1" dirty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Priorità 1: Ricerca, innovazione, digitalizzazione e competitività</a:t>
            </a:r>
          </a:p>
          <a:p>
            <a:pPr algn="just"/>
            <a:endParaRPr lang="it-IT" sz="2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1309617" y="1944557"/>
            <a:ext cx="9335200" cy="18558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80000"/>
              </a:lnSpc>
              <a:spcBef>
                <a:spcPts val="1000"/>
              </a:spcBef>
              <a:defRPr/>
            </a:pPr>
            <a:endParaRPr lang="it-IT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80000"/>
              </a:lnSpc>
              <a:spcBef>
                <a:spcPts val="1000"/>
              </a:spcBef>
              <a:defRPr/>
            </a:pPr>
            <a:endParaRPr lang="it-IT" sz="2200" b="1" dirty="0">
              <a:solidFill>
                <a:schemeClr val="accent1">
                  <a:lumMod val="75000"/>
                </a:schemeClr>
              </a:solidFill>
            </a:endParaRPr>
          </a:p>
          <a:p>
            <a:pPr lvl="1" algn="just">
              <a:lnSpc>
                <a:spcPct val="80000"/>
              </a:lnSpc>
              <a:spcBef>
                <a:spcPts val="500"/>
              </a:spcBef>
              <a:defRPr/>
            </a:pPr>
            <a:endParaRPr lang="it-IT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685800" lvl="1" indent="-228600" algn="just">
              <a:lnSpc>
                <a:spcPct val="8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/>
            </a:pPr>
            <a:endParaRPr lang="it-IT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685800" lvl="1" indent="-228600" algn="just">
              <a:lnSpc>
                <a:spcPct val="8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/>
            </a:pPr>
            <a:endParaRPr lang="it-IT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685800" lvl="1" indent="-228600" algn="just">
              <a:lnSpc>
                <a:spcPct val="8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/>
            </a:pPr>
            <a:endParaRPr lang="it-IT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9980" y="1757773"/>
            <a:ext cx="9534474" cy="4899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8755077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52399" y="205273"/>
            <a:ext cx="11457709" cy="849702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600" b="1" dirty="0">
                <a:latin typeface="Arial" panose="020B0604020202020204" pitchFamily="34" charset="0"/>
                <a:cs typeface="Arial" panose="020B0604020202020204" pitchFamily="34" charset="0"/>
              </a:rPr>
              <a:t>ATTUAZIONE DEL PR FESR 2021-2027</a:t>
            </a:r>
            <a:br>
              <a:rPr lang="it-IT" sz="3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3600" b="1" dirty="0">
                <a:latin typeface="Arial" panose="020B0604020202020204" pitchFamily="34" charset="0"/>
                <a:cs typeface="Arial" panose="020B0604020202020204" pitchFamily="34" charset="0"/>
              </a:rPr>
              <a:t>PROGETTI APPROVATI</a:t>
            </a:r>
          </a:p>
        </p:txBody>
      </p:sp>
      <p:sp>
        <p:nvSpPr>
          <p:cNvPr id="6" name="Rettangolo 5"/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/>
              <a:t> </a:t>
            </a: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1284515" y="168812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6" name="Titolo 1">
            <a:extLst>
              <a:ext uri="{FF2B5EF4-FFF2-40B4-BE49-F238E27FC236}">
                <a16:creationId xmlns="" xmlns:a16="http://schemas.microsoft.com/office/drawing/2014/main" id="{78F4D132-2CFE-7FF8-7FFA-3D6C657CAC68}"/>
              </a:ext>
            </a:extLst>
          </p:cNvPr>
          <p:cNvSpPr txBox="1">
            <a:spLocks/>
          </p:cNvSpPr>
          <p:nvPr/>
        </p:nvSpPr>
        <p:spPr>
          <a:xfrm>
            <a:off x="653143" y="944850"/>
            <a:ext cx="10392809" cy="106637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it-IT"/>
            </a:defPPr>
            <a:lvl1pPr defTabSz="457200">
              <a:spcBef>
                <a:spcPct val="0"/>
              </a:spcBef>
              <a:buNone/>
              <a:defRPr sz="20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it-IT" sz="2800" b="1" dirty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OP2 - UN'EUROPA PIÙ VERDE</a:t>
            </a:r>
          </a:p>
          <a:p>
            <a:pPr algn="ctr"/>
            <a:r>
              <a:rPr lang="it-IT" sz="2800" b="1" dirty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Priorità 3: Energia e adattamento ai cambiamenti climatici</a:t>
            </a:r>
            <a:endParaRPr lang="it-IT" sz="2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1309617" y="1944557"/>
            <a:ext cx="9335200" cy="25063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 algn="just">
              <a:lnSpc>
                <a:spcPct val="80000"/>
              </a:lnSpc>
              <a:spcBef>
                <a:spcPts val="1000"/>
              </a:spcBef>
              <a:buFont typeface="Courier New" pitchFamily="49" charset="0"/>
              <a:buChar char="o"/>
              <a:defRPr/>
            </a:pPr>
            <a:endParaRPr lang="it-IT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lvl="0" indent="-228600" algn="just">
              <a:lnSpc>
                <a:spcPct val="80000"/>
              </a:lnSpc>
              <a:spcBef>
                <a:spcPts val="1000"/>
              </a:spcBef>
              <a:buFont typeface="Courier New" pitchFamily="49" charset="0"/>
              <a:buChar char="o"/>
              <a:defRPr/>
            </a:pPr>
            <a:endParaRPr lang="it-IT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lvl="0" indent="-228600" algn="just">
              <a:lnSpc>
                <a:spcPct val="80000"/>
              </a:lnSpc>
              <a:spcBef>
                <a:spcPts val="1000"/>
              </a:spcBef>
              <a:buFont typeface="Courier New" pitchFamily="49" charset="0"/>
              <a:buChar char="o"/>
              <a:defRPr/>
            </a:pPr>
            <a:endParaRPr lang="it-IT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lvl="0" indent="-228600" algn="just">
              <a:lnSpc>
                <a:spcPct val="80000"/>
              </a:lnSpc>
              <a:spcBef>
                <a:spcPts val="1000"/>
              </a:spcBef>
              <a:buFont typeface="Courier New" pitchFamily="49" charset="0"/>
              <a:buChar char="o"/>
              <a:defRPr/>
            </a:pPr>
            <a:endParaRPr lang="it-IT" b="1" dirty="0">
              <a:solidFill>
                <a:srgbClr val="5B9BD5">
                  <a:lumMod val="75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>
              <a:lnSpc>
                <a:spcPct val="80000"/>
              </a:lnSpc>
              <a:spcBef>
                <a:spcPts val="500"/>
              </a:spcBef>
              <a:defRPr/>
            </a:pPr>
            <a:endParaRPr lang="it-IT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685800" lvl="1" indent="-228600" algn="just">
              <a:lnSpc>
                <a:spcPct val="8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/>
            </a:pPr>
            <a:endParaRPr lang="it-IT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685800" lvl="1" indent="-228600" algn="just">
              <a:lnSpc>
                <a:spcPct val="8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/>
            </a:pPr>
            <a:endParaRPr lang="it-IT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685800" lvl="1" indent="-228600" algn="just">
              <a:lnSpc>
                <a:spcPct val="8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/>
            </a:pPr>
            <a:endParaRPr lang="it-IT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3163" y="1907540"/>
            <a:ext cx="9992205" cy="4876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2363502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205273"/>
            <a:ext cx="10515600" cy="849702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600" b="1" dirty="0">
                <a:latin typeface="Arial" panose="020B0604020202020204" pitchFamily="34" charset="0"/>
                <a:cs typeface="Arial" panose="020B0604020202020204" pitchFamily="34" charset="0"/>
              </a:rPr>
              <a:t>ATTUAZIONE DEL PR FESR 2021-2027</a:t>
            </a:r>
            <a:br>
              <a:rPr lang="it-IT" sz="3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3600" b="1" dirty="0">
                <a:latin typeface="Arial" panose="020B0604020202020204" pitchFamily="34" charset="0"/>
                <a:cs typeface="Arial" panose="020B0604020202020204" pitchFamily="34" charset="0"/>
              </a:rPr>
              <a:t>PROGETTI APPROVATI</a:t>
            </a:r>
          </a:p>
        </p:txBody>
      </p:sp>
      <p:sp>
        <p:nvSpPr>
          <p:cNvPr id="6" name="Rettangolo 5"/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/>
              <a:t> </a:t>
            </a: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1284515" y="168812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6" name="Titolo 1">
            <a:extLst>
              <a:ext uri="{FF2B5EF4-FFF2-40B4-BE49-F238E27FC236}">
                <a16:creationId xmlns="" xmlns:a16="http://schemas.microsoft.com/office/drawing/2014/main" id="{78F4D132-2CFE-7FF8-7FFA-3D6C657CAC68}"/>
              </a:ext>
            </a:extLst>
          </p:cNvPr>
          <p:cNvSpPr txBox="1">
            <a:spLocks/>
          </p:cNvSpPr>
          <p:nvPr/>
        </p:nvSpPr>
        <p:spPr>
          <a:xfrm>
            <a:off x="653143" y="944850"/>
            <a:ext cx="10392809" cy="106637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it-IT"/>
            </a:defPPr>
            <a:lvl1pPr defTabSz="457200">
              <a:spcBef>
                <a:spcPct val="0"/>
              </a:spcBef>
              <a:buNone/>
              <a:defRPr sz="20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ctr"/>
            <a:endParaRPr lang="it-IT" sz="2400" b="1" dirty="0">
              <a:solidFill>
                <a:schemeClr val="accent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  <a:p>
            <a:pPr algn="ctr"/>
            <a:r>
              <a:rPr lang="it-IT" sz="2800" b="1" dirty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OP2 - UN'EUROPA PIÙ VERDE</a:t>
            </a:r>
          </a:p>
          <a:p>
            <a:pPr algn="ctr"/>
            <a:r>
              <a:rPr lang="it-IT" sz="2800" b="1" dirty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Priorità 4: Mobilità sostenibile </a:t>
            </a:r>
            <a:endParaRPr lang="it-IT" sz="2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1309617" y="1944557"/>
            <a:ext cx="9335200" cy="3605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80000"/>
              </a:lnSpc>
              <a:spcBef>
                <a:spcPts val="1000"/>
              </a:spcBef>
              <a:defRPr/>
            </a:pPr>
            <a:endParaRPr lang="it-IT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80000"/>
              </a:lnSpc>
              <a:spcBef>
                <a:spcPts val="1000"/>
              </a:spcBef>
              <a:defRPr/>
            </a:pPr>
            <a:endParaRPr lang="it-IT" sz="22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228600" lvl="0" indent="-228600" algn="just">
              <a:lnSpc>
                <a:spcPct val="80000"/>
              </a:lnSpc>
              <a:spcBef>
                <a:spcPts val="1000"/>
              </a:spcBef>
              <a:buFont typeface="Courier New" pitchFamily="49" charset="0"/>
              <a:buChar char="o"/>
              <a:defRPr/>
            </a:pPr>
            <a:endParaRPr lang="it-IT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 algn="just">
              <a:lnSpc>
                <a:spcPct val="80000"/>
              </a:lnSpc>
              <a:spcBef>
                <a:spcPts val="1000"/>
              </a:spcBef>
              <a:buFont typeface="Courier New" pitchFamily="49" charset="0"/>
              <a:buChar char="o"/>
              <a:defRPr/>
            </a:pPr>
            <a:endParaRPr lang="it-IT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lvl="0" indent="-228600" algn="just">
              <a:lnSpc>
                <a:spcPct val="80000"/>
              </a:lnSpc>
              <a:spcBef>
                <a:spcPts val="1000"/>
              </a:spcBef>
              <a:buFont typeface="Courier New" pitchFamily="49" charset="0"/>
              <a:buChar char="o"/>
              <a:defRPr/>
            </a:pPr>
            <a:endParaRPr lang="it-IT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lvl="0" indent="-228600" algn="just">
              <a:lnSpc>
                <a:spcPct val="80000"/>
              </a:lnSpc>
              <a:spcBef>
                <a:spcPts val="1000"/>
              </a:spcBef>
              <a:buFont typeface="Courier New" pitchFamily="49" charset="0"/>
              <a:buChar char="o"/>
              <a:defRPr/>
            </a:pPr>
            <a:endParaRPr lang="it-IT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lvl="0" indent="-228600" algn="just">
              <a:lnSpc>
                <a:spcPct val="80000"/>
              </a:lnSpc>
              <a:spcBef>
                <a:spcPts val="1000"/>
              </a:spcBef>
              <a:buFont typeface="Courier New" pitchFamily="49" charset="0"/>
              <a:buChar char="o"/>
              <a:defRPr/>
            </a:pPr>
            <a:endParaRPr lang="it-IT" b="1" dirty="0">
              <a:solidFill>
                <a:srgbClr val="5B9BD5">
                  <a:lumMod val="75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>
              <a:lnSpc>
                <a:spcPct val="80000"/>
              </a:lnSpc>
              <a:spcBef>
                <a:spcPts val="500"/>
              </a:spcBef>
              <a:defRPr/>
            </a:pPr>
            <a:endParaRPr lang="it-IT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685800" lvl="1" indent="-228600" algn="just">
              <a:lnSpc>
                <a:spcPct val="8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/>
            </a:pPr>
            <a:endParaRPr lang="it-IT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685800" lvl="1" indent="-228600" algn="just">
              <a:lnSpc>
                <a:spcPct val="8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/>
            </a:pPr>
            <a:endParaRPr lang="it-IT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685800" lvl="1" indent="-228600" algn="just">
              <a:lnSpc>
                <a:spcPct val="8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/>
            </a:pPr>
            <a:endParaRPr lang="it-IT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1174" y="2750798"/>
            <a:ext cx="10429651" cy="2664000"/>
          </a:xfrm>
          <a:prstGeom prst="rect">
            <a:avLst/>
          </a:prstGeom>
        </p:spPr>
      </p:pic>
      <p:pic>
        <p:nvPicPr>
          <p:cNvPr id="9" name="Immagine 8">
            <a:extLst>
              <a:ext uri="{FF2B5EF4-FFF2-40B4-BE49-F238E27FC236}">
                <a16:creationId xmlns="" xmlns:a16="http://schemas.microsoft.com/office/drawing/2014/main" id="{A0F295CE-0019-430F-B2C6-8C499F3071C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552" y="5989320"/>
            <a:ext cx="5906994" cy="732155"/>
          </a:xfrm>
          <a:prstGeom prst="rect">
            <a:avLst/>
          </a:prstGeom>
        </p:spPr>
      </p:pic>
      <p:sp>
        <p:nvSpPr>
          <p:cNvPr id="10" name="Segnaposto piè di pagina 3">
            <a:extLst>
              <a:ext uri="{FF2B5EF4-FFF2-40B4-BE49-F238E27FC236}">
                <a16:creationId xmlns="" xmlns:a16="http://schemas.microsoft.com/office/drawing/2014/main" id="{329F4198-064F-42EC-9A9F-E75DE888D8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66772" y="6182499"/>
            <a:ext cx="4114800" cy="345796"/>
          </a:xfrm>
        </p:spPr>
        <p:txBody>
          <a:bodyPr/>
          <a:lstStyle/>
          <a:p>
            <a:pPr algn="l"/>
            <a:r>
              <a:rPr lang="it-IT" dirty="0"/>
              <a:t>Comitato di Sorveglianza PR FESR 2021/27 – 27 novembre 2024</a:t>
            </a:r>
          </a:p>
        </p:txBody>
      </p:sp>
    </p:spTree>
    <p:extLst>
      <p:ext uri="{BB962C8B-B14F-4D97-AF65-F5344CB8AC3E}">
        <p14:creationId xmlns:p14="http://schemas.microsoft.com/office/powerpoint/2010/main" val="3115650729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205273"/>
            <a:ext cx="10515600" cy="849702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600" b="1" dirty="0">
                <a:latin typeface="Arial" panose="020B0604020202020204" pitchFamily="34" charset="0"/>
                <a:cs typeface="Arial" panose="020B0604020202020204" pitchFamily="34" charset="0"/>
              </a:rPr>
              <a:t>ATTUAZIONE DEL PR FESR 2021-2027</a:t>
            </a:r>
            <a:br>
              <a:rPr lang="it-IT" sz="3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3600" b="1" dirty="0">
                <a:latin typeface="Arial" panose="020B0604020202020204" pitchFamily="34" charset="0"/>
                <a:cs typeface="Arial" panose="020B0604020202020204" pitchFamily="34" charset="0"/>
              </a:rPr>
              <a:t>PROGETTI APPROVATI</a:t>
            </a:r>
          </a:p>
        </p:txBody>
      </p:sp>
      <p:sp>
        <p:nvSpPr>
          <p:cNvPr id="6" name="Rettangolo 5"/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/>
              <a:t> </a:t>
            </a: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1284515" y="168812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6" name="Titolo 1">
            <a:extLst>
              <a:ext uri="{FF2B5EF4-FFF2-40B4-BE49-F238E27FC236}">
                <a16:creationId xmlns="" xmlns:a16="http://schemas.microsoft.com/office/drawing/2014/main" id="{78F4D132-2CFE-7FF8-7FFA-3D6C657CAC68}"/>
              </a:ext>
            </a:extLst>
          </p:cNvPr>
          <p:cNvSpPr txBox="1">
            <a:spLocks/>
          </p:cNvSpPr>
          <p:nvPr/>
        </p:nvSpPr>
        <p:spPr>
          <a:xfrm>
            <a:off x="653143" y="944850"/>
            <a:ext cx="10392809" cy="106637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it-IT"/>
            </a:defPPr>
            <a:lvl1pPr defTabSz="457200">
              <a:spcBef>
                <a:spcPct val="0"/>
              </a:spcBef>
              <a:buNone/>
              <a:defRPr sz="20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ctr"/>
            <a:endParaRPr lang="it-IT" sz="2400" b="1" dirty="0">
              <a:solidFill>
                <a:schemeClr val="accent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  <a:p>
            <a:pPr algn="ctr"/>
            <a:r>
              <a:rPr lang="it-IT" sz="2800" b="1" dirty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OP4 – UN’EUROPA PIÙ SOCIALE</a:t>
            </a:r>
          </a:p>
          <a:p>
            <a:pPr algn="ctr"/>
            <a:r>
              <a:rPr lang="it-IT" sz="2800" b="1" dirty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Priorità 5: Cultura e Turismo</a:t>
            </a:r>
            <a:endParaRPr lang="it-IT" sz="2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1309617" y="1944557"/>
            <a:ext cx="9335200" cy="3605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80000"/>
              </a:lnSpc>
              <a:spcBef>
                <a:spcPts val="1000"/>
              </a:spcBef>
              <a:defRPr/>
            </a:pPr>
            <a:endParaRPr lang="it-IT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80000"/>
              </a:lnSpc>
              <a:spcBef>
                <a:spcPts val="1000"/>
              </a:spcBef>
              <a:defRPr/>
            </a:pPr>
            <a:endParaRPr lang="it-IT" sz="22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228600" lvl="0" indent="-228600" algn="just">
              <a:lnSpc>
                <a:spcPct val="80000"/>
              </a:lnSpc>
              <a:spcBef>
                <a:spcPts val="1000"/>
              </a:spcBef>
              <a:buFont typeface="Courier New" pitchFamily="49" charset="0"/>
              <a:buChar char="o"/>
              <a:defRPr/>
            </a:pPr>
            <a:endParaRPr lang="it-IT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 algn="just">
              <a:lnSpc>
                <a:spcPct val="80000"/>
              </a:lnSpc>
              <a:spcBef>
                <a:spcPts val="1000"/>
              </a:spcBef>
              <a:buFont typeface="Courier New" pitchFamily="49" charset="0"/>
              <a:buChar char="o"/>
              <a:defRPr/>
            </a:pPr>
            <a:endParaRPr lang="it-IT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lvl="0" indent="-228600" algn="just">
              <a:lnSpc>
                <a:spcPct val="80000"/>
              </a:lnSpc>
              <a:spcBef>
                <a:spcPts val="1000"/>
              </a:spcBef>
              <a:buFont typeface="Courier New" pitchFamily="49" charset="0"/>
              <a:buChar char="o"/>
              <a:defRPr/>
            </a:pPr>
            <a:endParaRPr lang="it-IT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lvl="0" indent="-228600" algn="just">
              <a:lnSpc>
                <a:spcPct val="80000"/>
              </a:lnSpc>
              <a:spcBef>
                <a:spcPts val="1000"/>
              </a:spcBef>
              <a:buFont typeface="Courier New" pitchFamily="49" charset="0"/>
              <a:buChar char="o"/>
              <a:defRPr/>
            </a:pPr>
            <a:endParaRPr lang="it-IT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lvl="0" indent="-228600" algn="just">
              <a:lnSpc>
                <a:spcPct val="80000"/>
              </a:lnSpc>
              <a:spcBef>
                <a:spcPts val="1000"/>
              </a:spcBef>
              <a:buFont typeface="Courier New" pitchFamily="49" charset="0"/>
              <a:buChar char="o"/>
              <a:defRPr/>
            </a:pPr>
            <a:endParaRPr lang="it-IT" b="1" dirty="0">
              <a:solidFill>
                <a:srgbClr val="5B9BD5">
                  <a:lumMod val="75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>
              <a:lnSpc>
                <a:spcPct val="80000"/>
              </a:lnSpc>
              <a:spcBef>
                <a:spcPts val="500"/>
              </a:spcBef>
              <a:defRPr/>
            </a:pPr>
            <a:endParaRPr lang="it-IT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685800" lvl="1" indent="-228600" algn="just">
              <a:lnSpc>
                <a:spcPct val="8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/>
            </a:pPr>
            <a:endParaRPr lang="it-IT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685800" lvl="1" indent="-228600" algn="just">
              <a:lnSpc>
                <a:spcPct val="8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/>
            </a:pPr>
            <a:endParaRPr lang="it-IT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685800" lvl="1" indent="-228600" algn="just">
              <a:lnSpc>
                <a:spcPct val="8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/>
            </a:pPr>
            <a:endParaRPr lang="it-IT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6559" y="2718600"/>
            <a:ext cx="10278882" cy="1420800"/>
          </a:xfrm>
          <a:prstGeom prst="rect">
            <a:avLst/>
          </a:prstGeom>
        </p:spPr>
      </p:pic>
      <p:pic>
        <p:nvPicPr>
          <p:cNvPr id="9" name="Immagine 8">
            <a:extLst>
              <a:ext uri="{FF2B5EF4-FFF2-40B4-BE49-F238E27FC236}">
                <a16:creationId xmlns="" xmlns:a16="http://schemas.microsoft.com/office/drawing/2014/main" id="{69872009-51EC-4B6A-AA2D-6E2C5D32D91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552" y="5989320"/>
            <a:ext cx="5906994" cy="732155"/>
          </a:xfrm>
          <a:prstGeom prst="rect">
            <a:avLst/>
          </a:prstGeom>
        </p:spPr>
      </p:pic>
      <p:sp>
        <p:nvSpPr>
          <p:cNvPr id="10" name="Segnaposto piè di pagina 3">
            <a:extLst>
              <a:ext uri="{FF2B5EF4-FFF2-40B4-BE49-F238E27FC236}">
                <a16:creationId xmlns="" xmlns:a16="http://schemas.microsoft.com/office/drawing/2014/main" id="{4D93DCFB-80C4-425C-87F9-62D8059EA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66772" y="6182499"/>
            <a:ext cx="4114800" cy="345796"/>
          </a:xfrm>
        </p:spPr>
        <p:txBody>
          <a:bodyPr/>
          <a:lstStyle/>
          <a:p>
            <a:pPr algn="l"/>
            <a:r>
              <a:rPr lang="it-IT" dirty="0"/>
              <a:t>Comitato di Sorveglianza PR FESR 2021/27 – 27 novembre 2024</a:t>
            </a:r>
          </a:p>
        </p:txBody>
      </p:sp>
    </p:spTree>
    <p:extLst>
      <p:ext uri="{BB962C8B-B14F-4D97-AF65-F5344CB8AC3E}">
        <p14:creationId xmlns:p14="http://schemas.microsoft.com/office/powerpoint/2010/main" val="1476810556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175791"/>
            <a:ext cx="10515600" cy="849702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600" b="1" dirty="0">
                <a:latin typeface="Arial" panose="020B0604020202020204" pitchFamily="34" charset="0"/>
                <a:cs typeface="Arial" panose="020B0604020202020204" pitchFamily="34" charset="0"/>
              </a:rPr>
              <a:t>ATTUAZIONE DEL PR FESR 2021-2027</a:t>
            </a:r>
            <a:br>
              <a:rPr lang="it-IT" sz="3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3600" b="1" dirty="0">
                <a:latin typeface="Arial" panose="020B0604020202020204" pitchFamily="34" charset="0"/>
                <a:cs typeface="Arial" panose="020B0604020202020204" pitchFamily="34" charset="0"/>
              </a:rPr>
              <a:t>PROGETTI APPROVATI</a:t>
            </a:r>
          </a:p>
        </p:txBody>
      </p:sp>
      <p:sp>
        <p:nvSpPr>
          <p:cNvPr id="6" name="Rettangolo 5"/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/>
              <a:t> </a:t>
            </a: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1284515" y="168812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6" name="Titolo 1">
            <a:extLst>
              <a:ext uri="{FF2B5EF4-FFF2-40B4-BE49-F238E27FC236}">
                <a16:creationId xmlns="" xmlns:a16="http://schemas.microsoft.com/office/drawing/2014/main" id="{78F4D132-2CFE-7FF8-7FFA-3D6C657CAC68}"/>
              </a:ext>
            </a:extLst>
          </p:cNvPr>
          <p:cNvSpPr txBox="1">
            <a:spLocks/>
          </p:cNvSpPr>
          <p:nvPr/>
        </p:nvSpPr>
        <p:spPr>
          <a:xfrm>
            <a:off x="653143" y="1025493"/>
            <a:ext cx="10392809" cy="106637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it-IT"/>
            </a:defPPr>
            <a:lvl1pPr defTabSz="457200">
              <a:spcBef>
                <a:spcPct val="0"/>
              </a:spcBef>
              <a:buNone/>
              <a:defRPr sz="20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it-IT" sz="2800" b="1" dirty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ASSISTENZA TECNICA</a:t>
            </a:r>
          </a:p>
          <a:p>
            <a:pPr algn="ctr"/>
            <a:r>
              <a:rPr lang="it-IT" sz="2800" b="1" dirty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endParaRPr lang="it-IT" sz="2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1309617" y="1944557"/>
            <a:ext cx="9335200" cy="3255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80000"/>
              </a:lnSpc>
              <a:spcBef>
                <a:spcPts val="1000"/>
              </a:spcBef>
              <a:defRPr/>
            </a:pPr>
            <a:endParaRPr lang="it-IT" sz="22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228600" lvl="0" indent="-228600" algn="just">
              <a:lnSpc>
                <a:spcPct val="80000"/>
              </a:lnSpc>
              <a:spcBef>
                <a:spcPts val="1000"/>
              </a:spcBef>
              <a:buFont typeface="Courier New" pitchFamily="49" charset="0"/>
              <a:buChar char="o"/>
              <a:defRPr/>
            </a:pPr>
            <a:endParaRPr lang="it-IT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 algn="just">
              <a:lnSpc>
                <a:spcPct val="80000"/>
              </a:lnSpc>
              <a:spcBef>
                <a:spcPts val="1000"/>
              </a:spcBef>
              <a:buFont typeface="Courier New" pitchFamily="49" charset="0"/>
              <a:buChar char="o"/>
              <a:defRPr/>
            </a:pPr>
            <a:endParaRPr lang="it-IT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lvl="0" indent="-228600" algn="just">
              <a:lnSpc>
                <a:spcPct val="80000"/>
              </a:lnSpc>
              <a:spcBef>
                <a:spcPts val="1000"/>
              </a:spcBef>
              <a:buFont typeface="Courier New" pitchFamily="49" charset="0"/>
              <a:buChar char="o"/>
              <a:defRPr/>
            </a:pPr>
            <a:endParaRPr lang="it-IT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lvl="0" indent="-228600" algn="just">
              <a:lnSpc>
                <a:spcPct val="80000"/>
              </a:lnSpc>
              <a:spcBef>
                <a:spcPts val="1000"/>
              </a:spcBef>
              <a:buFont typeface="Courier New" pitchFamily="49" charset="0"/>
              <a:buChar char="o"/>
              <a:defRPr/>
            </a:pPr>
            <a:endParaRPr lang="it-IT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lvl="0" indent="-228600" algn="just">
              <a:lnSpc>
                <a:spcPct val="80000"/>
              </a:lnSpc>
              <a:spcBef>
                <a:spcPts val="1000"/>
              </a:spcBef>
              <a:buFont typeface="Courier New" pitchFamily="49" charset="0"/>
              <a:buChar char="o"/>
              <a:defRPr/>
            </a:pPr>
            <a:endParaRPr lang="it-IT" b="1" dirty="0">
              <a:solidFill>
                <a:srgbClr val="5B9BD5">
                  <a:lumMod val="75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>
              <a:lnSpc>
                <a:spcPct val="80000"/>
              </a:lnSpc>
              <a:spcBef>
                <a:spcPts val="500"/>
              </a:spcBef>
              <a:defRPr/>
            </a:pPr>
            <a:endParaRPr lang="it-IT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685800" lvl="1" indent="-228600" algn="just">
              <a:lnSpc>
                <a:spcPct val="8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/>
            </a:pPr>
            <a:endParaRPr lang="it-IT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685800" lvl="1" indent="-228600" algn="just">
              <a:lnSpc>
                <a:spcPct val="8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/>
            </a:pPr>
            <a:endParaRPr lang="it-IT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685800" lvl="1" indent="-228600" algn="just">
              <a:lnSpc>
                <a:spcPct val="8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/>
            </a:pPr>
            <a:endParaRPr lang="it-IT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5349" y="1609885"/>
            <a:ext cx="9828396" cy="4765282"/>
          </a:xfrm>
          <a:prstGeom prst="rect">
            <a:avLst/>
          </a:prstGeom>
        </p:spPr>
      </p:pic>
      <p:pic>
        <p:nvPicPr>
          <p:cNvPr id="9" name="Immagine 8">
            <a:extLst>
              <a:ext uri="{FF2B5EF4-FFF2-40B4-BE49-F238E27FC236}">
                <a16:creationId xmlns="" xmlns:a16="http://schemas.microsoft.com/office/drawing/2014/main" id="{22D900EB-0489-4573-860D-8587BA1FBA7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871" y="6394383"/>
            <a:ext cx="3762129" cy="466305"/>
          </a:xfrm>
          <a:prstGeom prst="rect">
            <a:avLst/>
          </a:prstGeom>
        </p:spPr>
      </p:pic>
      <p:sp>
        <p:nvSpPr>
          <p:cNvPr id="10" name="Segnaposto piè di pagina 3">
            <a:extLst>
              <a:ext uri="{FF2B5EF4-FFF2-40B4-BE49-F238E27FC236}">
                <a16:creationId xmlns="" xmlns:a16="http://schemas.microsoft.com/office/drawing/2014/main" id="{ED5019D0-7D9C-4E8B-B5D6-1E6ACEE2F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48400" y="6504256"/>
            <a:ext cx="4277060" cy="246558"/>
          </a:xfrm>
        </p:spPr>
        <p:txBody>
          <a:bodyPr/>
          <a:lstStyle/>
          <a:p>
            <a:pPr algn="l"/>
            <a:r>
              <a:rPr lang="it-IT" dirty="0"/>
              <a:t>Comitato di Sorveglianza PR FESR 2021/27 – 27 novembre 2024</a:t>
            </a:r>
          </a:p>
        </p:txBody>
      </p:sp>
    </p:spTree>
    <p:extLst>
      <p:ext uri="{BB962C8B-B14F-4D97-AF65-F5344CB8AC3E}">
        <p14:creationId xmlns:p14="http://schemas.microsoft.com/office/powerpoint/2010/main" val="1810060743"/>
      </p:ext>
    </p:extLst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979714"/>
            <a:ext cx="10515600" cy="5197249"/>
          </a:xfrm>
        </p:spPr>
        <p:txBody>
          <a:bodyPr/>
          <a:lstStyle/>
          <a:p>
            <a:pPr marL="0" indent="0" algn="ctr">
              <a:buNone/>
            </a:pPr>
            <a:r>
              <a:rPr lang="it-IT" b="1" dirty="0"/>
              <a:t>  </a:t>
            </a:r>
          </a:p>
          <a:p>
            <a:pPr marL="0" indent="0" algn="ctr">
              <a:buNone/>
            </a:pPr>
            <a:endParaRPr lang="it-IT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it-IT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it-IT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GRAZIE PER L’ATTENZIONE</a:t>
            </a:r>
          </a:p>
        </p:txBody>
      </p:sp>
      <p:pic>
        <p:nvPicPr>
          <p:cNvPr id="13" name="Immagin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552" y="5989320"/>
            <a:ext cx="5906994" cy="732155"/>
          </a:xfrm>
          <a:prstGeom prst="rect">
            <a:avLst/>
          </a:prstGeom>
        </p:spPr>
      </p:pic>
      <p:sp>
        <p:nvSpPr>
          <p:cNvPr id="6" name="Rettangolo 5"/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/>
              <a:t> </a:t>
            </a: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1284515" y="168812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8" name="Rettangolo 7"/>
          <p:cNvSpPr/>
          <p:nvPr/>
        </p:nvSpPr>
        <p:spPr>
          <a:xfrm>
            <a:off x="3267345" y="4076004"/>
            <a:ext cx="5657319" cy="4247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lnSpc>
                <a:spcPct val="90000"/>
              </a:lnSpc>
              <a:spcBef>
                <a:spcPts val="1000"/>
              </a:spcBef>
            </a:pPr>
            <a:r>
              <a:rPr lang="it-IT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Comitato </a:t>
            </a:r>
            <a:r>
              <a:rPr lang="it-IT" sz="24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 </a:t>
            </a:r>
            <a:r>
              <a:rPr lang="it-IT" sz="240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Sorveglianza </a:t>
            </a:r>
            <a:r>
              <a:rPr lang="it-IT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 novembre 2024</a:t>
            </a:r>
          </a:p>
        </p:txBody>
      </p:sp>
      <p:sp>
        <p:nvSpPr>
          <p:cNvPr id="11" name="Titolo 1"/>
          <p:cNvSpPr txBox="1">
            <a:spLocks/>
          </p:cNvSpPr>
          <p:nvPr/>
        </p:nvSpPr>
        <p:spPr>
          <a:xfrm>
            <a:off x="1561823" y="234578"/>
            <a:ext cx="10515600" cy="84970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3600" b="1" dirty="0">
                <a:latin typeface="Arial" panose="020B0604020202020204" pitchFamily="34" charset="0"/>
                <a:cs typeface="Arial" panose="020B0604020202020204" pitchFamily="34" charset="0"/>
              </a:rPr>
              <a:t>PR VALLE D’AOSTA FESR 2021-2027</a:t>
            </a:r>
          </a:p>
        </p:txBody>
      </p:sp>
      <p:sp>
        <p:nvSpPr>
          <p:cNvPr id="9" name="Segnaposto piè di pagina 3">
            <a:extLst>
              <a:ext uri="{FF2B5EF4-FFF2-40B4-BE49-F238E27FC236}">
                <a16:creationId xmlns="" xmlns:a16="http://schemas.microsoft.com/office/drawing/2014/main" id="{570C7E32-6791-452B-AB50-B07AA6F4E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66772" y="6182499"/>
            <a:ext cx="4114800" cy="345796"/>
          </a:xfrm>
        </p:spPr>
        <p:txBody>
          <a:bodyPr/>
          <a:lstStyle/>
          <a:p>
            <a:pPr algn="l"/>
            <a:r>
              <a:rPr lang="it-IT" dirty="0"/>
              <a:t>Comitato di Sorveglianza PR FESR 2021/27 – 27 novembre 2024</a:t>
            </a:r>
          </a:p>
        </p:txBody>
      </p:sp>
    </p:spTree>
    <p:extLst>
      <p:ext uri="{BB962C8B-B14F-4D97-AF65-F5344CB8AC3E}">
        <p14:creationId xmlns:p14="http://schemas.microsoft.com/office/powerpoint/2010/main" val="3051267164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1558</TotalTime>
  <Words>288</Words>
  <Application>Microsoft Office PowerPoint</Application>
  <PresentationFormat>Widescreen</PresentationFormat>
  <Paragraphs>114</Paragraphs>
  <Slides>9</Slides>
  <Notes>9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Courier New</vt:lpstr>
      <vt:lpstr>Times New Roman</vt:lpstr>
      <vt:lpstr>Tema di Office</vt:lpstr>
      <vt:lpstr> INFORMATIVA SULLO STATO DI AVANZAMENTO DEL PR VALLE D’AOSTA FESR 2021-2027</vt:lpstr>
      <vt:lpstr>DOTAZIONE FINANZIARIA</vt:lpstr>
      <vt:lpstr>PRIORITÀ DI INTERVENTO DEL PR FESR 2021-2027</vt:lpstr>
      <vt:lpstr>ATTUAZIONE DEL PR FESR 2021-2027 PROGETTI APPROVATI</vt:lpstr>
      <vt:lpstr>ATTUAZIONE DEL PR FESR 2021-2027 PROGETTI APPROVATI</vt:lpstr>
      <vt:lpstr>ATTUAZIONE DEL PR FESR 2021-2027 PROGETTI APPROVATI</vt:lpstr>
      <vt:lpstr>ATTUAZIONE DEL PR FESR 2021-2027 PROGETTI APPROVATI</vt:lpstr>
      <vt:lpstr>ATTUAZIONE DEL PR FESR 2021-2027 PROGETTI APPROVATI</vt:lpstr>
      <vt:lpstr>Presentazione standard di PowerPoint</vt:lpstr>
    </vt:vector>
  </TitlesOfParts>
  <Company>Regione Autonoma Valle d'Aosta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PROGRAMMA FESR 2021-2027</dc:title>
  <dc:creator>Lara GULLONE</dc:creator>
  <cp:lastModifiedBy>Constantine GIROD</cp:lastModifiedBy>
  <cp:revision>161</cp:revision>
  <cp:lastPrinted>2022-12-01T11:42:38Z</cp:lastPrinted>
  <dcterms:created xsi:type="dcterms:W3CDTF">2022-10-28T09:58:59Z</dcterms:created>
  <dcterms:modified xsi:type="dcterms:W3CDTF">2024-11-26T10:11:51Z</dcterms:modified>
</cp:coreProperties>
</file>