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3" r:id="rId3"/>
    <p:sldId id="328" r:id="rId4"/>
    <p:sldId id="346" r:id="rId5"/>
    <p:sldId id="344" r:id="rId6"/>
    <p:sldId id="345" r:id="rId7"/>
    <p:sldId id="347" r:id="rId8"/>
    <p:sldId id="330" r:id="rId9"/>
    <p:sldId id="348" r:id="rId10"/>
    <p:sldId id="331" r:id="rId11"/>
    <p:sldId id="342" r:id="rId12"/>
    <p:sldId id="334" r:id="rId13"/>
    <p:sldId id="322" r:id="rId14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98" autoAdjust="0"/>
    <p:restoredTop sz="94660"/>
  </p:normalViewPr>
  <p:slideViewPr>
    <p:cSldViewPr snapToGrid="0">
      <p:cViewPr varScale="1">
        <p:scale>
          <a:sx n="74" d="100"/>
          <a:sy n="74" d="100"/>
        </p:scale>
        <p:origin x="9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EF408-50B6-4CA3-A218-70DCE08DEB1A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A3087-DB1A-409D-A34B-A4B378201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8033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1FE17-8A52-4786-861C-6CE1804213EB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53586-03D7-4D59-813A-3877F4409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5440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4055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9741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4453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792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7522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1219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0025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9AC7-985A-4832-904B-3D603D217ABD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355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1C78-57B2-4425-ACD3-EB4C54370797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702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A890-BE67-458F-A897-471E91A55A2B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474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64CF2-9C40-444A-A5F5-BF35A1985698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195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4E67-464C-4FAA-95C6-3704EA44B9BE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9564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7DC7F-B2E5-48F2-A172-ABC42F0E8627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7589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2F87-149B-4854-A9E1-46EA27C3922B}" type="datetime1">
              <a:rPr lang="it-IT" smtClean="0"/>
              <a:t>26/11/2024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79204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0DAB3-3DD9-41D3-A0A3-8BEC014C0870}" type="datetime1">
              <a:rPr lang="it-IT" smtClean="0"/>
              <a:t>26/11/2024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46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630A-262E-4824-BEA9-F8D46F0057D9}" type="datetime1">
              <a:rPr lang="it-IT" smtClean="0"/>
              <a:t>26/11/2024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57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BD2C-8ED8-4076-84BE-1F1543103FD3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446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919D-C550-43ED-912D-1CC01C4D5331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898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72BE7-3BA5-4C6B-A0E2-D3D9B56F95B7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68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88" r:id="rId2"/>
    <p:sldLayoutId id="2147484289" r:id="rId3"/>
    <p:sldLayoutId id="2147484290" r:id="rId4"/>
    <p:sldLayoutId id="2147484291" r:id="rId5"/>
    <p:sldLayoutId id="2147484292" r:id="rId6"/>
    <p:sldLayoutId id="2147484293" r:id="rId7"/>
    <p:sldLayoutId id="2147484294" r:id="rId8"/>
    <p:sldLayoutId id="2147484295" r:id="rId9"/>
    <p:sldLayoutId id="2147484296" r:id="rId10"/>
    <p:sldLayoutId id="214748429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92963" y="121298"/>
            <a:ext cx="11461071" cy="5372078"/>
          </a:xfrm>
        </p:spPr>
        <p:txBody>
          <a:bodyPr anchor="ctr">
            <a:norm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OBIETTIVO DI POLICY</a:t>
            </a:r>
            <a:b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OP1 - UN'EUROPA PIÙ INTELLIGENTE DIPARTIMENTO INNOVAZIONE E AGENDA DIGITALE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07600" y="4282624"/>
            <a:ext cx="8532597" cy="742279"/>
          </a:xfrm>
        </p:spPr>
        <p:txBody>
          <a:bodyPr>
            <a:normAutofit fontScale="92500" lnSpcReduction="20000"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Comitato di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Sorveglianza 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Aosta, 27 novembre 2024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260" y="5917638"/>
            <a:ext cx="7586804" cy="940362"/>
          </a:xfrm>
          <a:prstGeom prst="rect">
            <a:avLst/>
          </a:prstGeom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1808584" y="204966"/>
            <a:ext cx="10515600" cy="84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 VALLE D’AOSTA FESR 2021-2027</a:t>
            </a:r>
          </a:p>
        </p:txBody>
      </p:sp>
    </p:spTree>
    <p:extLst>
      <p:ext uri="{BB962C8B-B14F-4D97-AF65-F5344CB8AC3E}">
        <p14:creationId xmlns:p14="http://schemas.microsoft.com/office/powerpoint/2010/main" val="107911458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DED8D35-BF82-425E-AD6D-A48570097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5926" y="345581"/>
            <a:ext cx="9922276" cy="605101"/>
          </a:xfrm>
        </p:spPr>
        <p:txBody>
          <a:bodyPr>
            <a:normAutofit/>
          </a:bodyPr>
          <a:lstStyle/>
          <a:p>
            <a:pPr algn="l"/>
            <a:r>
              <a:rPr lang="it-IT" sz="16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RSO.1.2 Permettere ai cittadini, alle imprese e alle autorità pubbliche di cogliere i vantaggi della digitalizzazione</a:t>
            </a:r>
            <a:endParaRPr lang="it-IT" sz="1600" b="1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B66AAE27-E6B9-4754-BD8B-52881AD25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5926" y="958821"/>
            <a:ext cx="9922276" cy="5143868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Aft>
                <a:spcPts val="800"/>
              </a:spcAft>
            </a:pPr>
            <a:r>
              <a:rPr lang="it-IT" sz="16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a.</a:t>
            </a: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it-IT" sz="16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.1) Sostegno alla digitalizzazione dei servizi della Pubblica Amministrazione </a:t>
            </a:r>
            <a:endParaRPr lang="it-IT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Aft>
                <a:spcPts val="800"/>
              </a:spcAft>
            </a:pPr>
            <a:r>
              <a:rPr lang="it-IT" sz="16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Digitalizzazione dei servizi rivolti a cittadini e imprese – Progetto strategico </a:t>
            </a:r>
          </a:p>
          <a:p>
            <a:pPr algn="l">
              <a:lnSpc>
                <a:spcPct val="100000"/>
              </a:lnSpc>
              <a:spcAft>
                <a:spcPts val="800"/>
              </a:spcAft>
            </a:pPr>
            <a:r>
              <a:rPr lang="it-IT" sz="1600" b="1" u="sng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VDAPay</a:t>
            </a:r>
            <a:endParaRPr lang="it-IT" sz="1600" b="1" u="sng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Aft>
                <a:spcPts val="800"/>
              </a:spcAft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Approvato con DGR n. 906 in data 6 agosto 2024 </a:t>
            </a:r>
          </a:p>
          <a:p>
            <a:pPr algn="l">
              <a:lnSpc>
                <a:spcPct val="150000"/>
              </a:lnSpc>
              <a:spcAft>
                <a:spcPts val="800"/>
              </a:spcAft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Adozione di una piattaforma per la gestione della riscossione tramite </a:t>
            </a:r>
            <a:r>
              <a:rPr lang="it-IT" sz="1400" dirty="0" err="1">
                <a:latin typeface="Arial" panose="020B0604020202020204" pitchFamily="34" charset="0"/>
                <a:cs typeface="Arial" panose="020B0604020202020204" pitchFamily="34" charset="0"/>
              </a:rPr>
              <a:t>PagoPA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 per Regione e altri enti creditori regionali.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it-IT" sz="14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Finalità: p</a:t>
            </a:r>
            <a:r>
              <a:rPr lang="it-IT" sz="1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redisporre un sistema per la gestione dei pagamenti degli enti pubblici regionali che consenta alla Regione di continuare a svolgere il ruolo di Intermediario Tecnologico nei confronti di </a:t>
            </a:r>
            <a:r>
              <a:rPr lang="it-IT" sz="14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PagoPA</a:t>
            </a:r>
            <a:r>
              <a:rPr lang="it-IT" sz="1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e di aggregare gli enti territoriali, diffondendo in maniera organica le evoluzioni funzionali e di processo promosse da </a:t>
            </a:r>
            <a:r>
              <a:rPr lang="it-IT" sz="14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PagoPA</a:t>
            </a:r>
            <a:r>
              <a:rPr lang="it-IT" sz="1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stesso. Tale implementazione permetterebbe al cittadino di disporre di un unico strumento di gestione semplice e sicuro all’interno del quale poter gestire tutti i pagamenti e consultare semplicemente il proprio estratto conto dei pagamenti effettuati verso gli enti della Valle d’Aosta. La nuova piattaforma permetterà l’interoperabilità tra i vari sistemi coinvolti: il sistema </a:t>
            </a:r>
            <a:r>
              <a:rPr lang="it-IT" sz="1400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sz="14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agoPA</a:t>
            </a:r>
            <a:r>
              <a:rPr lang="it-IT" sz="1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e i sistemi informatici regionali amministrativo-contabili e i sistemi periferici di gestione di singole entrate regionali. </a:t>
            </a:r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4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7F9D0AF3-BA1F-417F-815D-A83CDE2FB0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05" y="5973444"/>
            <a:ext cx="5906994" cy="732155"/>
          </a:xfrm>
          <a:prstGeom prst="rect">
            <a:avLst/>
          </a:prstGeom>
        </p:spPr>
      </p:pic>
      <p:sp>
        <p:nvSpPr>
          <p:cNvPr id="7" name="Segnaposto piè di pagina 3">
            <a:extLst>
              <a:ext uri="{FF2B5EF4-FFF2-40B4-BE49-F238E27FC236}">
                <a16:creationId xmlns:a16="http://schemas.microsoft.com/office/drawing/2014/main" xmlns="" id="{36BEE245-0152-47BE-99BD-4D9717F12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93351" y="6166623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3127127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DED8D35-BF82-425E-AD6D-A48570097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7969" y="364924"/>
            <a:ext cx="9940031" cy="692938"/>
          </a:xfrm>
        </p:spPr>
        <p:txBody>
          <a:bodyPr>
            <a:normAutofit/>
          </a:bodyPr>
          <a:lstStyle/>
          <a:p>
            <a:pPr algn="l"/>
            <a:r>
              <a:rPr lang="it-IT" sz="16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RSO.1.2 Permettere ai cittadini, alle imprese e alle autorità pubbliche di cogliere i vantaggi della digitalizzazione</a:t>
            </a:r>
            <a:endParaRPr lang="it-IT" sz="1600" b="1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B66AAE27-E6B9-4754-BD8B-52881AD25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9" y="1071381"/>
            <a:ext cx="9940031" cy="4743494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it-IT" sz="16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a.</a:t>
            </a: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it-IT" sz="16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.1) Sostegno alla digitalizzazione dei servizi della Pubblica Amministrazione Digitalizzazione dei servizi rivolti a cittadini e imprese</a:t>
            </a:r>
            <a:br>
              <a:rPr lang="it-IT" sz="16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it-IT" sz="14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Risultati: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fornire agli Enti del territorio una piattaforma regionale per la gestione dei pagamenti e l’interazione con </a:t>
            </a:r>
            <a:r>
              <a:rPr lang="it-IT" sz="1400" dirty="0" err="1">
                <a:latin typeface="Arial" panose="020B0604020202020204" pitchFamily="34" charset="0"/>
                <a:cs typeface="Arial" panose="020B0604020202020204" pitchFamily="34" charset="0"/>
              </a:rPr>
              <a:t>PagoPA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agevolare e snellire il processo di gestione delle entrate della Regione eliminando operatività manuale e automatizzando le interazioni con i sistemi amministrativo-contabili e gli altri sistemi regionali che colloquiano con </a:t>
            </a:r>
            <a:r>
              <a:rPr lang="it-IT" sz="1400" dirty="0" err="1">
                <a:latin typeface="Arial" panose="020B0604020202020204" pitchFamily="34" charset="0"/>
                <a:cs typeface="Arial" panose="020B0604020202020204" pitchFamily="34" charset="0"/>
              </a:rPr>
              <a:t>PagoPA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it-IT" sz="1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arantire il massimo controllo delle posizioni debitorie;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1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vere una vista unica del quadro dei pagamenti per singolo cittadino semplificando le interazioni e migliorando l’accesso alle informazioni in modo efficace e sicuro;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it-IT" sz="1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overnare e coordinare la digitalizzazione dei processi di pagamento su base regionale;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sz="1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costituzione di un Centro di competenza regionale, supporto e gestione dei servizi presso la società IN.VA;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1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vere una vista unica del quadro dei pagamenti per singolo cittadino semplificando le interazioni e migliorando l’accesso alle informazioni in modo efficace e sicuro.</a:t>
            </a:r>
          </a:p>
          <a:p>
            <a:pPr algn="just"/>
            <a:endParaRPr lang="it-IT" sz="1400" b="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Budget complessivo: 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€ 1.910.000,00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it-IT" sz="1200" b="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it-IT" sz="1200" b="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4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6BB194BF-7E73-4F40-B1FD-6BFCC03CA3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05" y="5973444"/>
            <a:ext cx="5906994" cy="732155"/>
          </a:xfrm>
          <a:prstGeom prst="rect">
            <a:avLst/>
          </a:prstGeom>
        </p:spPr>
      </p:pic>
      <p:sp>
        <p:nvSpPr>
          <p:cNvPr id="5" name="Segnaposto piè di pagina 3">
            <a:extLst>
              <a:ext uri="{FF2B5EF4-FFF2-40B4-BE49-F238E27FC236}">
                <a16:creationId xmlns:a16="http://schemas.microsoft.com/office/drawing/2014/main" xmlns="" id="{FD295668-61E1-447E-9284-3B76698AB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93351" y="6166623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4145901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DED8D35-BF82-425E-AD6D-A48570097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669" y="381740"/>
            <a:ext cx="9726967" cy="530380"/>
          </a:xfrm>
        </p:spPr>
        <p:txBody>
          <a:bodyPr>
            <a:normAutofit/>
          </a:bodyPr>
          <a:lstStyle/>
          <a:p>
            <a:pPr algn="l"/>
            <a:r>
              <a:rPr lang="it-IT" sz="14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RSO.1.2 Permettere ai cittadini, alle imprese e alle autorità pubbliche di cogliere i vantaggi della digitalizzazione</a:t>
            </a:r>
            <a:endParaRPr lang="it-IT" sz="14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B66AAE27-E6B9-4754-BD8B-52881AD25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669" y="1002735"/>
            <a:ext cx="10653204" cy="5144113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it-IT" sz="56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a.</a:t>
            </a:r>
            <a:r>
              <a:rPr lang="it-IT" sz="5600" b="1" dirty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it-IT" sz="56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.1) Sostegno alla </a:t>
            </a:r>
            <a:r>
              <a:rPr lang="it-IT" sz="5600" b="1" dirty="0">
                <a:latin typeface="Arial" panose="020B0604020202020204" pitchFamily="34" charset="0"/>
                <a:cs typeface="Arial" panose="020B0604020202020204" pitchFamily="34" charset="0"/>
              </a:rPr>
              <a:t>digitalizzazione</a:t>
            </a:r>
            <a:r>
              <a:rPr lang="it-IT" sz="56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5600" b="1" dirty="0">
                <a:latin typeface="Arial" panose="020B0604020202020204" pitchFamily="34" charset="0"/>
                <a:cs typeface="Arial" panose="020B0604020202020204" pitchFamily="34" charset="0"/>
              </a:rPr>
              <a:t>dei servizi della Pubblica Amministrazione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it-IT" sz="56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Digitalizzazione dei servizi rivolti a cittadini e imprese</a:t>
            </a:r>
            <a:r>
              <a:rPr lang="it-IT" sz="5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5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56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56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5600" b="1" u="sng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Valle d’Aosta Web – </a:t>
            </a:r>
            <a:r>
              <a:rPr lang="it-IT" sz="5600" b="1" u="sng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VdAWeb</a:t>
            </a:r>
            <a:endParaRPr lang="it-IT" sz="5600" b="1" u="sng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70000"/>
              </a:lnSpc>
              <a:spcAft>
                <a:spcPts val="800"/>
              </a:spcAft>
            </a:pPr>
            <a:r>
              <a:rPr lang="it-IT" sz="56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Approvato con DGR n. 868 in data 29 luglio 2024 </a:t>
            </a:r>
          </a:p>
          <a:p>
            <a:pPr algn="l">
              <a:lnSpc>
                <a:spcPct val="170000"/>
              </a:lnSpc>
              <a:spcAft>
                <a:spcPts val="800"/>
              </a:spcAft>
            </a:pPr>
            <a:r>
              <a:rPr lang="it-IT" sz="5600" dirty="0">
                <a:latin typeface="Arial" panose="020B0604020202020204" pitchFamily="34" charset="0"/>
                <a:cs typeface="Arial" panose="020B0604020202020204" pitchFamily="34" charset="0"/>
              </a:rPr>
              <a:t>Rifacimento del sito istituzionale regionale per migliorare il servizio di informazione verso cittadini e imprese e il rapporto tra PA e cittadini.</a:t>
            </a:r>
          </a:p>
          <a:p>
            <a:pPr algn="l">
              <a:lnSpc>
                <a:spcPct val="170000"/>
              </a:lnSpc>
              <a:spcAft>
                <a:spcPts val="800"/>
              </a:spcAft>
            </a:pPr>
            <a:r>
              <a:rPr lang="it-IT" sz="5600" dirty="0">
                <a:latin typeface="Arial" panose="020B0604020202020204" pitchFamily="34" charset="0"/>
                <a:cs typeface="Arial" panose="020B0604020202020204" pitchFamily="34" charset="0"/>
              </a:rPr>
              <a:t>Il Progetto si pone l’obiettivo di rispondere ai dettami normativi aggiornati. Il nuovo sito Web sarà fruibile da </a:t>
            </a:r>
            <a:r>
              <a:rPr lang="it-IT" sz="5600" i="1" dirty="0">
                <a:latin typeface="Arial" panose="020B0604020202020204" pitchFamily="34" charset="0"/>
                <a:cs typeface="Arial" panose="020B0604020202020204" pitchFamily="34" charset="0"/>
              </a:rPr>
              <a:t>mobile</a:t>
            </a:r>
            <a:r>
              <a:rPr lang="it-IT" sz="5600" dirty="0">
                <a:latin typeface="Arial" panose="020B0604020202020204" pitchFamily="34" charset="0"/>
                <a:cs typeface="Arial" panose="020B0604020202020204" pitchFamily="34" charset="0"/>
              </a:rPr>
              <a:t> e utilizzabile da parte degli utenti che fanno uso di tecnologie assistive. Permetterà inoltre di omogeneizzare l’immagine della Regione, al momento frammentata, e di aumentare il numero di cittadini soddisfatti che utilizzano il sito. Il rifacimento del sito internet regionale, principale veicolo di accesso alle informazioni e ai servizi dell’Amministrazione, contribuirà a incrementare ulteriormente la percentuale di valdostani che usano lo strumento digitale per interagire con la Pubblica amministrazione.</a:t>
            </a:r>
          </a:p>
          <a:p>
            <a:pPr algn="just">
              <a:lnSpc>
                <a:spcPct val="170000"/>
              </a:lnSpc>
            </a:pPr>
            <a:r>
              <a:rPr lang="it-IT" sz="6000" dirty="0">
                <a:latin typeface="Arial" panose="020B0604020202020204" pitchFamily="34" charset="0"/>
                <a:cs typeface="Arial" panose="020B0604020202020204" pitchFamily="34" charset="0"/>
              </a:rPr>
              <a:t>Budget complessivo: </a:t>
            </a: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€ </a:t>
            </a:r>
            <a:r>
              <a:rPr lang="it-IT" sz="60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1.840.000,00</a:t>
            </a:r>
            <a:endParaRPr lang="it-IT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it-IT" sz="1800" b="0" i="0" u="none" strike="noStrike" baseline="0" dirty="0">
              <a:latin typeface="T4"/>
            </a:endParaRPr>
          </a:p>
          <a:p>
            <a:pPr algn="l"/>
            <a:endParaRPr lang="it-IT" sz="1800" b="0" i="0" u="none" strike="noStrike" baseline="0" dirty="0">
              <a:latin typeface="T4"/>
            </a:endParaRPr>
          </a:p>
          <a:p>
            <a:pPr algn="l"/>
            <a:endParaRPr lang="it-IT" sz="1800" b="0" i="0" u="none" strike="noStrike" baseline="0" dirty="0">
              <a:latin typeface="T4"/>
            </a:endParaRPr>
          </a:p>
          <a:p>
            <a:pPr algn="l"/>
            <a:endParaRPr lang="it-IT" sz="1800" b="0" i="0" u="none" strike="noStrike" baseline="0" dirty="0">
              <a:latin typeface="T4"/>
            </a:endParaRPr>
          </a:p>
          <a:p>
            <a:pPr algn="l"/>
            <a:endParaRPr lang="it-IT" sz="1800" b="0" i="0" u="none" strike="noStrike" baseline="0" dirty="0">
              <a:latin typeface="T4"/>
            </a:endParaRPr>
          </a:p>
          <a:p>
            <a:pPr algn="l"/>
            <a:endParaRPr lang="it-IT" sz="1800" b="0" i="0" u="none" strike="noStrike" baseline="0" dirty="0">
              <a:latin typeface="T4"/>
            </a:endParaRPr>
          </a:p>
          <a:p>
            <a:pPr algn="l"/>
            <a:endParaRPr lang="it-IT" sz="1800" b="0" i="0" u="none" strike="noStrike" baseline="0" dirty="0">
              <a:latin typeface="T4"/>
            </a:endParaRPr>
          </a:p>
          <a:p>
            <a:pPr algn="l"/>
            <a:r>
              <a:rPr lang="it-IT" sz="1800" b="0" i="0" u="none" strike="noStrike" baseline="0" dirty="0">
                <a:latin typeface="T4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400" dirty="0">
              <a:solidFill>
                <a:srgbClr val="2B2F32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4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81668C0B-0DD0-406C-AEB2-3E52264142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05" y="5973444"/>
            <a:ext cx="5906994" cy="732155"/>
          </a:xfrm>
          <a:prstGeom prst="rect">
            <a:avLst/>
          </a:prstGeom>
        </p:spPr>
      </p:pic>
      <p:sp>
        <p:nvSpPr>
          <p:cNvPr id="5" name="Segnaposto piè di pagina 3">
            <a:extLst>
              <a:ext uri="{FF2B5EF4-FFF2-40B4-BE49-F238E27FC236}">
                <a16:creationId xmlns:a16="http://schemas.microsoft.com/office/drawing/2014/main" xmlns="" id="{F4E35EF2-F091-4D4E-8A54-5AFCCE512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93351" y="6166623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3120349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197249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/>
              <a:t>  </a:t>
            </a:r>
          </a:p>
          <a:p>
            <a:pPr marL="0" indent="0" algn="ctr">
              <a:buNone/>
            </a:pP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GRAZIE PER L’ATTENZIONE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–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3267342" y="4076004"/>
            <a:ext cx="5657318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it-IT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Comitato </a:t>
            </a:r>
            <a:r>
              <a:rPr lang="it-IT" sz="2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it-IT" sz="24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Sorveglianza </a:t>
            </a:r>
            <a:r>
              <a:rPr lang="it-IT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novembre 2024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561823" y="234578"/>
            <a:ext cx="10515600" cy="84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 VALLE D’AOSTA FESR 2021-2027</a:t>
            </a:r>
          </a:p>
        </p:txBody>
      </p:sp>
    </p:spTree>
    <p:extLst>
      <p:ext uri="{BB962C8B-B14F-4D97-AF65-F5344CB8AC3E}">
        <p14:creationId xmlns:p14="http://schemas.microsoft.com/office/powerpoint/2010/main" val="305126716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205273"/>
            <a:ext cx="10515600" cy="5316636"/>
          </a:xfrm>
        </p:spPr>
        <p:txBody>
          <a:bodyPr>
            <a:noAutofit/>
          </a:bodyPr>
          <a:lstStyle/>
          <a:p>
            <a:pPr algn="ctr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OBIETTIVI DI POLICY</a:t>
            </a:r>
            <a:b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OP1 - UN'EUROPA PIU' INTELLIGENTE</a:t>
            </a:r>
            <a:b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048" y="6042989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1793289" y="3244334"/>
            <a:ext cx="8504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7"/>
            <a:ext cx="10212068" cy="3638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6" name="Titolo 1">
            <a:extLst>
              <a:ext uri="{FF2B5EF4-FFF2-40B4-BE49-F238E27FC236}">
                <a16:creationId xmlns:a16="http://schemas.microsoft.com/office/drawing/2014/main" xmlns="" id="{78F4D132-2CFE-7FF8-7FFA-3D6C657CAC68}"/>
              </a:ext>
            </a:extLst>
          </p:cNvPr>
          <p:cNvSpPr txBox="1">
            <a:spLocks/>
          </p:cNvSpPr>
          <p:nvPr/>
        </p:nvSpPr>
        <p:spPr>
          <a:xfrm>
            <a:off x="695417" y="1220716"/>
            <a:ext cx="10392809" cy="10647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it-IT"/>
            </a:defPPr>
            <a:lvl1pPr defTabSz="457200">
              <a:spcBef>
                <a:spcPct val="0"/>
              </a:spcBef>
              <a:buNone/>
              <a:defRPr sz="20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just"/>
            <a:endParaRPr lang="it-IT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xmlns="" id="{F399F5A9-3C06-4056-9FAB-C9F2FEC72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636011"/>
              </p:ext>
            </p:extLst>
          </p:nvPr>
        </p:nvGraphicFramePr>
        <p:xfrm>
          <a:off x="834500" y="2110707"/>
          <a:ext cx="10211452" cy="29637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7635">
                  <a:extLst>
                    <a:ext uri="{9D8B030D-6E8A-4147-A177-3AD203B41FA5}">
                      <a16:colId xmlns:a16="http://schemas.microsoft.com/office/drawing/2014/main" xmlns="" val="1032373517"/>
                    </a:ext>
                  </a:extLst>
                </a:gridCol>
                <a:gridCol w="1737063">
                  <a:extLst>
                    <a:ext uri="{9D8B030D-6E8A-4147-A177-3AD203B41FA5}">
                      <a16:colId xmlns:a16="http://schemas.microsoft.com/office/drawing/2014/main" xmlns="" val="2047743822"/>
                    </a:ext>
                  </a:extLst>
                </a:gridCol>
                <a:gridCol w="2632908">
                  <a:extLst>
                    <a:ext uri="{9D8B030D-6E8A-4147-A177-3AD203B41FA5}">
                      <a16:colId xmlns:a16="http://schemas.microsoft.com/office/drawing/2014/main" xmlns="" val="4158241382"/>
                    </a:ext>
                  </a:extLst>
                </a:gridCol>
                <a:gridCol w="2632908">
                  <a:extLst>
                    <a:ext uri="{9D8B030D-6E8A-4147-A177-3AD203B41FA5}">
                      <a16:colId xmlns:a16="http://schemas.microsoft.com/office/drawing/2014/main" xmlns="" val="1314343068"/>
                    </a:ext>
                  </a:extLst>
                </a:gridCol>
                <a:gridCol w="1900938">
                  <a:extLst>
                    <a:ext uri="{9D8B030D-6E8A-4147-A177-3AD203B41FA5}">
                      <a16:colId xmlns:a16="http://schemas.microsoft.com/office/drawing/2014/main" xmlns="" val="1524612612"/>
                    </a:ext>
                  </a:extLst>
                </a:gridCol>
              </a:tblGrid>
              <a:tr h="951006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OP1 - UN'EUROPA PIÙ INTELLIGENTE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39" marR="7539" marT="7539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>
                          <a:effectLst/>
                        </a:rPr>
                        <a:t>RSO1.2. Permettere ai cittadini, alle imprese e alle autorità pubbliche di cogliere i vantaggi della digitalizzazione</a:t>
                      </a:r>
                      <a:endParaRPr lang="it-IT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39" marR="7539" marT="7539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a.ii.1) Sostegno alla digitalizzazione della Pubblica Amministrazione</a:t>
                      </a:r>
                      <a:endParaRPr lang="it-IT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39" marR="7539" marT="753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>
                          <a:effectLst/>
                        </a:rPr>
                        <a:t>Creazione del CERT-PA regionale e realizzazione di una infrastruttura trasversale di sicurezza a livello di rete dati e di virtualizzazione delle postazioni di lavoro a protezione delle singoli reti e dei dati degli enti pubblici della PA regionale. </a:t>
                      </a:r>
                      <a:endParaRPr lang="it-IT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39" marR="7539" marT="753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>
                          <a:effectLst/>
                        </a:rPr>
                        <a:t>          2.400.000,00 € </a:t>
                      </a:r>
                      <a:endParaRPr lang="it-IT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39" marR="7539" marT="7539" marB="0" anchor="ctr"/>
                </a:tc>
                <a:extLst>
                  <a:ext uri="{0D108BD9-81ED-4DB2-BD59-A6C34878D82A}">
                    <a16:rowId xmlns:a16="http://schemas.microsoft.com/office/drawing/2014/main" xmlns="" val="1552743569"/>
                  </a:ext>
                </a:extLst>
              </a:tr>
              <a:tr h="47981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200" u="none" strike="noStrike" dirty="0">
                          <a:effectLst/>
                        </a:rPr>
                        <a:t>Introduzione di una Data Strategy per la Valle d’Aosta per il pieno utilizzo e diffusione dei dati.</a:t>
                      </a:r>
                      <a:endParaRPr lang="it-IT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39" marR="7539" marT="753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>
                          <a:effectLst/>
                        </a:rPr>
                        <a:t>          1.850.000,00 € </a:t>
                      </a:r>
                      <a:endParaRPr lang="it-IT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39" marR="7539" marT="7539" marB="0" anchor="ctr"/>
                </a:tc>
                <a:extLst>
                  <a:ext uri="{0D108BD9-81ED-4DB2-BD59-A6C34878D82A}">
                    <a16:rowId xmlns:a16="http://schemas.microsoft.com/office/drawing/2014/main" xmlns="" val="4065471773"/>
                  </a:ext>
                </a:extLst>
              </a:tr>
              <a:tr h="32275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200" u="none" strike="noStrike" dirty="0">
                          <a:effectLst/>
                        </a:rPr>
                        <a:t>Digitalizzazione dei servizi rivolti a cittadini e imprese.</a:t>
                      </a:r>
                      <a:endParaRPr lang="it-IT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39" marR="7539" marT="753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>
                          <a:effectLst/>
                        </a:rPr>
                        <a:t>          6.650.000,00 € </a:t>
                      </a:r>
                      <a:endParaRPr lang="it-IT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39" marR="7539" marT="7539" marB="0" anchor="ctr"/>
                </a:tc>
                <a:extLst>
                  <a:ext uri="{0D108BD9-81ED-4DB2-BD59-A6C34878D82A}">
                    <a16:rowId xmlns:a16="http://schemas.microsoft.com/office/drawing/2014/main" xmlns="" val="3567255919"/>
                  </a:ext>
                </a:extLst>
              </a:tr>
              <a:tr h="32275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>
                          <a:effectLst/>
                        </a:rPr>
                        <a:t>a.ii.2) Supporto all'introduzione di tecnologie digitali nelle imprese</a:t>
                      </a:r>
                      <a:endParaRPr lang="it-IT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39" marR="7539" marT="753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sngStrike" dirty="0">
                          <a:effectLst/>
                        </a:rPr>
                        <a:t> </a:t>
                      </a:r>
                      <a:endParaRPr lang="it-IT" sz="1200" b="0" i="0" u="none" strike="sng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39" marR="7539" marT="753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>
                          <a:effectLst/>
                        </a:rPr>
                        <a:t>          1.000.000,00 € </a:t>
                      </a:r>
                      <a:endParaRPr lang="it-IT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39" marR="7539" marT="7539" marB="0" anchor="ctr"/>
                </a:tc>
                <a:extLst>
                  <a:ext uri="{0D108BD9-81ED-4DB2-BD59-A6C34878D82A}">
                    <a16:rowId xmlns:a16="http://schemas.microsoft.com/office/drawing/2014/main" xmlns="" val="265309266"/>
                  </a:ext>
                </a:extLst>
              </a:tr>
              <a:tr h="23995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>
                          <a:effectLst/>
                        </a:rPr>
                        <a:t>RSO1.5. Connettività digitale</a:t>
                      </a:r>
                      <a:endParaRPr lang="it-IT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39" marR="7539" marT="753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>
                          <a:effectLst/>
                        </a:rPr>
                        <a:t>a.v.1) Connettività digitale</a:t>
                      </a:r>
                      <a:endParaRPr lang="it-IT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39" marR="7539" marT="753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>
                          <a:effectLst/>
                        </a:rPr>
                        <a:t> </a:t>
                      </a:r>
                      <a:endParaRPr lang="it-IT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39" marR="7539" marT="753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>
                          <a:effectLst/>
                        </a:rPr>
                        <a:t>          1.800.000,00 € </a:t>
                      </a:r>
                      <a:endParaRPr lang="it-IT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39" marR="7539" marT="7539" marB="0" anchor="ctr"/>
                </a:tc>
                <a:extLst>
                  <a:ext uri="{0D108BD9-81ED-4DB2-BD59-A6C34878D82A}">
                    <a16:rowId xmlns:a16="http://schemas.microsoft.com/office/drawing/2014/main" xmlns="" val="2475753716"/>
                  </a:ext>
                </a:extLst>
              </a:tr>
            </a:tbl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91CD0690-C78E-4539-9CA0-EEAF31D9EE22}"/>
              </a:ext>
            </a:extLst>
          </p:cNvPr>
          <p:cNvSpPr txBox="1"/>
          <p:nvPr/>
        </p:nvSpPr>
        <p:spPr>
          <a:xfrm>
            <a:off x="1146048" y="448933"/>
            <a:ext cx="98999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 VALLE D’AOSTA FESR 2021-2027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87C08D75-41F2-4D6E-BF4F-A4FC8F89ECBA}"/>
              </a:ext>
            </a:extLst>
          </p:cNvPr>
          <p:cNvSpPr/>
          <p:nvPr/>
        </p:nvSpPr>
        <p:spPr>
          <a:xfrm>
            <a:off x="855637" y="1268414"/>
            <a:ext cx="1917577" cy="7431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Programmato</a:t>
            </a:r>
          </a:p>
        </p:txBody>
      </p:sp>
    </p:spTree>
    <p:extLst>
      <p:ext uri="{BB962C8B-B14F-4D97-AF65-F5344CB8AC3E}">
        <p14:creationId xmlns:p14="http://schemas.microsoft.com/office/powerpoint/2010/main" val="271660765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623359"/>
            <a:ext cx="10593368" cy="1508982"/>
          </a:xfrm>
        </p:spPr>
        <p:txBody>
          <a:bodyPr>
            <a:normAutofit fontScale="90000"/>
          </a:bodyPr>
          <a:lstStyle/>
          <a:p>
            <a:r>
              <a:rPr lang="it-IT" sz="18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RSO.1.2 Permettere ai cittadini, alle imprese e alle autorità pubbliche di cogliere i vantaggi della digitalizzazione</a:t>
            </a:r>
            <a:r>
              <a:rPr lang="it-IT" sz="18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a.</a:t>
            </a:r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.1) Sostegno alla digitalizzazione dei servizi della Pubblica Amministrazione</a:t>
            </a:r>
            <a:b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6" name="Titolo 1">
            <a:extLst>
              <a:ext uri="{FF2B5EF4-FFF2-40B4-BE49-F238E27FC236}">
                <a16:creationId xmlns:a16="http://schemas.microsoft.com/office/drawing/2014/main" xmlns="" id="{78F4D132-2CFE-7FF8-7FFA-3D6C657CAC68}"/>
              </a:ext>
            </a:extLst>
          </p:cNvPr>
          <p:cNvSpPr txBox="1">
            <a:spLocks/>
          </p:cNvSpPr>
          <p:nvPr/>
        </p:nvSpPr>
        <p:spPr>
          <a:xfrm>
            <a:off x="530352" y="1401462"/>
            <a:ext cx="10392809" cy="10647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it-IT"/>
            </a:defPPr>
            <a:lvl1pPr defTabSz="457200">
              <a:spcBef>
                <a:spcPct val="0"/>
              </a:spcBef>
              <a:buNone/>
              <a:defRPr sz="20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just"/>
            <a:endParaRPr lang="it-IT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7623E32C-37BD-4463-9C28-E6182AB25DB8}"/>
              </a:ext>
            </a:extLst>
          </p:cNvPr>
          <p:cNvSpPr txBox="1"/>
          <p:nvPr/>
        </p:nvSpPr>
        <p:spPr>
          <a:xfrm>
            <a:off x="530352" y="1990790"/>
            <a:ext cx="10974901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it-IT" sz="14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Progetto complesso “DATACENTER UNICO REGIONALE – RESILIENZA CYBER” e relativi progetti integrati. Approvato con 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DGR n.  784 in data 17 luglio 2023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di cui fanno parte i seguenti stralci: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INFRASTRUTTURA VDI (Virtual Desktop </a:t>
            </a:r>
            <a:r>
              <a:rPr lang="it-IT" sz="1400" dirty="0" err="1">
                <a:latin typeface="Arial" panose="020B0604020202020204" pitchFamily="34" charset="0"/>
                <a:cs typeface="Arial" panose="020B0604020202020204" pitchFamily="34" charset="0"/>
              </a:rPr>
              <a:t>Infrastructure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POTENZIAMENTO SISTEMI DI CYBERSICUREZZA PERIMETRALE DEL DATACENTER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CREAZIONE DI UN CERT-PA REGIONALE E INFRASTRUTTURA TRASVERSALE DI SICUREZZA per la cui attuazione si rinvia a successive deliberazioni della Giunta regionale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Budget complessivo: 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€ 2.400.000,00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sz="14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A21A16E5-0232-4782-9262-07258D44B1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496" y="5664964"/>
            <a:ext cx="10047079" cy="73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1716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623358"/>
            <a:ext cx="10593368" cy="1276461"/>
          </a:xfrm>
        </p:spPr>
        <p:txBody>
          <a:bodyPr>
            <a:normAutofit fontScale="90000"/>
          </a:bodyPr>
          <a:lstStyle/>
          <a:p>
            <a:r>
              <a:rPr lang="it-IT" sz="18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RSO.1.2 Permettere ai cittadini, alle imprese e alle autorità pubbliche di cogliere i vantaggi della digitalizzazione</a:t>
            </a:r>
            <a:r>
              <a:rPr lang="it-IT" sz="18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a.</a:t>
            </a:r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.1) Sostegno alla digitalizzazione dei servizi della Pubblica Amministrazione</a:t>
            </a:r>
            <a:b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6" name="Titolo 1">
            <a:extLst>
              <a:ext uri="{FF2B5EF4-FFF2-40B4-BE49-F238E27FC236}">
                <a16:creationId xmlns:a16="http://schemas.microsoft.com/office/drawing/2014/main" xmlns="" id="{78F4D132-2CFE-7FF8-7FFA-3D6C657CAC68}"/>
              </a:ext>
            </a:extLst>
          </p:cNvPr>
          <p:cNvSpPr txBox="1">
            <a:spLocks/>
          </p:cNvSpPr>
          <p:nvPr/>
        </p:nvSpPr>
        <p:spPr>
          <a:xfrm>
            <a:off x="530352" y="1401462"/>
            <a:ext cx="10392809" cy="10647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it-IT"/>
            </a:defPPr>
            <a:lvl1pPr defTabSz="457200">
              <a:spcBef>
                <a:spcPct val="0"/>
              </a:spcBef>
              <a:buNone/>
              <a:defRPr sz="20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just"/>
            <a:endParaRPr lang="it-IT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7623E32C-37BD-4463-9C28-E6182AB25DB8}"/>
              </a:ext>
            </a:extLst>
          </p:cNvPr>
          <p:cNvSpPr txBox="1"/>
          <p:nvPr/>
        </p:nvSpPr>
        <p:spPr>
          <a:xfrm>
            <a:off x="608549" y="1933847"/>
            <a:ext cx="10974901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b="1" u="sng" dirty="0">
                <a:latin typeface="Arial" panose="020B0604020202020204" pitchFamily="34" charset="0"/>
                <a:cs typeface="Arial" panose="020B0604020202020204" pitchFamily="34" charset="0"/>
              </a:rPr>
              <a:t>Infrastruttura VDI (Virtual Desktop </a:t>
            </a:r>
            <a:r>
              <a:rPr lang="it-IT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Infrastructure</a:t>
            </a:r>
            <a:r>
              <a:rPr lang="it-IT" b="1" u="sng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endParaRPr lang="it-IT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Il Progetto si pone l’obiettivo di valorizzare ulteriormente ed estendere i servizi erogati dal Datacenter Unico Regionale (DCUR) con l’implementazione di una infrastruttura abilitante alla digitalizzazione della Pubblica Amministrazione tramite la messa a disposizione di servizi VDI (Virtual Desktop </a:t>
            </a:r>
            <a:r>
              <a:rPr lang="it-IT" sz="1400" dirty="0" err="1">
                <a:latin typeface="Arial" panose="020B0604020202020204" pitchFamily="34" charset="0"/>
                <a:cs typeface="Arial" panose="020B0604020202020204" pitchFamily="34" charset="0"/>
              </a:rPr>
              <a:t>Infrastructure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), che facilitano l’operatività degli uffici sia durante il lavoro agile che in caso di mobilità garantendo la necessaria sicurezza a livello informatico.</a:t>
            </a:r>
          </a:p>
          <a:p>
            <a:pPr marL="1200150" lvl="2" indent="-285750" algn="just">
              <a:buFont typeface="Wingdings" panose="05000000000000000000" pitchFamily="2" charset="2"/>
              <a:buChar char="§"/>
            </a:pP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Budget complessivo: 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€ 600.000,00</a:t>
            </a:r>
          </a:p>
          <a:p>
            <a:pPr algn="just"/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Collaudo definitivo: 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29/05/2024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Spese rendicontate: 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€ 573.425,28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sz="14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ED6DC74C-1DC1-4AD7-B1D8-12A70512EE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3677" y="5591418"/>
            <a:ext cx="10047079" cy="73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192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521917"/>
            <a:ext cx="10593368" cy="1064770"/>
          </a:xfrm>
        </p:spPr>
        <p:txBody>
          <a:bodyPr>
            <a:normAutofit fontScale="90000"/>
          </a:bodyPr>
          <a:lstStyle/>
          <a:p>
            <a:r>
              <a:rPr lang="it-IT" sz="18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RSO.1.2 Permettere ai cittadini, alle imprese e alle autorità pubbliche di cogliere i vantaggi della digitalizzazione</a:t>
            </a:r>
            <a:r>
              <a:rPr lang="it-IT" sz="18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a.</a:t>
            </a:r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.1) Sostegno alla digitalizzazione dei servizi della Pubblica Amministrazione</a:t>
            </a:r>
            <a:r>
              <a:rPr lang="it-IT" sz="16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207573" y="6166623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– 27 novembre 2024</a:t>
            </a:r>
          </a:p>
        </p:txBody>
      </p:sp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6" name="Titolo 1">
            <a:extLst>
              <a:ext uri="{FF2B5EF4-FFF2-40B4-BE49-F238E27FC236}">
                <a16:creationId xmlns:a16="http://schemas.microsoft.com/office/drawing/2014/main" xmlns="" id="{78F4D132-2CFE-7FF8-7FFA-3D6C657CAC68}"/>
              </a:ext>
            </a:extLst>
          </p:cNvPr>
          <p:cNvSpPr txBox="1">
            <a:spLocks/>
          </p:cNvSpPr>
          <p:nvPr/>
        </p:nvSpPr>
        <p:spPr>
          <a:xfrm>
            <a:off x="530352" y="1401462"/>
            <a:ext cx="10392809" cy="10647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it-IT"/>
            </a:defPPr>
            <a:lvl1pPr defTabSz="457200">
              <a:spcBef>
                <a:spcPct val="0"/>
              </a:spcBef>
              <a:buNone/>
              <a:defRPr sz="20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just"/>
            <a:endParaRPr lang="it-IT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7623E32C-37BD-4463-9C28-E6182AB25DB8}"/>
              </a:ext>
            </a:extLst>
          </p:cNvPr>
          <p:cNvSpPr txBox="1"/>
          <p:nvPr/>
        </p:nvSpPr>
        <p:spPr>
          <a:xfrm>
            <a:off x="530352" y="1956203"/>
            <a:ext cx="10974901" cy="3631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u="sng" dirty="0">
                <a:latin typeface="Arial" panose="020B0604020202020204" pitchFamily="34" charset="0"/>
                <a:cs typeface="Arial" panose="020B0604020202020204" pitchFamily="34" charset="0"/>
              </a:rPr>
              <a:t>Potenziamento sistemi di </a:t>
            </a:r>
            <a:r>
              <a:rPr lang="it-IT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cybersicurezza</a:t>
            </a:r>
            <a:r>
              <a:rPr lang="it-IT" b="1" u="sng" dirty="0">
                <a:latin typeface="Arial" panose="020B0604020202020204" pitchFamily="34" charset="0"/>
                <a:cs typeface="Arial" panose="020B0604020202020204" pitchFamily="34" charset="0"/>
              </a:rPr>
              <a:t> perimetrale del Datacenter</a:t>
            </a:r>
          </a:p>
          <a:p>
            <a:endParaRPr lang="it-IT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Il progetto si pone l’obiettivo di accrescere il livello di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cybersicurezza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del Data Center Unico Regionale (DCUR), attraverso il potenziamento della protezione perimetrale e il monitoraggio di sicurezza.</a:t>
            </a:r>
          </a:p>
          <a:p>
            <a:pPr marL="1200150" lvl="2" indent="-285750" algn="just">
              <a:buFont typeface="Wingdings" panose="05000000000000000000" pitchFamily="2" charset="2"/>
              <a:buChar char="§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Budget complessivo: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€ 1.030.000,00</a:t>
            </a:r>
          </a:p>
          <a:p>
            <a:pPr algn="just"/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Conclusione progetto prorogata al: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31/12/2025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sz="14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FC42D462-CD12-4D49-B345-19A6286FBF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05" y="5973444"/>
            <a:ext cx="5906994" cy="732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3823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072" y="501306"/>
            <a:ext cx="10593368" cy="900156"/>
          </a:xfrm>
        </p:spPr>
        <p:txBody>
          <a:bodyPr>
            <a:normAutofit fontScale="90000"/>
          </a:bodyPr>
          <a:lstStyle/>
          <a:p>
            <a:r>
              <a:rPr lang="it-IT" sz="18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RSO.1.2 Permettere ai cittadini, alle imprese e alle autorità pubbliche di cogliere i vantaggi della digitalizzazione</a:t>
            </a:r>
            <a:r>
              <a:rPr lang="it-IT" sz="18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a.</a:t>
            </a:r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.1) Sostegno alla digitalizzazione dei servizi della Pubblica Amministrazione</a:t>
            </a:r>
            <a:r>
              <a:rPr lang="it-IT" sz="16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8077" y="6183796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6" name="Titolo 1">
            <a:extLst>
              <a:ext uri="{FF2B5EF4-FFF2-40B4-BE49-F238E27FC236}">
                <a16:creationId xmlns:a16="http://schemas.microsoft.com/office/drawing/2014/main" xmlns="" id="{78F4D132-2CFE-7FF8-7FFA-3D6C657CAC68}"/>
              </a:ext>
            </a:extLst>
          </p:cNvPr>
          <p:cNvSpPr txBox="1">
            <a:spLocks/>
          </p:cNvSpPr>
          <p:nvPr/>
        </p:nvSpPr>
        <p:spPr>
          <a:xfrm>
            <a:off x="530352" y="1401462"/>
            <a:ext cx="10392809" cy="10647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it-IT"/>
            </a:defPPr>
            <a:lvl1pPr defTabSz="457200">
              <a:spcBef>
                <a:spcPct val="0"/>
              </a:spcBef>
              <a:buNone/>
              <a:defRPr sz="20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just"/>
            <a:endParaRPr lang="it-IT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7623E32C-37BD-4463-9C28-E6182AB25DB8}"/>
              </a:ext>
            </a:extLst>
          </p:cNvPr>
          <p:cNvSpPr txBox="1"/>
          <p:nvPr/>
        </p:nvSpPr>
        <p:spPr>
          <a:xfrm>
            <a:off x="426127" y="1677490"/>
            <a:ext cx="10974901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Creazione di un CERT-PA/CSIRT regionale e infrastruttura trasversale di sicurezza</a:t>
            </a:r>
          </a:p>
          <a:p>
            <a:endParaRPr lang="it-IT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Il Progetto si pone l’obiettivo di  accrescere il livello di </a:t>
            </a:r>
            <a:r>
              <a:rPr lang="it-IT" sz="1400" dirty="0" err="1">
                <a:latin typeface="Arial" panose="020B0604020202020204" pitchFamily="34" charset="0"/>
                <a:cs typeface="Arial" panose="020B0604020202020204" pitchFamily="34" charset="0"/>
              </a:rPr>
              <a:t>cybersicurezza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 del Data Center Unico Regionale (DCUR) attraverso un team in grado di reagire tempestivamente alle emergenze di tipo cibernetico, oltre alla realizzazione di una infrastruttura di protezione delle singole reti e dei dati degli enti pubblici della PA regionale.</a:t>
            </a:r>
          </a:p>
          <a:p>
            <a:pPr algn="just">
              <a:lnSpc>
                <a:spcPct val="150000"/>
              </a:lnSpc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Il progetto è strettamente legato alla conclusione del progetto PNRR «POTENZIAMENTO RESILIENZA CYBER PER LA PA LOCALE DELLA VALLE D'AOSTA» nell’ambito della Missione 1 – Componente 1 – Investimento 1.5 “Cybersecurity” approvato da ACN (Autorità per la </a:t>
            </a:r>
            <a:r>
              <a:rPr lang="it-IT" sz="1400" dirty="0" err="1">
                <a:latin typeface="Arial" panose="020B0604020202020204" pitchFamily="34" charset="0"/>
                <a:cs typeface="Arial" panose="020B0604020202020204" pitchFamily="34" charset="0"/>
              </a:rPr>
              <a:t>Cybersicurezza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 Nazionale) per un importo di € 920.000,00. Il progetto prevede, tra i vari deliverables, anche la stesura del modello centralizzato di gestione della sicurezza degli Enti del territorio (SOC) e di azione coordinata del sistema (CERT-PA/CSIRT regionale) e relativo piano strategico evolutivo di attuazione.</a:t>
            </a:r>
          </a:p>
          <a:p>
            <a:pPr marL="1200150" lvl="2" indent="-285750" algn="just">
              <a:buFont typeface="Wingdings" panose="05000000000000000000" pitchFamily="2" charset="2"/>
              <a:buChar char="§"/>
            </a:pP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Budget complessivo: 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€ 770.000,00</a:t>
            </a:r>
          </a:p>
          <a:p>
            <a:pPr algn="just"/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Prossima fase: 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presentazione e approvazione scheda progetto</a:t>
            </a:r>
            <a:endParaRPr lang="it-IT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4AA58897-19C3-49B6-BE7A-4479C07E33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05" y="5973444"/>
            <a:ext cx="5906994" cy="732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894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E155D761-7228-4B5F-967B-9E7082F6C6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05" y="5973444"/>
            <a:ext cx="5906994" cy="732155"/>
          </a:xfrm>
          <a:prstGeom prst="rect">
            <a:avLst/>
          </a:prstGeom>
        </p:spPr>
      </p:pic>
      <p:sp>
        <p:nvSpPr>
          <p:cNvPr id="7" name="Segnaposto piè di pagina 3">
            <a:extLst>
              <a:ext uri="{FF2B5EF4-FFF2-40B4-BE49-F238E27FC236}">
                <a16:creationId xmlns:a16="http://schemas.microsoft.com/office/drawing/2014/main" xmlns="" id="{3CECB547-A8B9-4671-81EF-45A0B572B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78077" y="6183796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2E512C15-A750-427A-8F17-18C4375844D7}"/>
              </a:ext>
            </a:extLst>
          </p:cNvPr>
          <p:cNvSpPr txBox="1"/>
          <p:nvPr/>
        </p:nvSpPr>
        <p:spPr>
          <a:xfrm>
            <a:off x="311921" y="371339"/>
            <a:ext cx="1071712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RSO.1.2. Permettere ai cittadini, alle imprese e alle autorità pubbliche di cogliere i vantaggi della digitalizzazione</a:t>
            </a:r>
            <a:r>
              <a:rPr lang="it-IT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a.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it-IT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.1) Sostegno alla digitalizzazione dei servizi della Pubblica Amministrazione</a:t>
            </a:r>
            <a: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u="sng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b="1" u="sng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otenziamento della data strategy regionale</a:t>
            </a:r>
            <a: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Approvato con DGR n. 269 in data 18 marzo 2024</a:t>
            </a:r>
            <a:endParaRPr lang="it-IT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2CC49194-8F6D-45BB-844F-0D894F46D8FA}"/>
              </a:ext>
            </a:extLst>
          </p:cNvPr>
          <p:cNvSpPr txBox="1"/>
          <p:nvPr/>
        </p:nvSpPr>
        <p:spPr>
          <a:xfrm>
            <a:off x="311921" y="2484743"/>
            <a:ext cx="106010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Il progetto si pone l’obiettivo di realizzare un apposito portale della Data strategy con funzione di supporto alle decisioni di natura </a:t>
            </a:r>
            <a:r>
              <a:rPr lang="it-IT" sz="1400" dirty="0" err="1">
                <a:latin typeface="Arial" panose="020B0604020202020204" pitchFamily="34" charset="0"/>
                <a:cs typeface="Arial" panose="020B0604020202020204" pitchFamily="34" charset="0"/>
              </a:rPr>
              <a:t>politica-strategica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, programmatiche, tecniche e di miglioramento dell’azione amministrativa, attraverso l’integrazione di tipologie diverse di dati collocati su diverse piattaforme e applicativi. 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D6576704-6243-4525-909D-C325282DA175}"/>
              </a:ext>
            </a:extLst>
          </p:cNvPr>
          <p:cNvSpPr txBox="1"/>
          <p:nvPr/>
        </p:nvSpPr>
        <p:spPr>
          <a:xfrm>
            <a:off x="311921" y="3319348"/>
            <a:ext cx="1114665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Risultati attesi: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abilitazione di un portale per la Data Strategy;</a:t>
            </a:r>
            <a:b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implementazione di banche dati correlate ad un nuovo strumento per la gestione dei dati (</a:t>
            </a:r>
            <a:r>
              <a:rPr kumimoji="0" lang="it-IT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Dataware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house);</a:t>
            </a:r>
            <a:b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ridisegno dei flussi dei dati dalla loro generazione all’utilizzo (Data design);</a:t>
            </a:r>
            <a:b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individuazione dei ruoli connessi alla produzione e alla gestione dei dati (Data Governance);</a:t>
            </a:r>
            <a:b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consapevolezza del valore dei dati, dell’importanza di una corretta gestione e delle opportunità derivanti dall’integrazione dei dati di diversa natura (Empowerment);</a:t>
            </a:r>
            <a:b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avvio di un percorso di integrazione tra il Data </a:t>
            </a:r>
            <a:r>
              <a:rPr kumimoji="0" lang="it-IT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Warehouse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(DWH) ed il Sistema delle Conoscenze Territoriali (SCT) e messa a disposizione di nuovi strumenti per organizzare il patrimonio informativo su mappa.</a:t>
            </a:r>
          </a:p>
          <a:p>
            <a:endParaRPr lang="it-IT" sz="14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Budget complessivo: 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€ 800.000,00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6876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DED8D35-BF82-425E-AD6D-A48570097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1536" y="406523"/>
            <a:ext cx="10859889" cy="1051224"/>
          </a:xfrm>
        </p:spPr>
        <p:txBody>
          <a:bodyPr>
            <a:normAutofit fontScale="90000"/>
          </a:bodyPr>
          <a:lstStyle/>
          <a:p>
            <a:pPr algn="l"/>
            <a: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RSO.1.2 Permettere ai cittadini, alle imprese e alle autorità pubbliche di cogliere i vantaggi della digitalizzazione</a:t>
            </a:r>
            <a:b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a.ii.1) Sostegno alla digitalizzazione dei servizi della Pubblica Amministrazione</a:t>
            </a:r>
            <a:endParaRPr lang="it-IT" sz="16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B66AAE27-E6B9-4754-BD8B-52881AD25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1536" y="1800939"/>
            <a:ext cx="10859889" cy="4172505"/>
          </a:xfrm>
        </p:spPr>
        <p:txBody>
          <a:bodyPr>
            <a:normAutofit/>
          </a:bodyPr>
          <a:lstStyle/>
          <a:p>
            <a:pPr algn="l"/>
            <a:r>
              <a:rPr lang="it-IT" sz="17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Digitalizzazione dei servizi rivolti a cittadini e imprese – Progetto Strategico</a:t>
            </a:r>
          </a:p>
          <a:p>
            <a:pPr algn="l"/>
            <a:r>
              <a:rPr lang="it-IT" sz="1700" b="1" i="0" u="sng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Valle d’Aosta Doc - </a:t>
            </a:r>
            <a:r>
              <a:rPr lang="it-IT" sz="1700" b="1" i="0" u="sng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VdADoc</a:t>
            </a:r>
            <a:r>
              <a:rPr lang="it-IT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Approvato con DGR n. 940 in data 12 agosto 2024</a:t>
            </a:r>
          </a:p>
          <a:p>
            <a:pPr algn="l"/>
            <a:endParaRPr lang="it-IT" sz="140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it-IT" sz="14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Ev</a:t>
            </a:r>
            <a:r>
              <a:rPr lang="it-IT" sz="1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oluzione del sistema di gestione documentale e di conservazione digitale della Regione autonoma Valle d’Aosta a supporto della trasformazione digitale, per favorire l’erogazione di servizi online aggiornati e integrati a cittadini e imprese. </a:t>
            </a:r>
            <a:endParaRPr lang="it-I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it-IT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Codice dell’amministrazione digitale (Capo I, Sezione II) introduce il concetto di cittadinanza digitale: i nuovi diritti digitali devono quindi essere supportati da strumenti e processi integrati nei servizi forniti dalla Pubblica amministrazione a cittadini e imprese (identità digitale e domicilio digitale, firme elettroniche, posta elettronica certificata, pagamenti informatici, servizi online).</a:t>
            </a:r>
            <a:endParaRPr lang="it-IT" sz="14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46D112E4-5A1E-4223-9773-03AF9C3DC2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05" y="5973444"/>
            <a:ext cx="5906994" cy="732155"/>
          </a:xfrm>
          <a:prstGeom prst="rect">
            <a:avLst/>
          </a:prstGeom>
        </p:spPr>
      </p:pic>
      <p:sp>
        <p:nvSpPr>
          <p:cNvPr id="7" name="Segnaposto piè di pagina 3">
            <a:extLst>
              <a:ext uri="{FF2B5EF4-FFF2-40B4-BE49-F238E27FC236}">
                <a16:creationId xmlns:a16="http://schemas.microsoft.com/office/drawing/2014/main" xmlns="" id="{B11A1980-20EC-49C0-96F7-21677246F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78077" y="6183796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1393074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xmlns="" id="{71631059-219B-4FEC-9281-56FC32C3A0EC}"/>
              </a:ext>
            </a:extLst>
          </p:cNvPr>
          <p:cNvSpPr txBox="1">
            <a:spLocks/>
          </p:cNvSpPr>
          <p:nvPr/>
        </p:nvSpPr>
        <p:spPr>
          <a:xfrm>
            <a:off x="594804" y="257472"/>
            <a:ext cx="10453549" cy="18465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RSO.1.2 Permettere ai cittadini, alle imprese e alle autorità pubbliche di cogliere i vantaggi della digitalizzazione</a:t>
            </a:r>
            <a:b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a.ii.1) Sostegno alla digitalizzazione dei servizi della Pubblica Amministrazione</a:t>
            </a:r>
          </a:p>
          <a:p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Digitalizzazione dei servizi rivolti a cittadini e imprese – Progetto strategico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600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3C7A8673-7E1C-46A3-8BB6-99E615E78D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05" y="5973444"/>
            <a:ext cx="5906994" cy="732155"/>
          </a:xfrm>
          <a:prstGeom prst="rect">
            <a:avLst/>
          </a:prstGeom>
        </p:spPr>
      </p:pic>
      <p:sp>
        <p:nvSpPr>
          <p:cNvPr id="8" name="Segnaposto piè di pagina 3">
            <a:extLst>
              <a:ext uri="{FF2B5EF4-FFF2-40B4-BE49-F238E27FC236}">
                <a16:creationId xmlns:a16="http://schemas.microsoft.com/office/drawing/2014/main" xmlns="" id="{34DC40FD-32C4-4D9F-8FBC-01A3EE0E5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8963" y="6166623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47EDFABC-17DA-4D20-BDD8-52A13146AE51}"/>
              </a:ext>
            </a:extLst>
          </p:cNvPr>
          <p:cNvSpPr txBox="1"/>
          <p:nvPr/>
        </p:nvSpPr>
        <p:spPr>
          <a:xfrm>
            <a:off x="594804" y="1770544"/>
            <a:ext cx="11146654" cy="3951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Finalità:</a:t>
            </a:r>
          </a:p>
          <a:p>
            <a:pPr marL="285750" indent="-285750"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contribuire al processo di transizione digitale dell'ente regionale </a:t>
            </a:r>
          </a:p>
          <a:p>
            <a:pPr marL="285750" indent="-285750"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promuovere il processo di transizione digitale dell'Amministrazione regionale;</a:t>
            </a:r>
          </a:p>
          <a:p>
            <a:pPr marL="285750" indent="-285750"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supportare, tramite l’evoluzione del sistema di gestione e documentale e conservazione digitale, l’efficientamento dei servizi online erogati a cittadini e imprese;</a:t>
            </a:r>
          </a:p>
          <a:p>
            <a:pPr marL="285750" indent="-285750"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migrare gli archivi digitali dell’Amministrazione regionale alla versione aggiornata dell’applicativo GED-Acta;</a:t>
            </a:r>
          </a:p>
          <a:p>
            <a:pPr marL="285750" indent="-285750"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implementare il servizio di conservazione digitale dei documenti informatici;</a:t>
            </a:r>
          </a:p>
          <a:p>
            <a:pPr marL="285750" indent="-285750"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realizzare un digital hub regionale dei dati anagrafici e svilupparne le componenti di interoperabilità</a:t>
            </a:r>
          </a:p>
          <a:p>
            <a:pPr marL="285750" indent="-285750"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definire un modello organizzativo e una proposta tecnologica evolutiva per la gestione documentale dell’Amministrazione regionale.</a:t>
            </a:r>
          </a:p>
          <a:p>
            <a:pPr algn="just">
              <a:lnSpc>
                <a:spcPct val="150000"/>
              </a:lnSpc>
            </a:pP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Budget complessivo: 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€ 600.000,00</a:t>
            </a: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6840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4627</TotalTime>
  <Words>1148</Words>
  <Application>Microsoft Office PowerPoint</Application>
  <PresentationFormat>Widescreen</PresentationFormat>
  <Paragraphs>201</Paragraphs>
  <Slides>13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T4</vt:lpstr>
      <vt:lpstr>Times New Roman</vt:lpstr>
      <vt:lpstr>Wingdings</vt:lpstr>
      <vt:lpstr>Tema di Office</vt:lpstr>
      <vt:lpstr>OBIETTIVO DI POLICY  OP1 - UN'EUROPA PIÙ INTELLIGENTE DIPARTIMENTO INNOVAZIONE E AGENDA DIGITALE</vt:lpstr>
      <vt:lpstr>OBIETTIVI DI POLICY OP1 - UN'EUROPA PIU' INTELLIGENTE  </vt:lpstr>
      <vt:lpstr>  RSO.1.2 Permettere ai cittadini, alle imprese e alle autorità pubbliche di cogliere i vantaggi della digitalizzazione  a.ii.1) Sostegno alla digitalizzazione dei servizi della Pubblica Amministrazione     </vt:lpstr>
      <vt:lpstr>   RSO.1.2 Permettere ai cittadini, alle imprese e alle autorità pubbliche di cogliere i vantaggi della digitalizzazione  a.ii.1) Sostegno alla digitalizzazione dei servizi della Pubblica Amministrazione    </vt:lpstr>
      <vt:lpstr>  RSO.1.2 Permettere ai cittadini, alle imprese e alle autorità pubbliche di cogliere i vantaggi della digitalizzazione  a.ii.1) Sostegno alla digitalizzazione dei servizi della Pubblica Amministrazione   </vt:lpstr>
      <vt:lpstr>  RSO.1.2 Permettere ai cittadini, alle imprese e alle autorità pubbliche di cogliere i vantaggi della digitalizzazione  a.ii.1) Sostegno alla digitalizzazione dei servizi della Pubblica Amministrazione   </vt:lpstr>
      <vt:lpstr>Presentazione standard di PowerPoint</vt:lpstr>
      <vt:lpstr>RSO.1.2 Permettere ai cittadini, alle imprese e alle autorità pubbliche di cogliere i vantaggi della digitalizzazione  a.ii.1) Sostegno alla digitalizzazione dei servizi della Pubblica Amministrazione</vt:lpstr>
      <vt:lpstr>Presentazione standard di PowerPoint</vt:lpstr>
      <vt:lpstr>RSO.1.2 Permettere ai cittadini, alle imprese e alle autorità pubbliche di cogliere i vantaggi della digitalizzazione</vt:lpstr>
      <vt:lpstr>RSO.1.2 Permettere ai cittadini, alle imprese e alle autorità pubbliche di cogliere i vantaggi della digitalizzazione</vt:lpstr>
      <vt:lpstr>RSO.1.2 Permettere ai cittadini, alle imprese e alle autorità pubbliche di cogliere i vantaggi della digitalizzazione</vt:lpstr>
      <vt:lpstr>Presentazione standard di PowerPoint</vt:lpstr>
    </vt:vector>
  </TitlesOfParts>
  <Company>Regione Autonoma Valle d'Aosta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 FESR 2021-2027</dc:title>
  <dc:creator>Lara GULLONE</dc:creator>
  <cp:lastModifiedBy>Constantine GIROD</cp:lastModifiedBy>
  <cp:revision>220</cp:revision>
  <cp:lastPrinted>2023-12-04T15:40:40Z</cp:lastPrinted>
  <dcterms:created xsi:type="dcterms:W3CDTF">2022-10-28T09:58:59Z</dcterms:created>
  <dcterms:modified xsi:type="dcterms:W3CDTF">2024-11-26T10:13:07Z</dcterms:modified>
</cp:coreProperties>
</file>