
<file path=[Content_Types].xml><?xml version="1.0" encoding="utf-8"?>
<Types xmlns="http://schemas.openxmlformats.org/package/2006/content-types">
  <Default Extension="jpeg" ContentType="image/jpeg"/>
  <Default Extension="jp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6" r:id="rId1"/>
  </p:sldMasterIdLst>
  <p:notesMasterIdLst>
    <p:notesMasterId r:id="rId11"/>
  </p:notesMasterIdLst>
  <p:handoutMasterIdLst>
    <p:handoutMasterId r:id="rId12"/>
  </p:handoutMasterIdLst>
  <p:sldIdLst>
    <p:sldId id="256" r:id="rId2"/>
    <p:sldId id="263" r:id="rId3"/>
    <p:sldId id="324" r:id="rId4"/>
    <p:sldId id="335" r:id="rId5"/>
    <p:sldId id="326" r:id="rId6"/>
    <p:sldId id="344" r:id="rId7"/>
    <p:sldId id="345" r:id="rId8"/>
    <p:sldId id="346" r:id="rId9"/>
    <p:sldId id="322" r:id="rId10"/>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e DUJANY" initials="ND" lastIdx="7" clrIdx="0">
    <p:extLst>
      <p:ext uri="{19B8F6BF-5375-455C-9EA6-DF929625EA0E}">
        <p15:presenceInfo xmlns:p15="http://schemas.microsoft.com/office/powerpoint/2012/main" userId="S-1-5-21-2167571018-674366464-3108575406-6993" providerId="AD"/>
      </p:ext>
    </p:extLst>
  </p:cmAuthor>
  <p:cmAuthor id="2" name="Raffaele ROCCO" initials="RR" lastIdx="1" clrIdx="1">
    <p:extLst>
      <p:ext uri="{19B8F6BF-5375-455C-9EA6-DF929625EA0E}">
        <p15:presenceInfo xmlns:p15="http://schemas.microsoft.com/office/powerpoint/2012/main" userId="S-1-5-21-2167571018-674366464-3108575406-49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98" autoAdjust="0"/>
    <p:restoredTop sz="94660"/>
  </p:normalViewPr>
  <p:slideViewPr>
    <p:cSldViewPr snapToGrid="0">
      <p:cViewPr varScale="1">
        <p:scale>
          <a:sx n="81" d="100"/>
          <a:sy n="81" d="100"/>
        </p:scale>
        <p:origin x="100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9FEF408-50B6-4CA3-A218-70DCE08DEB1A}" type="datetimeFigureOut">
              <a:rPr lang="it-IT" smtClean="0"/>
              <a:t>26/11/2024</a:t>
            </a:fld>
            <a:endParaRPr lang="it-IT"/>
          </a:p>
        </p:txBody>
      </p:sp>
      <p:sp>
        <p:nvSpPr>
          <p:cNvPr id="4" name="Segnaposto piè di pagina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B4A3087-DB1A-409D-A34B-A4B378201DE6}" type="slidenum">
              <a:rPr lang="it-IT" smtClean="0"/>
              <a:t>‹N›</a:t>
            </a:fld>
            <a:endParaRPr lang="it-IT"/>
          </a:p>
        </p:txBody>
      </p:sp>
    </p:spTree>
    <p:extLst>
      <p:ext uri="{BB962C8B-B14F-4D97-AF65-F5344CB8AC3E}">
        <p14:creationId xmlns:p14="http://schemas.microsoft.com/office/powerpoint/2010/main" val="30468033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711FE17-8A52-4786-861C-6CE1804213EB}" type="datetimeFigureOut">
              <a:rPr lang="it-IT" smtClean="0"/>
              <a:t>26/11/2024</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A953586-03D7-4D59-813A-3877F44092AD}" type="slidenum">
              <a:rPr lang="it-IT" smtClean="0"/>
              <a:t>‹N›</a:t>
            </a:fld>
            <a:endParaRPr lang="it-IT"/>
          </a:p>
        </p:txBody>
      </p:sp>
    </p:spTree>
    <p:extLst>
      <p:ext uri="{BB962C8B-B14F-4D97-AF65-F5344CB8AC3E}">
        <p14:creationId xmlns:p14="http://schemas.microsoft.com/office/powerpoint/2010/main" val="54544081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A953586-03D7-4D59-813A-3877F44092AD}" type="slidenum">
              <a:rPr lang="it-IT" smtClean="0"/>
              <a:t>1</a:t>
            </a:fld>
            <a:endParaRPr lang="it-IT"/>
          </a:p>
        </p:txBody>
      </p:sp>
    </p:spTree>
    <p:extLst>
      <p:ext uri="{BB962C8B-B14F-4D97-AF65-F5344CB8AC3E}">
        <p14:creationId xmlns:p14="http://schemas.microsoft.com/office/powerpoint/2010/main" val="634055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A953586-03D7-4D59-813A-3877F44092AD}" type="slidenum">
              <a:rPr lang="it-IT" smtClean="0"/>
              <a:t>2</a:t>
            </a:fld>
            <a:endParaRPr lang="it-IT"/>
          </a:p>
        </p:txBody>
      </p:sp>
    </p:spTree>
    <p:extLst>
      <p:ext uri="{BB962C8B-B14F-4D97-AF65-F5344CB8AC3E}">
        <p14:creationId xmlns:p14="http://schemas.microsoft.com/office/powerpoint/2010/main" val="759741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A953586-03D7-4D59-813A-3877F44092AD}" type="slidenum">
              <a:rPr lang="it-IT" smtClean="0"/>
              <a:t>3</a:t>
            </a:fld>
            <a:endParaRPr lang="it-IT"/>
          </a:p>
        </p:txBody>
      </p:sp>
    </p:spTree>
    <p:extLst>
      <p:ext uri="{BB962C8B-B14F-4D97-AF65-F5344CB8AC3E}">
        <p14:creationId xmlns:p14="http://schemas.microsoft.com/office/powerpoint/2010/main" val="3193699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A953586-03D7-4D59-813A-3877F44092AD}" type="slidenum">
              <a:rPr lang="it-IT" smtClean="0"/>
              <a:t>4</a:t>
            </a:fld>
            <a:endParaRPr lang="it-IT"/>
          </a:p>
        </p:txBody>
      </p:sp>
    </p:spTree>
    <p:extLst>
      <p:ext uri="{BB962C8B-B14F-4D97-AF65-F5344CB8AC3E}">
        <p14:creationId xmlns:p14="http://schemas.microsoft.com/office/powerpoint/2010/main" val="1701520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A953586-03D7-4D59-813A-3877F44092AD}" type="slidenum">
              <a:rPr lang="it-IT" smtClean="0"/>
              <a:t>5</a:t>
            </a:fld>
            <a:endParaRPr lang="it-IT"/>
          </a:p>
        </p:txBody>
      </p:sp>
    </p:spTree>
    <p:extLst>
      <p:ext uri="{BB962C8B-B14F-4D97-AF65-F5344CB8AC3E}">
        <p14:creationId xmlns:p14="http://schemas.microsoft.com/office/powerpoint/2010/main" val="1737010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A953586-03D7-4D59-813A-3877F44092AD}" type="slidenum">
              <a:rPr lang="it-IT" smtClean="0"/>
              <a:t>6</a:t>
            </a:fld>
            <a:endParaRPr lang="it-IT"/>
          </a:p>
        </p:txBody>
      </p:sp>
    </p:spTree>
    <p:extLst>
      <p:ext uri="{BB962C8B-B14F-4D97-AF65-F5344CB8AC3E}">
        <p14:creationId xmlns:p14="http://schemas.microsoft.com/office/powerpoint/2010/main" val="4059095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A953586-03D7-4D59-813A-3877F44092AD}" type="slidenum">
              <a:rPr lang="it-IT" smtClean="0"/>
              <a:t>7</a:t>
            </a:fld>
            <a:endParaRPr lang="it-IT"/>
          </a:p>
        </p:txBody>
      </p:sp>
    </p:spTree>
    <p:extLst>
      <p:ext uri="{BB962C8B-B14F-4D97-AF65-F5344CB8AC3E}">
        <p14:creationId xmlns:p14="http://schemas.microsoft.com/office/powerpoint/2010/main" val="2374501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A953586-03D7-4D59-813A-3877F44092AD}" type="slidenum">
              <a:rPr lang="it-IT" smtClean="0"/>
              <a:t>8</a:t>
            </a:fld>
            <a:endParaRPr lang="it-IT"/>
          </a:p>
        </p:txBody>
      </p:sp>
    </p:spTree>
    <p:extLst>
      <p:ext uri="{BB962C8B-B14F-4D97-AF65-F5344CB8AC3E}">
        <p14:creationId xmlns:p14="http://schemas.microsoft.com/office/powerpoint/2010/main" val="2210718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A953586-03D7-4D59-813A-3877F44092AD}" type="slidenum">
              <a:rPr lang="it-IT" smtClean="0"/>
              <a:t>9</a:t>
            </a:fld>
            <a:endParaRPr lang="it-IT"/>
          </a:p>
        </p:txBody>
      </p:sp>
    </p:spTree>
    <p:extLst>
      <p:ext uri="{BB962C8B-B14F-4D97-AF65-F5344CB8AC3E}">
        <p14:creationId xmlns:p14="http://schemas.microsoft.com/office/powerpoint/2010/main" val="730025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EFB79AC7-985A-4832-904B-3D603D217ABD}" type="datetime1">
              <a:rPr lang="it-IT" smtClean="0"/>
              <a:t>26/11/2024</a:t>
            </a:fld>
            <a:endParaRPr lang="it-IT"/>
          </a:p>
        </p:txBody>
      </p:sp>
      <p:sp>
        <p:nvSpPr>
          <p:cNvPr id="5" name="Segnaposto piè di pagina 4"/>
          <p:cNvSpPr>
            <a:spLocks noGrp="1"/>
          </p:cNvSpPr>
          <p:nvPr>
            <p:ph type="ftr" sz="quarter" idx="11"/>
          </p:nvPr>
        </p:nvSpPr>
        <p:spPr/>
        <p:txBody>
          <a:bodyPr/>
          <a:lstStyle/>
          <a:p>
            <a:r>
              <a:rPr lang="it-IT"/>
              <a:t>Comitato di Sorveglianza PR FESR 2021/27 - 2 dicembre 2022</a:t>
            </a:r>
          </a:p>
        </p:txBody>
      </p:sp>
      <p:sp>
        <p:nvSpPr>
          <p:cNvPr id="6" name="Segnaposto numero diapositiva 5"/>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2483555887"/>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8181C78-57B2-4425-ACD3-EB4C54370797}" type="datetime1">
              <a:rPr lang="it-IT" smtClean="0"/>
              <a:t>26/11/2024</a:t>
            </a:fld>
            <a:endParaRPr lang="it-IT"/>
          </a:p>
        </p:txBody>
      </p:sp>
      <p:sp>
        <p:nvSpPr>
          <p:cNvPr id="5" name="Segnaposto piè di pagina 4"/>
          <p:cNvSpPr>
            <a:spLocks noGrp="1"/>
          </p:cNvSpPr>
          <p:nvPr>
            <p:ph type="ftr" sz="quarter" idx="11"/>
          </p:nvPr>
        </p:nvSpPr>
        <p:spPr/>
        <p:txBody>
          <a:bodyPr/>
          <a:lstStyle/>
          <a:p>
            <a:r>
              <a:rPr lang="it-IT"/>
              <a:t>Comitato di Sorveglianza PR FESR 2021/27 - 2 dicembre 2022</a:t>
            </a:r>
          </a:p>
        </p:txBody>
      </p:sp>
      <p:sp>
        <p:nvSpPr>
          <p:cNvPr id="6" name="Segnaposto numero diapositiva 5"/>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1007023913"/>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37BA890-BE67-458F-A897-471E91A55A2B}" type="datetime1">
              <a:rPr lang="it-IT" smtClean="0"/>
              <a:t>26/11/2024</a:t>
            </a:fld>
            <a:endParaRPr lang="it-IT"/>
          </a:p>
        </p:txBody>
      </p:sp>
      <p:sp>
        <p:nvSpPr>
          <p:cNvPr id="5" name="Segnaposto piè di pagina 4"/>
          <p:cNvSpPr>
            <a:spLocks noGrp="1"/>
          </p:cNvSpPr>
          <p:nvPr>
            <p:ph type="ftr" sz="quarter" idx="11"/>
          </p:nvPr>
        </p:nvSpPr>
        <p:spPr/>
        <p:txBody>
          <a:bodyPr/>
          <a:lstStyle/>
          <a:p>
            <a:r>
              <a:rPr lang="it-IT"/>
              <a:t>Comitato di Sorveglianza PR FESR 2021/27 - 2 dicembre 2022</a:t>
            </a:r>
          </a:p>
        </p:txBody>
      </p:sp>
      <p:sp>
        <p:nvSpPr>
          <p:cNvPr id="6" name="Segnaposto numero diapositiva 5"/>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874743326"/>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A664CF2-9C40-444A-A5F5-BF35A1985698}" type="datetime1">
              <a:rPr lang="it-IT" smtClean="0"/>
              <a:t>26/11/2024</a:t>
            </a:fld>
            <a:endParaRPr lang="it-IT"/>
          </a:p>
        </p:txBody>
      </p:sp>
      <p:sp>
        <p:nvSpPr>
          <p:cNvPr id="5" name="Segnaposto piè di pagina 4"/>
          <p:cNvSpPr>
            <a:spLocks noGrp="1"/>
          </p:cNvSpPr>
          <p:nvPr>
            <p:ph type="ftr" sz="quarter" idx="11"/>
          </p:nvPr>
        </p:nvSpPr>
        <p:spPr/>
        <p:txBody>
          <a:bodyPr/>
          <a:lstStyle/>
          <a:p>
            <a:r>
              <a:rPr lang="it-IT"/>
              <a:t>Comitato di Sorveglianza PR FESR 2021/27 - 2 dicembre 2022</a:t>
            </a:r>
          </a:p>
        </p:txBody>
      </p:sp>
      <p:sp>
        <p:nvSpPr>
          <p:cNvPr id="6" name="Segnaposto numero diapositiva 5"/>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3261953760"/>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294F4E67-464C-4FAA-95C6-3704EA44B9BE}" type="datetime1">
              <a:rPr lang="it-IT" smtClean="0"/>
              <a:t>26/11/2024</a:t>
            </a:fld>
            <a:endParaRPr lang="it-IT"/>
          </a:p>
        </p:txBody>
      </p:sp>
      <p:sp>
        <p:nvSpPr>
          <p:cNvPr id="5" name="Segnaposto piè di pagina 4"/>
          <p:cNvSpPr>
            <a:spLocks noGrp="1"/>
          </p:cNvSpPr>
          <p:nvPr>
            <p:ph type="ftr" sz="quarter" idx="11"/>
          </p:nvPr>
        </p:nvSpPr>
        <p:spPr/>
        <p:txBody>
          <a:bodyPr/>
          <a:lstStyle/>
          <a:p>
            <a:r>
              <a:rPr lang="it-IT"/>
              <a:t>Comitato di Sorveglianza PR FESR 2021/27 - 2 dicembre 2022</a:t>
            </a:r>
          </a:p>
        </p:txBody>
      </p:sp>
      <p:sp>
        <p:nvSpPr>
          <p:cNvPr id="6" name="Segnaposto numero diapositiva 5"/>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529564372"/>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4F7DC7F-B2E5-48F2-A172-ABC42F0E8627}" type="datetime1">
              <a:rPr lang="it-IT" smtClean="0"/>
              <a:t>26/11/2024</a:t>
            </a:fld>
            <a:endParaRPr lang="it-IT"/>
          </a:p>
        </p:txBody>
      </p:sp>
      <p:sp>
        <p:nvSpPr>
          <p:cNvPr id="6" name="Segnaposto piè di pagina 5"/>
          <p:cNvSpPr>
            <a:spLocks noGrp="1"/>
          </p:cNvSpPr>
          <p:nvPr>
            <p:ph type="ftr" sz="quarter" idx="11"/>
          </p:nvPr>
        </p:nvSpPr>
        <p:spPr/>
        <p:txBody>
          <a:bodyPr/>
          <a:lstStyle/>
          <a:p>
            <a:r>
              <a:rPr lang="it-IT"/>
              <a:t>Comitato di Sorveglianza PR FESR 2021/27 - 2 dicembre 2022</a:t>
            </a:r>
          </a:p>
        </p:txBody>
      </p:sp>
      <p:sp>
        <p:nvSpPr>
          <p:cNvPr id="7" name="Segnaposto numero diapositiva 6"/>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3580758915"/>
      </p:ext>
    </p:extLst>
  </p:cSld>
  <p:clrMapOvr>
    <a:masterClrMapping/>
  </p:clrMapOvr>
  <p:transition spd="slow">
    <p:randomBar dir="vert"/>
  </p:transition>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8ABD2F87-149B-4854-A9E1-46EA27C3922B}" type="datetime1">
              <a:rPr lang="it-IT" smtClean="0"/>
              <a:t>26/11/2024</a:t>
            </a:fld>
            <a:endParaRPr lang="it-IT"/>
          </a:p>
        </p:txBody>
      </p:sp>
      <p:sp>
        <p:nvSpPr>
          <p:cNvPr id="8" name="Segnaposto piè di pagina 7"/>
          <p:cNvSpPr>
            <a:spLocks noGrp="1"/>
          </p:cNvSpPr>
          <p:nvPr>
            <p:ph type="ftr" sz="quarter" idx="11"/>
          </p:nvPr>
        </p:nvSpPr>
        <p:spPr/>
        <p:txBody>
          <a:bodyPr/>
          <a:lstStyle/>
          <a:p>
            <a:r>
              <a:rPr lang="it-IT"/>
              <a:t>Comitato di Sorveglianza PR FESR 2021/27 - 2 dicembre 2022</a:t>
            </a:r>
          </a:p>
        </p:txBody>
      </p:sp>
      <p:sp>
        <p:nvSpPr>
          <p:cNvPr id="9" name="Segnaposto numero diapositiva 8"/>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847920416"/>
      </p:ext>
    </p:extLst>
  </p:cSld>
  <p:clrMapOvr>
    <a:masterClrMapping/>
  </p:clrMapOvr>
  <p:transition spd="slow">
    <p:randomBar dir="vert"/>
  </p:transition>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8F20DAB3-3DD9-41D3-A0A3-8BEC014C0870}" type="datetime1">
              <a:rPr lang="it-IT" smtClean="0"/>
              <a:t>26/11/2024</a:t>
            </a:fld>
            <a:endParaRPr lang="it-IT"/>
          </a:p>
        </p:txBody>
      </p:sp>
      <p:sp>
        <p:nvSpPr>
          <p:cNvPr id="4" name="Segnaposto piè di pagina 3"/>
          <p:cNvSpPr>
            <a:spLocks noGrp="1"/>
          </p:cNvSpPr>
          <p:nvPr>
            <p:ph type="ftr" sz="quarter" idx="11"/>
          </p:nvPr>
        </p:nvSpPr>
        <p:spPr/>
        <p:txBody>
          <a:bodyPr/>
          <a:lstStyle/>
          <a:p>
            <a:r>
              <a:rPr lang="it-IT"/>
              <a:t>Comitato di Sorveglianza PR FESR 2021/27 - 2 dicembre 2022</a:t>
            </a:r>
          </a:p>
        </p:txBody>
      </p:sp>
      <p:sp>
        <p:nvSpPr>
          <p:cNvPr id="5" name="Segnaposto numero diapositiva 4"/>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3518461326"/>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937630A-262E-4824-BEA9-F8D46F0057D9}" type="datetime1">
              <a:rPr lang="it-IT" smtClean="0"/>
              <a:t>26/11/2024</a:t>
            </a:fld>
            <a:endParaRPr lang="it-IT"/>
          </a:p>
        </p:txBody>
      </p:sp>
      <p:sp>
        <p:nvSpPr>
          <p:cNvPr id="3" name="Segnaposto piè di pagina 2"/>
          <p:cNvSpPr>
            <a:spLocks noGrp="1"/>
          </p:cNvSpPr>
          <p:nvPr>
            <p:ph type="ftr" sz="quarter" idx="11"/>
          </p:nvPr>
        </p:nvSpPr>
        <p:spPr/>
        <p:txBody>
          <a:bodyPr/>
          <a:lstStyle/>
          <a:p>
            <a:r>
              <a:rPr lang="it-IT"/>
              <a:t>Comitato di Sorveglianza PR FESR 2021/27 - 2 dicembre 2022</a:t>
            </a:r>
          </a:p>
        </p:txBody>
      </p:sp>
      <p:sp>
        <p:nvSpPr>
          <p:cNvPr id="4" name="Segnaposto numero diapositiva 3"/>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193257302"/>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2ACBD2C-8ED8-4076-84BE-1F1543103FD3}" type="datetime1">
              <a:rPr lang="it-IT" smtClean="0"/>
              <a:t>26/11/2024</a:t>
            </a:fld>
            <a:endParaRPr lang="it-IT"/>
          </a:p>
        </p:txBody>
      </p:sp>
      <p:sp>
        <p:nvSpPr>
          <p:cNvPr id="6" name="Segnaposto piè di pagina 5"/>
          <p:cNvSpPr>
            <a:spLocks noGrp="1"/>
          </p:cNvSpPr>
          <p:nvPr>
            <p:ph type="ftr" sz="quarter" idx="11"/>
          </p:nvPr>
        </p:nvSpPr>
        <p:spPr/>
        <p:txBody>
          <a:bodyPr/>
          <a:lstStyle/>
          <a:p>
            <a:r>
              <a:rPr lang="it-IT"/>
              <a:t>Comitato di Sorveglianza PR FESR 2021/27 - 2 dicembre 2022</a:t>
            </a:r>
          </a:p>
        </p:txBody>
      </p:sp>
      <p:sp>
        <p:nvSpPr>
          <p:cNvPr id="7" name="Segnaposto numero diapositiva 6"/>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355844615"/>
      </p:ext>
    </p:extLst>
  </p:cSld>
  <p:clrMapOvr>
    <a:masterClrMapping/>
  </p:clrMapOvr>
  <p:transition spd="slow">
    <p:randomBar dir="vert"/>
  </p:transition>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33A919D-C550-43ED-912D-1CC01C4D5331}" type="datetime1">
              <a:rPr lang="it-IT" smtClean="0"/>
              <a:t>26/11/2024</a:t>
            </a:fld>
            <a:endParaRPr lang="it-IT"/>
          </a:p>
        </p:txBody>
      </p:sp>
      <p:sp>
        <p:nvSpPr>
          <p:cNvPr id="6" name="Segnaposto piè di pagina 5"/>
          <p:cNvSpPr>
            <a:spLocks noGrp="1"/>
          </p:cNvSpPr>
          <p:nvPr>
            <p:ph type="ftr" sz="quarter" idx="11"/>
          </p:nvPr>
        </p:nvSpPr>
        <p:spPr/>
        <p:txBody>
          <a:bodyPr/>
          <a:lstStyle/>
          <a:p>
            <a:r>
              <a:rPr lang="it-IT"/>
              <a:t>Comitato di Sorveglianza PR FESR 2021/27 - 2 dicembre 2022</a:t>
            </a:r>
            <a:endParaRPr lang="en-US" dirty="0"/>
          </a:p>
        </p:txBody>
      </p:sp>
      <p:sp>
        <p:nvSpPr>
          <p:cNvPr id="7" name="Segnaposto numero diapositiva 6"/>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3198989675"/>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272BE7-3BA5-4C6B-A0E2-D3D9B56F95B7}" type="datetime1">
              <a:rPr lang="it-IT" smtClean="0"/>
              <a:t>26/11/2024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Comitato di Sorveglianza PR FESR 2021/27 - 2 dicembre 2022</a:t>
            </a:r>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F33DB4-F075-47A8-A16A-6ADBBEC2D37A}" type="slidenum">
              <a:rPr lang="it-IT" smtClean="0"/>
              <a:t>‹N›</a:t>
            </a:fld>
            <a:endParaRPr lang="it-IT"/>
          </a:p>
        </p:txBody>
      </p:sp>
    </p:spTree>
    <p:extLst>
      <p:ext uri="{BB962C8B-B14F-4D97-AF65-F5344CB8AC3E}">
        <p14:creationId xmlns:p14="http://schemas.microsoft.com/office/powerpoint/2010/main" val="683688448"/>
      </p:ext>
    </p:extLst>
  </p:cSld>
  <p:clrMap bg1="lt1" tx1="dk1" bg2="lt2" tx2="dk2" accent1="accent1" accent2="accent2" accent3="accent3" accent4="accent4" accent5="accent5" accent6="accent6" hlink="hlink" folHlink="folHlink"/>
  <p:sldLayoutIdLst>
    <p:sldLayoutId id="2147484287" r:id="rId1"/>
    <p:sldLayoutId id="2147484288" r:id="rId2"/>
    <p:sldLayoutId id="2147484289" r:id="rId3"/>
    <p:sldLayoutId id="2147484290" r:id="rId4"/>
    <p:sldLayoutId id="2147484291" r:id="rId5"/>
    <p:sldLayoutId id="2147484292" r:id="rId6"/>
    <p:sldLayoutId id="2147484293" r:id="rId7"/>
    <p:sldLayoutId id="2147484294" r:id="rId8"/>
    <p:sldLayoutId id="2147484295" r:id="rId9"/>
    <p:sldLayoutId id="2147484296" r:id="rId10"/>
    <p:sldLayoutId id="2147484297" r:id="rId11"/>
  </p:sldLayoutIdLst>
  <p:transition spd="slow">
    <p:randomBar dir="vert"/>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72562" y="204966"/>
            <a:ext cx="10646875" cy="5192224"/>
          </a:xfrm>
        </p:spPr>
        <p:txBody>
          <a:bodyPr anchor="ctr">
            <a:normAutofit/>
          </a:bodyPr>
          <a:lstStyle/>
          <a:p>
            <a:r>
              <a:rPr lang="it-IT" sz="3600" dirty="0"/>
              <a:t>Obiettivo specifico: RSO2.4. </a:t>
            </a:r>
            <a:br>
              <a:rPr lang="it-IT" sz="3600" dirty="0"/>
            </a:br>
            <a:r>
              <a:rPr lang="it-IT" sz="3600" dirty="0"/>
              <a:t>Promuovere l'adattamento ai cambiamenti climatici, la prevenzione dei rischi di catastrofe e la resilienza</a:t>
            </a:r>
          </a:p>
        </p:txBody>
      </p:sp>
      <p:pic>
        <p:nvPicPr>
          <p:cNvPr id="10" name="Immagin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2260" y="5917638"/>
            <a:ext cx="7586804" cy="940362"/>
          </a:xfrm>
          <a:prstGeom prst="rect">
            <a:avLst/>
          </a:prstGeom>
        </p:spPr>
      </p:pic>
      <p:sp>
        <p:nvSpPr>
          <p:cNvPr id="5" name="Titolo 1"/>
          <p:cNvSpPr txBox="1">
            <a:spLocks/>
          </p:cNvSpPr>
          <p:nvPr/>
        </p:nvSpPr>
        <p:spPr>
          <a:xfrm>
            <a:off x="1808584" y="204966"/>
            <a:ext cx="10515600" cy="849702"/>
          </a:xfrm>
          <a:prstGeom prst="rect">
            <a:avLst/>
          </a:prstGeom>
        </p:spPr>
        <p:txBody>
          <a:bodyPr vert="horz" lIns="91440" tIns="45720" rIns="91440" bIns="45720" rtlCol="0" anchor="b">
            <a:normAutofit/>
          </a:bodyPr>
          <a:ls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it-IT" sz="3600" b="1" dirty="0">
                <a:latin typeface="Arial" panose="020B0604020202020204" pitchFamily="34" charset="0"/>
                <a:cs typeface="Arial" panose="020B0604020202020204" pitchFamily="34" charset="0"/>
              </a:rPr>
              <a:t>PR VALLE D’AOSTA FESR 2021-2027</a:t>
            </a:r>
          </a:p>
        </p:txBody>
      </p:sp>
      <p:sp>
        <p:nvSpPr>
          <p:cNvPr id="6" name="Sottotitolo 2">
            <a:extLst>
              <a:ext uri="{FF2B5EF4-FFF2-40B4-BE49-F238E27FC236}">
                <a16:creationId xmlns:a16="http://schemas.microsoft.com/office/drawing/2014/main" id="{80989320-25F2-4584-BBB3-74A80BDDB01C}"/>
              </a:ext>
            </a:extLst>
          </p:cNvPr>
          <p:cNvSpPr txBox="1">
            <a:spLocks/>
          </p:cNvSpPr>
          <p:nvPr/>
        </p:nvSpPr>
        <p:spPr>
          <a:xfrm>
            <a:off x="1829700" y="4100487"/>
            <a:ext cx="8532597" cy="742279"/>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dirty="0">
                <a:latin typeface="Arial" panose="020B0604020202020204" pitchFamily="34" charset="0"/>
                <a:cs typeface="Arial" panose="020B0604020202020204" pitchFamily="34" charset="0"/>
              </a:rPr>
              <a:t>Comitato di Sorveglianza </a:t>
            </a:r>
          </a:p>
          <a:p>
            <a:r>
              <a:rPr lang="it-IT" dirty="0">
                <a:latin typeface="Arial" panose="020B0604020202020204" pitchFamily="34" charset="0"/>
                <a:cs typeface="Arial" panose="020B0604020202020204" pitchFamily="34" charset="0"/>
              </a:rPr>
              <a:t>Aosta, 27 novembre 2024</a:t>
            </a:r>
          </a:p>
        </p:txBody>
      </p:sp>
    </p:spTree>
    <p:extLst>
      <p:ext uri="{BB962C8B-B14F-4D97-AF65-F5344CB8AC3E}">
        <p14:creationId xmlns:p14="http://schemas.microsoft.com/office/powerpoint/2010/main" val="107911458"/>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llout con freccia in giù 2"/>
          <p:cNvSpPr/>
          <p:nvPr/>
        </p:nvSpPr>
        <p:spPr>
          <a:xfrm>
            <a:off x="4228779" y="2096005"/>
            <a:ext cx="3810000" cy="504092"/>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3" name="Immagin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18" name="Rectangle 5"/>
          <p:cNvSpPr>
            <a:spLocks noChangeArrowheads="1"/>
          </p:cNvSpPr>
          <p:nvPr/>
        </p:nvSpPr>
        <p:spPr bwMode="auto">
          <a:xfrm>
            <a:off x="1284515" y="16881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6" name="Titolo 1">
            <a:extLst>
              <a:ext uri="{FF2B5EF4-FFF2-40B4-BE49-F238E27FC236}">
                <a16:creationId xmlns:a16="http://schemas.microsoft.com/office/drawing/2014/main" id="{78F4D132-2CFE-7FF8-7FFA-3D6C657CAC68}"/>
              </a:ext>
            </a:extLst>
          </p:cNvPr>
          <p:cNvSpPr txBox="1">
            <a:spLocks/>
          </p:cNvSpPr>
          <p:nvPr/>
        </p:nvSpPr>
        <p:spPr>
          <a:xfrm>
            <a:off x="530352" y="1120110"/>
            <a:ext cx="10392809" cy="1064770"/>
          </a:xfrm>
          <a:prstGeom prst="rect">
            <a:avLst/>
          </a:prstGeom>
        </p:spPr>
        <p:txBody>
          <a:bodyPr vert="horz" lIns="91440" tIns="45720" rIns="91440" bIns="45720" rtlCol="0" anchor="t">
            <a:noAutofit/>
          </a:bodyPr>
          <a:lstStyle>
            <a:defPPr>
              <a:defRPr lang="it-IT"/>
            </a:defPPr>
            <a:lvl1pPr defTabSz="457200">
              <a:spcBef>
                <a:spcPct val="0"/>
              </a:spcBef>
              <a:buNone/>
              <a:defRPr sz="2000">
                <a:solidFill>
                  <a:schemeClr val="accent1"/>
                </a:solidFill>
                <a:latin typeface="+mj-lt"/>
                <a:ea typeface="+mj-ea"/>
                <a:cs typeface="+mj-c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just"/>
            <a:endParaRPr lang="it-IT" sz="2200" dirty="0">
              <a:solidFill>
                <a:schemeClr val="tx1"/>
              </a:solidFill>
              <a:latin typeface="Arial" panose="020B0604020202020204" pitchFamily="34" charset="0"/>
              <a:cs typeface="Arial" panose="020B0604020202020204" pitchFamily="34" charset="0"/>
            </a:endParaRPr>
          </a:p>
        </p:txBody>
      </p:sp>
      <p:sp>
        <p:nvSpPr>
          <p:cNvPr id="9" name="Titolo 1"/>
          <p:cNvSpPr txBox="1">
            <a:spLocks/>
          </p:cNvSpPr>
          <p:nvPr/>
        </p:nvSpPr>
        <p:spPr>
          <a:xfrm>
            <a:off x="454792" y="299597"/>
            <a:ext cx="11357975" cy="2086686"/>
          </a:xfrm>
          <a:prstGeom prst="rect">
            <a:avLst/>
          </a:prstGeom>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it-IT" sz="2200" dirty="0">
                <a:solidFill>
                  <a:schemeClr val="bg1"/>
                </a:solidFill>
                <a:latin typeface="Verdana" panose="020B0604030504040204" pitchFamily="34" charset="0"/>
                <a:ea typeface="Verdana" panose="020B0604030504040204" pitchFamily="34" charset="0"/>
              </a:rPr>
              <a:t>Obiettivo specifico: RSO2.4. </a:t>
            </a:r>
          </a:p>
          <a:p>
            <a:pPr algn="ctr">
              <a:lnSpc>
                <a:spcPct val="150000"/>
              </a:lnSpc>
            </a:pPr>
            <a:r>
              <a:rPr lang="it-IT" sz="2200" dirty="0">
                <a:solidFill>
                  <a:schemeClr val="bg1"/>
                </a:solidFill>
                <a:latin typeface="Verdana" panose="020B0604030504040204" pitchFamily="34" charset="0"/>
                <a:ea typeface="Verdana" panose="020B0604030504040204" pitchFamily="34" charset="0"/>
              </a:rPr>
              <a:t>Promuovere l'adattamento ai cambiamenti climatici, la prevenzione dei rischi di catastrofe e la resilienza, prendendo in considerazione approcci </a:t>
            </a:r>
            <a:r>
              <a:rPr lang="it-IT" sz="2200" dirty="0" err="1">
                <a:solidFill>
                  <a:schemeClr val="bg1"/>
                </a:solidFill>
                <a:latin typeface="Verdana" panose="020B0604030504040204" pitchFamily="34" charset="0"/>
                <a:ea typeface="Verdana" panose="020B0604030504040204" pitchFamily="34" charset="0"/>
              </a:rPr>
              <a:t>ecosistemici</a:t>
            </a:r>
            <a:endParaRPr lang="it-IT" sz="2200" dirty="0">
              <a:solidFill>
                <a:schemeClr val="bg1"/>
              </a:solidFill>
              <a:latin typeface="Verdana" panose="020B0604030504040204" pitchFamily="34" charset="0"/>
              <a:ea typeface="Verdana" panose="020B0604030504040204" pitchFamily="34" charset="0"/>
            </a:endParaRPr>
          </a:p>
        </p:txBody>
      </p:sp>
      <p:sp>
        <p:nvSpPr>
          <p:cNvPr id="10" name="Segnaposto contenuto 2"/>
          <p:cNvSpPr>
            <a:spLocks noGrp="1"/>
          </p:cNvSpPr>
          <p:nvPr>
            <p:ph idx="1"/>
          </p:nvPr>
        </p:nvSpPr>
        <p:spPr>
          <a:xfrm>
            <a:off x="1372400" y="2661052"/>
            <a:ext cx="9522758" cy="1374204"/>
          </a:xfrm>
        </p:spPr>
        <p:style>
          <a:lnRef idx="1">
            <a:schemeClr val="accent1"/>
          </a:lnRef>
          <a:fillRef idx="3">
            <a:schemeClr val="accent1"/>
          </a:fillRef>
          <a:effectRef idx="2">
            <a:schemeClr val="accent1"/>
          </a:effectRef>
          <a:fontRef idx="minor">
            <a:schemeClr val="lt1"/>
          </a:fontRef>
        </p:style>
        <p:txBody>
          <a:bodyPr>
            <a:normAutofit fontScale="92500" lnSpcReduction="20000"/>
          </a:bodyPr>
          <a:lstStyle/>
          <a:p>
            <a:pPr marL="0" indent="0" algn="ctr">
              <a:lnSpc>
                <a:spcPct val="150000"/>
              </a:lnSpc>
              <a:spcBef>
                <a:spcPts val="0"/>
              </a:spcBef>
              <a:buNone/>
            </a:pPr>
            <a:r>
              <a:rPr lang="it-IT" sz="2400" dirty="0">
                <a:latin typeface="Verdana" panose="020B0604030504040204" pitchFamily="34" charset="0"/>
                <a:ea typeface="Verdana" panose="020B0604030504040204" pitchFamily="34" charset="0"/>
              </a:rPr>
              <a:t>Azione b.iv.1) </a:t>
            </a:r>
          </a:p>
          <a:p>
            <a:pPr marL="0" indent="0" algn="ctr">
              <a:lnSpc>
                <a:spcPct val="150000"/>
              </a:lnSpc>
              <a:spcBef>
                <a:spcPts val="0"/>
              </a:spcBef>
              <a:buNone/>
            </a:pPr>
            <a:r>
              <a:rPr lang="it-IT" sz="2400" dirty="0">
                <a:latin typeface="Verdana" panose="020B0604030504040204" pitchFamily="34" charset="0"/>
                <a:ea typeface="Verdana" panose="020B0604030504040204" pitchFamily="34" charset="0"/>
              </a:rPr>
              <a:t>Interventi per la messa in sicurezza e per la prevenzione dei rischi di natura idrogeologica</a:t>
            </a:r>
          </a:p>
        </p:txBody>
      </p:sp>
      <p:sp>
        <p:nvSpPr>
          <p:cNvPr id="11" name="Rettangolo 10"/>
          <p:cNvSpPr/>
          <p:nvPr/>
        </p:nvSpPr>
        <p:spPr>
          <a:xfrm>
            <a:off x="1895566" y="4310026"/>
            <a:ext cx="3972571" cy="1323439"/>
          </a:xfrm>
          <a:prstGeom prst="rect">
            <a:avLst/>
          </a:prstGeom>
          <a:ln>
            <a:noFill/>
          </a:ln>
          <a:effectLst>
            <a:outerShdw blurRad="225425" dist="508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it-IT" sz="2000" dirty="0">
                <a:latin typeface="Verdana" panose="020B0604030504040204" pitchFamily="34" charset="0"/>
                <a:ea typeface="Verdana" panose="020B0604030504040204" pitchFamily="34" charset="0"/>
              </a:rPr>
              <a:t>Interventi per la prevenzione dei rischi idrogeologici </a:t>
            </a:r>
          </a:p>
          <a:p>
            <a:pPr algn="ctr"/>
            <a:r>
              <a:rPr lang="it-IT" sz="2000" dirty="0">
                <a:latin typeface="Verdana" panose="020B0604030504040204" pitchFamily="34" charset="0"/>
                <a:ea typeface="Verdana" panose="020B0604030504040204" pitchFamily="34" charset="0"/>
              </a:rPr>
              <a:t>per complessivi </a:t>
            </a:r>
          </a:p>
          <a:p>
            <a:pPr algn="ctr"/>
            <a:r>
              <a:rPr lang="it-IT" sz="2000" dirty="0">
                <a:latin typeface="Verdana" panose="020B0604030504040204" pitchFamily="34" charset="0"/>
                <a:ea typeface="Verdana" panose="020B0604030504040204" pitchFamily="34" charset="0"/>
              </a:rPr>
              <a:t>Euro 8.500.000,00</a:t>
            </a:r>
          </a:p>
        </p:txBody>
      </p:sp>
      <p:sp>
        <p:nvSpPr>
          <p:cNvPr id="12" name="Rettangolo 11"/>
          <p:cNvSpPr/>
          <p:nvPr/>
        </p:nvSpPr>
        <p:spPr>
          <a:xfrm>
            <a:off x="6546098" y="4310026"/>
            <a:ext cx="3971194" cy="1323439"/>
          </a:xfrm>
          <a:prstGeom prst="rect">
            <a:avLst/>
          </a:prstGeom>
          <a:ln>
            <a:noFill/>
          </a:ln>
          <a:effectLst>
            <a:outerShdw blurRad="225425" dist="508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it-IT" sz="2000" dirty="0">
                <a:solidFill>
                  <a:schemeClr val="lt1"/>
                </a:solidFill>
                <a:latin typeface="Verdana" panose="020B0604030504040204" pitchFamily="34" charset="0"/>
                <a:ea typeface="Verdana" panose="020B0604030504040204" pitchFamily="34" charset="0"/>
              </a:rPr>
              <a:t>Interventi di adattamento ai cambiamenti climatici </a:t>
            </a:r>
          </a:p>
          <a:p>
            <a:pPr algn="ctr"/>
            <a:r>
              <a:rPr lang="it-IT" sz="2000" dirty="0">
                <a:solidFill>
                  <a:schemeClr val="lt1"/>
                </a:solidFill>
                <a:latin typeface="Verdana" panose="020B0604030504040204" pitchFamily="34" charset="0"/>
                <a:ea typeface="Verdana" panose="020B0604030504040204" pitchFamily="34" charset="0"/>
              </a:rPr>
              <a:t>per complessivi </a:t>
            </a:r>
          </a:p>
          <a:p>
            <a:pPr algn="ctr"/>
            <a:r>
              <a:rPr lang="it-IT" sz="2000" dirty="0">
                <a:latin typeface="Verdana" panose="020B0604030504040204" pitchFamily="34" charset="0"/>
                <a:ea typeface="Verdana" panose="020B0604030504040204" pitchFamily="34" charset="0"/>
              </a:rPr>
              <a:t>Euro 7</a:t>
            </a:r>
            <a:r>
              <a:rPr lang="it-IT" sz="2000" dirty="0">
                <a:solidFill>
                  <a:schemeClr val="lt1"/>
                </a:solidFill>
                <a:latin typeface="Verdana" panose="020B0604030504040204" pitchFamily="34" charset="0"/>
                <a:ea typeface="Verdana" panose="020B0604030504040204" pitchFamily="34" charset="0"/>
              </a:rPr>
              <a:t>.000.000,00</a:t>
            </a:r>
          </a:p>
        </p:txBody>
      </p:sp>
      <p:sp>
        <p:nvSpPr>
          <p:cNvPr id="2" name="Freccia circolare a sinistra 1"/>
          <p:cNvSpPr/>
          <p:nvPr/>
        </p:nvSpPr>
        <p:spPr>
          <a:xfrm>
            <a:off x="11161707" y="3774814"/>
            <a:ext cx="651060" cy="121957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4" name="Freccia circolare a sinistra 13"/>
          <p:cNvSpPr/>
          <p:nvPr/>
        </p:nvSpPr>
        <p:spPr>
          <a:xfrm flipH="1">
            <a:off x="667053" y="3774814"/>
            <a:ext cx="550552" cy="124065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5" name="Segnaposto piè di pagina 3">
            <a:extLst>
              <a:ext uri="{FF2B5EF4-FFF2-40B4-BE49-F238E27FC236}">
                <a16:creationId xmlns:a16="http://schemas.microsoft.com/office/drawing/2014/main" id="{1F4408C5-43C8-4BA7-BBE1-C5C3F5931398}"/>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spTree>
    <p:extLst>
      <p:ext uri="{BB962C8B-B14F-4D97-AF65-F5344CB8AC3E}">
        <p14:creationId xmlns:p14="http://schemas.microsoft.com/office/powerpoint/2010/main" val="2716607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animEffect transition="in" filter="randombar(horizontal)">
                                      <p:cBhvr>
                                        <p:cTn id="7" dur="500"/>
                                        <p:tgtEl>
                                          <p:spTgt spid="10">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randombar(horizontal)">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Effect transition="in" filter="randombar(horizontal)">
                                      <p:cBhvr>
                                        <p:cTn id="17" dur="500"/>
                                        <p:tgtEl>
                                          <p:spTgt spid="1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randombar(horizontal)">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randombar(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randombar(horizontal)">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randombar(horizontal)">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nimBg="1"/>
      <p:bldP spid="11" grpId="0" animBg="1"/>
      <p:bldP spid="12" grpId="0" animBg="1"/>
      <p:bldP spid="2"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2" name="Rettangolo 1"/>
          <p:cNvSpPr/>
          <p:nvPr/>
        </p:nvSpPr>
        <p:spPr>
          <a:xfrm>
            <a:off x="362388" y="230422"/>
            <a:ext cx="6056701" cy="1015663"/>
          </a:xfrm>
          <a:prstGeom prst="rect">
            <a:avLst/>
          </a:prstGeom>
          <a:ln>
            <a:noFill/>
          </a:ln>
          <a:effectLst>
            <a:outerShdw blurRad="225425" dist="508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it-IT" sz="2000" dirty="0">
                <a:latin typeface="Verdana" panose="020B0604030504040204" pitchFamily="34" charset="0"/>
                <a:ea typeface="Verdana" panose="020B0604030504040204" pitchFamily="34" charset="0"/>
              </a:rPr>
              <a:t>Interventi per la messa in sicurezza e per la prevenzione dei rischi di natura idrogeologica </a:t>
            </a:r>
          </a:p>
          <a:p>
            <a:pPr algn="ctr"/>
            <a:r>
              <a:rPr lang="it-IT" sz="2000" dirty="0">
                <a:latin typeface="Verdana" panose="020B0604030504040204" pitchFamily="34" charset="0"/>
                <a:ea typeface="Verdana" panose="020B0604030504040204" pitchFamily="34" charset="0"/>
              </a:rPr>
              <a:t>per complessivi Euro 8.500.000,00</a:t>
            </a:r>
          </a:p>
        </p:txBody>
      </p:sp>
      <p:sp>
        <p:nvSpPr>
          <p:cNvPr id="9" name="Rettangolo 8"/>
          <p:cNvSpPr/>
          <p:nvPr/>
        </p:nvSpPr>
        <p:spPr>
          <a:xfrm>
            <a:off x="7178010" y="181225"/>
            <a:ext cx="4504237" cy="92333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it-IT" i="1" dirty="0">
                <a:latin typeface="Verdana" panose="020B0604030504040204" pitchFamily="34" charset="0"/>
                <a:ea typeface="Verdana" panose="020B0604030504040204" pitchFamily="34" charset="0"/>
              </a:rPr>
              <a:t>Realizzazione di opere di difesa da inondazioni per complessivi Euro 2.500.000,00 </a:t>
            </a:r>
          </a:p>
        </p:txBody>
      </p:sp>
      <p:sp>
        <p:nvSpPr>
          <p:cNvPr id="7" name="Rettangolo 6"/>
          <p:cNvSpPr/>
          <p:nvPr/>
        </p:nvSpPr>
        <p:spPr>
          <a:xfrm>
            <a:off x="362388" y="1649669"/>
            <a:ext cx="11319859" cy="4247317"/>
          </a:xfrm>
          <a:prstGeom prst="rect">
            <a:avLst/>
          </a:prstGeom>
          <a:solidFill>
            <a:schemeClr val="accent4">
              <a:lumMod val="40000"/>
              <a:lumOff val="60000"/>
            </a:schemeClr>
          </a:solidFill>
        </p:spPr>
        <p:txBody>
          <a:bodyPr wrap="square">
            <a:spAutoFit/>
          </a:bodyPr>
          <a:lstStyle/>
          <a:p>
            <a:pPr algn="just"/>
            <a:r>
              <a:rPr lang="it-IT" dirty="0">
                <a:latin typeface="Verdana" panose="020B0604030504040204" pitchFamily="34" charset="0"/>
                <a:ea typeface="Verdana" panose="020B0604030504040204" pitchFamily="34" charset="0"/>
              </a:rPr>
              <a:t>Con la deliberazione della Giunta regionale n. 1397 del 27 novembre 2023 è stato </a:t>
            </a:r>
            <a:r>
              <a:rPr lang="it-IT" b="1" dirty="0">
                <a:latin typeface="Verdana" panose="020B0604030504040204" pitchFamily="34" charset="0"/>
                <a:ea typeface="Verdana" panose="020B0604030504040204" pitchFamily="34" charset="0"/>
              </a:rPr>
              <a:t>approvato il progetto definitivo</a:t>
            </a:r>
            <a:r>
              <a:rPr lang="it-IT" dirty="0">
                <a:latin typeface="Verdana" panose="020B0604030504040204" pitchFamily="34" charset="0"/>
                <a:ea typeface="Verdana" panose="020B0604030504040204" pitchFamily="34" charset="0"/>
              </a:rPr>
              <a:t> degli interventi del tratto terminale del torrente </a:t>
            </a:r>
            <a:r>
              <a:rPr lang="it-IT" dirty="0" err="1">
                <a:latin typeface="Verdana" panose="020B0604030504040204" pitchFamily="34" charset="0"/>
                <a:ea typeface="Verdana" panose="020B0604030504040204" pitchFamily="34" charset="0"/>
              </a:rPr>
              <a:t>Comboé</a:t>
            </a:r>
            <a:r>
              <a:rPr lang="it-IT" dirty="0">
                <a:latin typeface="Verdana" panose="020B0604030504040204" pitchFamily="34" charset="0"/>
                <a:ea typeface="Verdana" panose="020B0604030504040204" pitchFamily="34" charset="0"/>
              </a:rPr>
              <a:t> nei comuni di Pollein e Charvensod, per un importo complessivo pari a </a:t>
            </a:r>
            <a:r>
              <a:rPr lang="it-IT" b="1" dirty="0">
                <a:latin typeface="Verdana" panose="020B0604030504040204" pitchFamily="34" charset="0"/>
                <a:ea typeface="Verdana" panose="020B0604030504040204" pitchFamily="34" charset="0"/>
              </a:rPr>
              <a:t>Euro 1.230.000,00</a:t>
            </a:r>
            <a:r>
              <a:rPr lang="it-IT" dirty="0">
                <a:latin typeface="Verdana" panose="020B0604030504040204" pitchFamily="34" charset="0"/>
                <a:ea typeface="Verdana" panose="020B0604030504040204" pitchFamily="34" charset="0"/>
              </a:rPr>
              <a:t> e con Decreto n. 273 del 20 giugno 2024 è stata approvata l’intesa con i comuni di Pollein e Charvensod, ex art. 29 della legge regionale 6 aprile 1998, n. 11, per la realizzazione degli interventi.</a:t>
            </a:r>
          </a:p>
          <a:p>
            <a:pPr algn="just"/>
            <a:endParaRPr lang="it-IT" dirty="0">
              <a:latin typeface="Verdana" panose="020B0604030504040204" pitchFamily="34" charset="0"/>
              <a:ea typeface="Verdana" panose="020B0604030504040204" pitchFamily="34" charset="0"/>
            </a:endParaRPr>
          </a:p>
          <a:p>
            <a:pPr algn="just"/>
            <a:r>
              <a:rPr lang="it-IT" dirty="0">
                <a:latin typeface="Verdana" panose="020B0604030504040204" pitchFamily="34" charset="0"/>
                <a:ea typeface="Verdana" panose="020B0604030504040204" pitchFamily="34" charset="0"/>
              </a:rPr>
              <a:t>Con la deliberazione della Giunta regionale n. 1398 del 27 novembre 2023 è stato </a:t>
            </a:r>
            <a:r>
              <a:rPr lang="it-IT" b="1" dirty="0">
                <a:latin typeface="Verdana" panose="020B0604030504040204" pitchFamily="34" charset="0"/>
                <a:ea typeface="Verdana" panose="020B0604030504040204" pitchFamily="34" charset="0"/>
              </a:rPr>
              <a:t>approvato il progetto definitivo</a:t>
            </a:r>
            <a:r>
              <a:rPr lang="it-IT" dirty="0">
                <a:latin typeface="Verdana" panose="020B0604030504040204" pitchFamily="34" charset="0"/>
                <a:ea typeface="Verdana" panose="020B0604030504040204" pitchFamily="34" charset="0"/>
              </a:rPr>
              <a:t> degli interventi di sistemazione idraulica del torrente Val-</a:t>
            </a:r>
            <a:r>
              <a:rPr lang="it-IT" dirty="0" err="1">
                <a:latin typeface="Verdana" panose="020B0604030504040204" pitchFamily="34" charset="0"/>
                <a:ea typeface="Verdana" panose="020B0604030504040204" pitchFamily="34" charset="0"/>
              </a:rPr>
              <a:t>Moudzou</a:t>
            </a:r>
            <a:r>
              <a:rPr lang="it-IT" dirty="0">
                <a:latin typeface="Verdana" panose="020B0604030504040204" pitchFamily="34" charset="0"/>
                <a:ea typeface="Verdana" panose="020B0604030504040204" pitchFamily="34" charset="0"/>
              </a:rPr>
              <a:t> nei comuni di Pollein e Brissogne, per un importo complessivo pari a </a:t>
            </a:r>
            <a:r>
              <a:rPr lang="it-IT" b="1" dirty="0">
                <a:latin typeface="Verdana" panose="020B0604030504040204" pitchFamily="34" charset="0"/>
                <a:ea typeface="Verdana" panose="020B0604030504040204" pitchFamily="34" charset="0"/>
              </a:rPr>
              <a:t>Euro 2.070.000,00 </a:t>
            </a:r>
            <a:r>
              <a:rPr lang="it-IT" dirty="0">
                <a:latin typeface="Verdana" panose="020B0604030504040204" pitchFamily="34" charset="0"/>
                <a:ea typeface="Verdana" panose="020B0604030504040204" pitchFamily="34" charset="0"/>
              </a:rPr>
              <a:t>(di cui Euro 800.000,00 di risorse regionali), e con Decreto n. 274 del 20 giugno 2024 è stata approvata l’intesa con i comuni di Pollein e Brissogne, ex art. 29 della legge regionale 6 aprile 1998, n. 11, per la realizzazione degli interventi. </a:t>
            </a:r>
          </a:p>
          <a:p>
            <a:pPr algn="just"/>
            <a:endParaRPr lang="it-IT" dirty="0">
              <a:latin typeface="Verdana" panose="020B0604030504040204" pitchFamily="34" charset="0"/>
              <a:ea typeface="Verdana" panose="020B0604030504040204" pitchFamily="34" charset="0"/>
            </a:endParaRPr>
          </a:p>
          <a:p>
            <a:pPr algn="just"/>
            <a:r>
              <a:rPr lang="it-IT" dirty="0">
                <a:latin typeface="Verdana" panose="020B0604030504040204" pitchFamily="34" charset="0"/>
                <a:ea typeface="Verdana" panose="020B0604030504040204" pitchFamily="34" charset="0"/>
              </a:rPr>
              <a:t>Si sta quindi procedendo alla redazione delle progettazioni esecutive per procedere ad inizio 2025 agli affidamenti dei relativi lavori.</a:t>
            </a:r>
          </a:p>
        </p:txBody>
      </p:sp>
      <p:sp>
        <p:nvSpPr>
          <p:cNvPr id="3" name="Freccia a destra 2"/>
          <p:cNvSpPr/>
          <p:nvPr/>
        </p:nvSpPr>
        <p:spPr>
          <a:xfrm>
            <a:off x="6470890" y="601161"/>
            <a:ext cx="655320" cy="254421"/>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Segnaposto piè di pagina 3">
            <a:extLst>
              <a:ext uri="{FF2B5EF4-FFF2-40B4-BE49-F238E27FC236}">
                <a16:creationId xmlns:a16="http://schemas.microsoft.com/office/drawing/2014/main" id="{A79CC57E-2B4D-44B2-81F8-72661B8FD39C}"/>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spTree>
    <p:extLst>
      <p:ext uri="{BB962C8B-B14F-4D97-AF65-F5344CB8AC3E}">
        <p14:creationId xmlns:p14="http://schemas.microsoft.com/office/powerpoint/2010/main" val="363061466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10"/>
          <p:cNvSpPr/>
          <p:nvPr/>
        </p:nvSpPr>
        <p:spPr>
          <a:xfrm>
            <a:off x="362387" y="3025193"/>
            <a:ext cx="11467226" cy="2862322"/>
          </a:xfrm>
          <a:prstGeom prst="rect">
            <a:avLst/>
          </a:prstGeom>
          <a:solidFill>
            <a:schemeClr val="accent4">
              <a:lumMod val="40000"/>
              <a:lumOff val="60000"/>
            </a:schemeClr>
          </a:solidFill>
        </p:spPr>
        <p:txBody>
          <a:bodyPr wrap="square">
            <a:spAutoFit/>
          </a:bodyPr>
          <a:lstStyle/>
          <a:p>
            <a:pPr algn="just"/>
            <a:r>
              <a:rPr lang="it-IT" sz="2000" dirty="0">
                <a:latin typeface="Verdana" panose="020B0604030504040204" pitchFamily="34" charset="0"/>
                <a:ea typeface="Verdana" panose="020B0604030504040204" pitchFamily="34" charset="0"/>
              </a:rPr>
              <a:t>Le analisi di rischio delle due aree sono già state completate e con i Comuni interessati si stanno condividendo le impostazioni degli interventi di riduzione dei rischi da realizzare e per la gestione dei territori alla luce delle valutazioni geologiche di rischio già acquisite.</a:t>
            </a:r>
          </a:p>
          <a:p>
            <a:pPr algn="just"/>
            <a:r>
              <a:rPr lang="it-IT" sz="2000" dirty="0">
                <a:latin typeface="Verdana" panose="020B0604030504040204" pitchFamily="34" charset="0"/>
                <a:ea typeface="Verdana" panose="020B0604030504040204" pitchFamily="34" charset="0"/>
              </a:rPr>
              <a:t>L’attivazione per la procedura aperta per l’affidamento dei servizi di progettazione degli interventi condivisi verrà avviata per gennaio 2025.</a:t>
            </a:r>
          </a:p>
          <a:p>
            <a:pPr algn="just"/>
            <a:r>
              <a:rPr lang="it-IT" sz="2000" dirty="0">
                <a:latin typeface="Verdana" panose="020B0604030504040204" pitchFamily="34" charset="0"/>
                <a:ea typeface="Verdana" panose="020B0604030504040204" pitchFamily="34" charset="0"/>
              </a:rPr>
              <a:t>Nel 2025 si intende aumentare il costo ammesso del progetto relativo al centro abitato di Pontboset di 1.000.000,00 Euro, portando a 6.000.000,00 di euro il costo complessivo del budget dedicato alla Gestione dei rischi idrogeologici.</a:t>
            </a:r>
          </a:p>
        </p:txBody>
      </p:sp>
      <p:pic>
        <p:nvPicPr>
          <p:cNvPr id="13" name="Immagin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2" name="Rettangolo 1"/>
          <p:cNvSpPr/>
          <p:nvPr/>
        </p:nvSpPr>
        <p:spPr>
          <a:xfrm>
            <a:off x="362387" y="688054"/>
            <a:ext cx="6056701" cy="1015663"/>
          </a:xfrm>
          <a:prstGeom prst="rect">
            <a:avLst/>
          </a:prstGeom>
          <a:ln>
            <a:noFill/>
          </a:ln>
          <a:effectLst>
            <a:outerShdw blurRad="225425" dist="508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it-IT" sz="2000" dirty="0">
                <a:latin typeface="Verdana" panose="020B0604030504040204" pitchFamily="34" charset="0"/>
                <a:ea typeface="Verdana" panose="020B0604030504040204" pitchFamily="34" charset="0"/>
              </a:rPr>
              <a:t>Interventi per la messa in sicurezza e per la prevenzione dei rischi di natura idrogeologica </a:t>
            </a:r>
          </a:p>
          <a:p>
            <a:pPr algn="ctr"/>
            <a:r>
              <a:rPr lang="it-IT" sz="2000" dirty="0">
                <a:latin typeface="Verdana" panose="020B0604030504040204" pitchFamily="34" charset="0"/>
                <a:ea typeface="Verdana" panose="020B0604030504040204" pitchFamily="34" charset="0"/>
              </a:rPr>
              <a:t>per complessivi Euro 8.500.000,00</a:t>
            </a:r>
          </a:p>
        </p:txBody>
      </p:sp>
      <p:sp>
        <p:nvSpPr>
          <p:cNvPr id="9" name="Rettangolo 8"/>
          <p:cNvSpPr/>
          <p:nvPr/>
        </p:nvSpPr>
        <p:spPr>
          <a:xfrm>
            <a:off x="7178010" y="368843"/>
            <a:ext cx="4651604" cy="255454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it-IT" sz="2000" i="1" dirty="0">
                <a:latin typeface="Verdana" panose="020B0604030504040204" pitchFamily="34" charset="0"/>
                <a:ea typeface="Verdana" panose="020B0604030504040204" pitchFamily="34" charset="0"/>
              </a:rPr>
              <a:t>Gestione dei rischi idrogeologici per complessivi Euro 5.000.000,00 (incrementati nel 2025 di Euro 1.000.000,00) che interessano:</a:t>
            </a:r>
          </a:p>
          <a:p>
            <a:pPr algn="just"/>
            <a:r>
              <a:rPr lang="it-IT" sz="2000" i="1" dirty="0">
                <a:latin typeface="Verdana" panose="020B0604030504040204" pitchFamily="34" charset="0"/>
                <a:ea typeface="Verdana" panose="020B0604030504040204" pitchFamily="34" charset="0"/>
              </a:rPr>
              <a:t>1) la strada romana delle Gallie e l’accesso da est al comune di Bard e al Forte di Bard</a:t>
            </a:r>
          </a:p>
          <a:p>
            <a:pPr algn="just"/>
            <a:r>
              <a:rPr lang="it-IT" sz="2000" i="1" dirty="0">
                <a:latin typeface="Verdana" panose="020B0604030504040204" pitchFamily="34" charset="0"/>
                <a:ea typeface="Verdana" panose="020B0604030504040204" pitchFamily="34" charset="0"/>
              </a:rPr>
              <a:t>2) il centro abitato di Pontboset</a:t>
            </a:r>
          </a:p>
        </p:txBody>
      </p:sp>
      <p:sp>
        <p:nvSpPr>
          <p:cNvPr id="3" name="Freccia a destra 2"/>
          <p:cNvSpPr/>
          <p:nvPr/>
        </p:nvSpPr>
        <p:spPr>
          <a:xfrm>
            <a:off x="6470889" y="1058793"/>
            <a:ext cx="655320" cy="254421"/>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Segnaposto piè di pagina 3">
            <a:extLst>
              <a:ext uri="{FF2B5EF4-FFF2-40B4-BE49-F238E27FC236}">
                <a16:creationId xmlns:a16="http://schemas.microsoft.com/office/drawing/2014/main" id="{FE7C4246-6056-4EFB-879B-E8489DD62EEF}"/>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spTree>
    <p:extLst>
      <p:ext uri="{BB962C8B-B14F-4D97-AF65-F5344CB8AC3E}">
        <p14:creationId xmlns:p14="http://schemas.microsoft.com/office/powerpoint/2010/main" val="284842232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p:cNvSpPr/>
          <p:nvPr/>
        </p:nvSpPr>
        <p:spPr>
          <a:xfrm>
            <a:off x="4426375" y="3235190"/>
            <a:ext cx="274434" cy="400110"/>
          </a:xfrm>
          <a:prstGeom prst="rect">
            <a:avLst/>
          </a:prstGeom>
        </p:spPr>
        <p:txBody>
          <a:bodyPr wrap="none">
            <a:spAutoFit/>
          </a:bodyPr>
          <a:lstStyle/>
          <a:p>
            <a:r>
              <a:rPr lang="it-IT" sz="2000" dirty="0">
                <a:latin typeface="Verdana" panose="020B0604030504040204" pitchFamily="34" charset="0"/>
                <a:ea typeface="Verdana" panose="020B0604030504040204" pitchFamily="34" charset="0"/>
              </a:rPr>
              <a:t> </a:t>
            </a:r>
          </a:p>
        </p:txBody>
      </p:sp>
      <p:sp>
        <p:nvSpPr>
          <p:cNvPr id="2" name="Rettangolo 1"/>
          <p:cNvSpPr/>
          <p:nvPr/>
        </p:nvSpPr>
        <p:spPr>
          <a:xfrm>
            <a:off x="459963" y="476742"/>
            <a:ext cx="4720269" cy="1015663"/>
          </a:xfrm>
          <a:prstGeom prst="rect">
            <a:avLst/>
          </a:prstGeom>
          <a:ln>
            <a:noFill/>
          </a:ln>
          <a:effectLst>
            <a:outerShdw blurRad="225425" dist="508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it-IT" sz="2000" dirty="0">
                <a:solidFill>
                  <a:schemeClr val="lt1"/>
                </a:solidFill>
                <a:latin typeface="Verdana" panose="020B0604030504040204" pitchFamily="34" charset="0"/>
                <a:ea typeface="Verdana" panose="020B0604030504040204" pitchFamily="34" charset="0"/>
              </a:rPr>
              <a:t>Interventi di adattamento ai cambiamenti climatici </a:t>
            </a:r>
          </a:p>
          <a:p>
            <a:pPr algn="ctr"/>
            <a:r>
              <a:rPr lang="it-IT" sz="2000" dirty="0">
                <a:solidFill>
                  <a:schemeClr val="lt1"/>
                </a:solidFill>
                <a:latin typeface="Verdana" panose="020B0604030504040204" pitchFamily="34" charset="0"/>
                <a:ea typeface="Verdana" panose="020B0604030504040204" pitchFamily="34" charset="0"/>
              </a:rPr>
              <a:t>per complessivi 8.000.0000 di euro </a:t>
            </a:r>
          </a:p>
        </p:txBody>
      </p:sp>
      <p:sp>
        <p:nvSpPr>
          <p:cNvPr id="8" name="Rettangolo 7"/>
          <p:cNvSpPr/>
          <p:nvPr/>
        </p:nvSpPr>
        <p:spPr>
          <a:xfrm>
            <a:off x="459963" y="2034861"/>
            <a:ext cx="6434583" cy="132343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it-IT" sz="2000" i="1" dirty="0">
                <a:solidFill>
                  <a:schemeClr val="dk1"/>
                </a:solidFill>
                <a:latin typeface="Verdana" panose="020B0604030504040204" pitchFamily="34" charset="0"/>
                <a:ea typeface="Verdana" panose="020B0604030504040204" pitchFamily="34" charset="0"/>
              </a:rPr>
              <a:t>Azioni di adattamento al cambiamento climatico a livello locale in attuazione della strategia regionale di adattamento ai cambiamenti per Euro </a:t>
            </a:r>
            <a:r>
              <a:rPr lang="it-IT" sz="2000" i="1" dirty="0">
                <a:latin typeface="Verdana" panose="020B0604030504040204" pitchFamily="34" charset="0"/>
                <a:ea typeface="Verdana" panose="020B0604030504040204" pitchFamily="34" charset="0"/>
              </a:rPr>
              <a:t>4.</a:t>
            </a:r>
            <a:r>
              <a:rPr lang="it-IT" sz="2000" i="1" dirty="0">
                <a:solidFill>
                  <a:schemeClr val="dk1"/>
                </a:solidFill>
                <a:latin typeface="Verdana" panose="020B0604030504040204" pitchFamily="34" charset="0"/>
                <a:ea typeface="Verdana" panose="020B0604030504040204" pitchFamily="34" charset="0"/>
              </a:rPr>
              <a:t>000.000,00 </a:t>
            </a:r>
          </a:p>
        </p:txBody>
      </p:sp>
      <p:sp>
        <p:nvSpPr>
          <p:cNvPr id="10" name="Segnaposto piè di pagina 3">
            <a:extLst>
              <a:ext uri="{FF2B5EF4-FFF2-40B4-BE49-F238E27FC236}">
                <a16:creationId xmlns:a16="http://schemas.microsoft.com/office/drawing/2014/main" id="{FAD6DF0B-9748-4F50-A739-CF6D8AC7C66F}"/>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sp>
        <p:nvSpPr>
          <p:cNvPr id="16" name="Rettangolo 15">
            <a:extLst>
              <a:ext uri="{FF2B5EF4-FFF2-40B4-BE49-F238E27FC236}">
                <a16:creationId xmlns:a16="http://schemas.microsoft.com/office/drawing/2014/main" id="{06FD679C-B0E5-4F78-87B6-CE96E39F79CD}"/>
              </a:ext>
            </a:extLst>
          </p:cNvPr>
          <p:cNvSpPr/>
          <p:nvPr/>
        </p:nvSpPr>
        <p:spPr>
          <a:xfrm>
            <a:off x="459963" y="485439"/>
            <a:ext cx="4720269" cy="1015663"/>
          </a:xfrm>
          <a:prstGeom prst="rect">
            <a:avLst/>
          </a:prstGeom>
          <a:ln>
            <a:noFill/>
          </a:ln>
          <a:effectLst>
            <a:outerShdw blurRad="225425" dist="508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it-IT" sz="2000" dirty="0">
                <a:solidFill>
                  <a:schemeClr val="lt1"/>
                </a:solidFill>
                <a:latin typeface="Verdana" panose="020B0604030504040204" pitchFamily="34" charset="0"/>
                <a:ea typeface="Verdana" panose="020B0604030504040204" pitchFamily="34" charset="0"/>
              </a:rPr>
              <a:t>Interventi di adattamento ai cambiamenti climatici </a:t>
            </a:r>
          </a:p>
          <a:p>
            <a:pPr algn="ctr"/>
            <a:r>
              <a:rPr lang="it-IT" sz="2000" dirty="0">
                <a:solidFill>
                  <a:schemeClr val="lt1"/>
                </a:solidFill>
                <a:latin typeface="Verdana" panose="020B0604030504040204" pitchFamily="34" charset="0"/>
                <a:ea typeface="Verdana" panose="020B0604030504040204" pitchFamily="34" charset="0"/>
              </a:rPr>
              <a:t>per complessivi Euro 7.000.000,00</a:t>
            </a:r>
          </a:p>
        </p:txBody>
      </p:sp>
      <p:sp>
        <p:nvSpPr>
          <p:cNvPr id="19" name="Rettangolo 18">
            <a:extLst>
              <a:ext uri="{FF2B5EF4-FFF2-40B4-BE49-F238E27FC236}">
                <a16:creationId xmlns:a16="http://schemas.microsoft.com/office/drawing/2014/main" id="{FAA177FB-9863-4C5D-A2E3-6B3FFC3268AA}"/>
              </a:ext>
            </a:extLst>
          </p:cNvPr>
          <p:cNvSpPr/>
          <p:nvPr/>
        </p:nvSpPr>
        <p:spPr>
          <a:xfrm>
            <a:off x="459963" y="3690115"/>
            <a:ext cx="6434583" cy="1631216"/>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it-IT" sz="2000" i="1" dirty="0">
                <a:latin typeface="Verdana" panose="020B0604030504040204" pitchFamily="34" charset="0"/>
                <a:ea typeface="Verdana" panose="020B0604030504040204" pitchFamily="34" charset="0"/>
              </a:rPr>
              <a:t>Prevenzione dei rischi in un contesto di cambiamento climatico – tecniche di monitoraggio e di rilevamento dei parametri ambientali per il monitoraggio territoriale per Euro 3.000.000,00</a:t>
            </a:r>
          </a:p>
        </p:txBody>
      </p:sp>
      <p:sp>
        <p:nvSpPr>
          <p:cNvPr id="20" name="Rettangolo 19">
            <a:extLst>
              <a:ext uri="{FF2B5EF4-FFF2-40B4-BE49-F238E27FC236}">
                <a16:creationId xmlns:a16="http://schemas.microsoft.com/office/drawing/2014/main" id="{AC3562E0-6715-4D65-B1CE-7CA630C282FB}"/>
              </a:ext>
            </a:extLst>
          </p:cNvPr>
          <p:cNvSpPr/>
          <p:nvPr/>
        </p:nvSpPr>
        <p:spPr>
          <a:xfrm>
            <a:off x="7572472" y="2024171"/>
            <a:ext cx="4114800" cy="132343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it-IT" sz="2000" b="1" i="1" dirty="0">
                <a:latin typeface="Verdana" panose="020B0604030504040204" pitchFamily="34" charset="0"/>
                <a:ea typeface="Verdana" panose="020B0604030504040204" pitchFamily="34" charset="0"/>
              </a:rPr>
              <a:t>Temi principali:</a:t>
            </a:r>
          </a:p>
          <a:p>
            <a:pPr algn="just"/>
            <a:r>
              <a:rPr lang="it-IT" sz="2000" i="1" dirty="0">
                <a:latin typeface="Verdana" panose="020B0604030504040204" pitchFamily="34" charset="0"/>
                <a:ea typeface="Verdana" panose="020B0604030504040204" pitchFamily="34" charset="0"/>
              </a:rPr>
              <a:t>Rischi glaciali e periglaciali</a:t>
            </a:r>
          </a:p>
          <a:p>
            <a:pPr algn="just"/>
            <a:r>
              <a:rPr lang="it-IT" sz="2000" i="1" dirty="0">
                <a:latin typeface="Verdana" panose="020B0604030504040204" pitchFamily="34" charset="0"/>
                <a:ea typeface="Verdana" panose="020B0604030504040204" pitchFamily="34" charset="0"/>
              </a:rPr>
              <a:t>Gestione delle risorse idriche </a:t>
            </a:r>
          </a:p>
          <a:p>
            <a:pPr algn="just"/>
            <a:r>
              <a:rPr lang="it-IT" sz="2000" i="1" dirty="0">
                <a:latin typeface="Verdana" panose="020B0604030504040204" pitchFamily="34" charset="0"/>
                <a:ea typeface="Verdana" panose="020B0604030504040204" pitchFamily="34" charset="0"/>
              </a:rPr>
              <a:t>Uso delle risorse idriche</a:t>
            </a:r>
          </a:p>
        </p:txBody>
      </p:sp>
      <p:sp>
        <p:nvSpPr>
          <p:cNvPr id="23" name="Rettangolo 22">
            <a:extLst>
              <a:ext uri="{FF2B5EF4-FFF2-40B4-BE49-F238E27FC236}">
                <a16:creationId xmlns:a16="http://schemas.microsoft.com/office/drawing/2014/main" id="{CF01FD11-49D5-4C24-8C73-D823F1B5DFA6}"/>
              </a:ext>
            </a:extLst>
          </p:cNvPr>
          <p:cNvSpPr/>
          <p:nvPr/>
        </p:nvSpPr>
        <p:spPr>
          <a:xfrm>
            <a:off x="7572471" y="3690114"/>
            <a:ext cx="4114800" cy="132343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it-IT" sz="2000" b="1" i="1" dirty="0">
                <a:latin typeface="Verdana" panose="020B0604030504040204" pitchFamily="34" charset="0"/>
                <a:ea typeface="Verdana" panose="020B0604030504040204" pitchFamily="34" charset="0"/>
              </a:rPr>
              <a:t>Temi principali:</a:t>
            </a:r>
          </a:p>
          <a:p>
            <a:pPr algn="just"/>
            <a:r>
              <a:rPr lang="it-IT" sz="2000" i="1" dirty="0">
                <a:latin typeface="Verdana" panose="020B0604030504040204" pitchFamily="34" charset="0"/>
                <a:ea typeface="Verdana" panose="020B0604030504040204" pitchFamily="34" charset="0"/>
              </a:rPr>
              <a:t>Monitoraggio dell’evoluzione degli ambiti montani e dei corpi idrici</a:t>
            </a:r>
          </a:p>
        </p:txBody>
      </p:sp>
      <p:sp>
        <p:nvSpPr>
          <p:cNvPr id="3" name="Freccia angolare in su 2">
            <a:extLst>
              <a:ext uri="{FF2B5EF4-FFF2-40B4-BE49-F238E27FC236}">
                <a16:creationId xmlns:a16="http://schemas.microsoft.com/office/drawing/2014/main" id="{69A21E00-0034-4B82-818E-3B3671AC0566}"/>
              </a:ext>
            </a:extLst>
          </p:cNvPr>
          <p:cNvSpPr/>
          <p:nvPr/>
        </p:nvSpPr>
        <p:spPr>
          <a:xfrm rot="10800000" flipH="1">
            <a:off x="5599923" y="709884"/>
            <a:ext cx="1115202" cy="993162"/>
          </a:xfrm>
          <a:prstGeom prst="bentUpArrow">
            <a:avLst/>
          </a:prstGeom>
          <a:ln>
            <a:noFill/>
          </a:ln>
          <a:effectLst>
            <a:outerShdw blurRad="225425" dist="508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a:endParaRPr lang="it-IT" sz="2000">
              <a:latin typeface="Verdana" panose="020B0604030504040204" pitchFamily="34" charset="0"/>
              <a:ea typeface="Verdana" panose="020B0604030504040204" pitchFamily="34" charset="0"/>
            </a:endParaRPr>
          </a:p>
        </p:txBody>
      </p:sp>
      <p:sp>
        <p:nvSpPr>
          <p:cNvPr id="4" name="Freccia a destra 3">
            <a:extLst>
              <a:ext uri="{FF2B5EF4-FFF2-40B4-BE49-F238E27FC236}">
                <a16:creationId xmlns:a16="http://schemas.microsoft.com/office/drawing/2014/main" id="{48B2E92C-E26A-4BCE-ADD2-98F8DB2C9792}"/>
              </a:ext>
            </a:extLst>
          </p:cNvPr>
          <p:cNvSpPr/>
          <p:nvPr/>
        </p:nvSpPr>
        <p:spPr>
          <a:xfrm>
            <a:off x="6984477" y="2512992"/>
            <a:ext cx="498063" cy="345796"/>
          </a:xfrm>
          <a:prstGeom prst="rightArrow">
            <a:avLst/>
          </a:prstGeom>
          <a:ln>
            <a:noFill/>
          </a:ln>
          <a:effectLst>
            <a:outerShdw blurRad="225425" dist="508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a:endParaRPr lang="it-IT" sz="2000">
              <a:latin typeface="Verdana" panose="020B0604030504040204" pitchFamily="34" charset="0"/>
              <a:ea typeface="Verdana" panose="020B0604030504040204" pitchFamily="34" charset="0"/>
            </a:endParaRPr>
          </a:p>
        </p:txBody>
      </p:sp>
      <p:sp>
        <p:nvSpPr>
          <p:cNvPr id="24" name="Freccia a destra 23">
            <a:extLst>
              <a:ext uri="{FF2B5EF4-FFF2-40B4-BE49-F238E27FC236}">
                <a16:creationId xmlns:a16="http://schemas.microsoft.com/office/drawing/2014/main" id="{C32C66BC-26FE-4E28-B5CB-F242DF73366A}"/>
              </a:ext>
            </a:extLst>
          </p:cNvPr>
          <p:cNvSpPr/>
          <p:nvPr/>
        </p:nvSpPr>
        <p:spPr>
          <a:xfrm>
            <a:off x="6984477" y="4178935"/>
            <a:ext cx="498063" cy="345796"/>
          </a:xfrm>
          <a:prstGeom prst="rightArrow">
            <a:avLst/>
          </a:prstGeom>
          <a:ln>
            <a:noFill/>
          </a:ln>
          <a:effectLst>
            <a:outerShdw blurRad="225425" dist="508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a:endParaRPr lang="it-IT" sz="200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12338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18" name="Rectangle 5"/>
          <p:cNvSpPr>
            <a:spLocks noChangeArrowheads="1"/>
          </p:cNvSpPr>
          <p:nvPr/>
        </p:nvSpPr>
        <p:spPr bwMode="auto">
          <a:xfrm>
            <a:off x="-3060192" y="239151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2" name="Rettangolo 1"/>
          <p:cNvSpPr/>
          <p:nvPr/>
        </p:nvSpPr>
        <p:spPr>
          <a:xfrm>
            <a:off x="459963" y="476742"/>
            <a:ext cx="4720269" cy="1015663"/>
          </a:xfrm>
          <a:prstGeom prst="rect">
            <a:avLst/>
          </a:prstGeom>
          <a:ln>
            <a:noFill/>
          </a:ln>
          <a:effectLst>
            <a:outerShdw blurRad="225425" dist="508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it-IT" sz="2000" dirty="0">
                <a:solidFill>
                  <a:schemeClr val="lt1"/>
                </a:solidFill>
                <a:latin typeface="Verdana" panose="020B0604030504040204" pitchFamily="34" charset="0"/>
                <a:ea typeface="Verdana" panose="020B0604030504040204" pitchFamily="34" charset="0"/>
              </a:rPr>
              <a:t>Interventi di adattamento ai cambiamenti climatici </a:t>
            </a:r>
          </a:p>
          <a:p>
            <a:pPr algn="ctr"/>
            <a:r>
              <a:rPr lang="it-IT" sz="2000" dirty="0">
                <a:solidFill>
                  <a:schemeClr val="lt1"/>
                </a:solidFill>
                <a:latin typeface="Verdana" panose="020B0604030504040204" pitchFamily="34" charset="0"/>
                <a:ea typeface="Verdana" panose="020B0604030504040204" pitchFamily="34" charset="0"/>
              </a:rPr>
              <a:t>per complessivi 8.000.0000 di euro </a:t>
            </a:r>
          </a:p>
        </p:txBody>
      </p:sp>
      <p:sp>
        <p:nvSpPr>
          <p:cNvPr id="8" name="Rettangolo 7"/>
          <p:cNvSpPr/>
          <p:nvPr/>
        </p:nvSpPr>
        <p:spPr>
          <a:xfrm>
            <a:off x="6096000" y="393104"/>
            <a:ext cx="5716613"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it-IT" i="1" dirty="0">
                <a:solidFill>
                  <a:schemeClr val="dk1"/>
                </a:solidFill>
                <a:latin typeface="Verdana" panose="020B0604030504040204" pitchFamily="34" charset="0"/>
                <a:ea typeface="Verdana" panose="020B0604030504040204" pitchFamily="34" charset="0"/>
              </a:rPr>
              <a:t>Azioni di adattamento al cambiamento climatico a livello locale in attuazione della strategia regionale di adattamento ai cambiamenti climatici per complessivi Euro 4.000.000,00</a:t>
            </a:r>
          </a:p>
        </p:txBody>
      </p:sp>
      <p:sp>
        <p:nvSpPr>
          <p:cNvPr id="9" name="Freccia a destra 8"/>
          <p:cNvSpPr/>
          <p:nvPr/>
        </p:nvSpPr>
        <p:spPr>
          <a:xfrm>
            <a:off x="5280389" y="857362"/>
            <a:ext cx="655320" cy="254421"/>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Segnaposto piè di pagina 3">
            <a:extLst>
              <a:ext uri="{FF2B5EF4-FFF2-40B4-BE49-F238E27FC236}">
                <a16:creationId xmlns:a16="http://schemas.microsoft.com/office/drawing/2014/main" id="{FAD6DF0B-9748-4F50-A739-CF6D8AC7C66F}"/>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sp>
        <p:nvSpPr>
          <p:cNvPr id="11" name="Rettangolo 10">
            <a:extLst>
              <a:ext uri="{FF2B5EF4-FFF2-40B4-BE49-F238E27FC236}">
                <a16:creationId xmlns:a16="http://schemas.microsoft.com/office/drawing/2014/main" id="{223DCB56-314B-4971-B9AD-148CE5B583E1}"/>
              </a:ext>
            </a:extLst>
          </p:cNvPr>
          <p:cNvSpPr/>
          <p:nvPr/>
        </p:nvSpPr>
        <p:spPr>
          <a:xfrm>
            <a:off x="459963" y="1820418"/>
            <a:ext cx="11352650" cy="1569660"/>
          </a:xfrm>
          <a:prstGeom prst="rect">
            <a:avLst/>
          </a:prstGeom>
          <a:solidFill>
            <a:schemeClr val="accent4">
              <a:lumMod val="40000"/>
              <a:lumOff val="60000"/>
            </a:schemeClr>
          </a:solidFill>
        </p:spPr>
        <p:txBody>
          <a:bodyPr wrap="square">
            <a:spAutoFit/>
          </a:bodyPr>
          <a:lstStyle/>
          <a:p>
            <a:pPr algn="just"/>
            <a:r>
              <a:rPr lang="it-IT" sz="1600" dirty="0">
                <a:latin typeface="Verdana" panose="020B0604030504040204" pitchFamily="34" charset="0"/>
                <a:ea typeface="Verdana" panose="020B0604030504040204" pitchFamily="34" charset="0"/>
              </a:rPr>
              <a:t>Con deliberazione della Giunta regionale n. 915 in data 6 agosto 2024 </a:t>
            </a:r>
            <a:r>
              <a:rPr lang="it-IT" sz="1600" b="1" dirty="0">
                <a:latin typeface="Verdana" panose="020B0604030504040204" pitchFamily="34" charset="0"/>
                <a:ea typeface="Verdana" panose="020B0604030504040204" pitchFamily="34" charset="0"/>
              </a:rPr>
              <a:t>è stato approvato </a:t>
            </a:r>
            <a:r>
              <a:rPr lang="it-IT" sz="1600" dirty="0">
                <a:latin typeface="Verdana" panose="020B0604030504040204" pitchFamily="34" charset="0"/>
                <a:ea typeface="Verdana" panose="020B0604030504040204" pitchFamily="34" charset="0"/>
              </a:rPr>
              <a:t>il finanziamento del Progetto “</a:t>
            </a:r>
            <a:r>
              <a:rPr lang="it-IT" sz="1600" i="1" dirty="0">
                <a:latin typeface="Verdana" panose="020B0604030504040204" pitchFamily="34" charset="0"/>
                <a:ea typeface="Verdana" panose="020B0604030504040204" pitchFamily="34" charset="0"/>
              </a:rPr>
              <a:t>Implementazione di un sistema delle conoscenze delle fonti di approvvigionamento di acqua destinata al consumo umano ai fini della loro salvaguardia alla luce dei cambiamenti climatici in atto</a:t>
            </a:r>
            <a:r>
              <a:rPr lang="it-IT" sz="1600" dirty="0">
                <a:latin typeface="Verdana" panose="020B0604030504040204" pitchFamily="34" charset="0"/>
                <a:ea typeface="Verdana" panose="020B0604030504040204" pitchFamily="34" charset="0"/>
              </a:rPr>
              <a:t>”, per</a:t>
            </a:r>
            <a:r>
              <a:rPr lang="it-IT" sz="1600" b="1" dirty="0">
                <a:latin typeface="Verdana" panose="020B0604030504040204" pitchFamily="34" charset="0"/>
                <a:ea typeface="Verdana" panose="020B0604030504040204" pitchFamily="34" charset="0"/>
              </a:rPr>
              <a:t> Euro 1.400.000,00</a:t>
            </a:r>
            <a:r>
              <a:rPr lang="it-IT" sz="1600" dirty="0">
                <a:latin typeface="Verdana" panose="020B0604030504040204" pitchFamily="34" charset="0"/>
                <a:ea typeface="Verdana" panose="020B0604030504040204" pitchFamily="34" charset="0"/>
              </a:rPr>
              <a:t>. La Convenzione tra Regione e il BIM, in qualità di Autorità di ambito per la gestione dei servizi idrici, per l’attuazione del progetto è stata sottoscritta il 9 ottobre 2024 e il BIM sta avviando le procedure di acquisizione dei servizi necessari</a:t>
            </a:r>
          </a:p>
        </p:txBody>
      </p:sp>
      <p:sp>
        <p:nvSpPr>
          <p:cNvPr id="16" name="Rettangolo 15">
            <a:extLst>
              <a:ext uri="{FF2B5EF4-FFF2-40B4-BE49-F238E27FC236}">
                <a16:creationId xmlns:a16="http://schemas.microsoft.com/office/drawing/2014/main" id="{06FD679C-B0E5-4F78-87B6-CE96E39F79CD}"/>
              </a:ext>
            </a:extLst>
          </p:cNvPr>
          <p:cNvSpPr/>
          <p:nvPr/>
        </p:nvSpPr>
        <p:spPr>
          <a:xfrm>
            <a:off x="459963" y="485439"/>
            <a:ext cx="4720269" cy="1015663"/>
          </a:xfrm>
          <a:prstGeom prst="rect">
            <a:avLst/>
          </a:prstGeom>
          <a:ln>
            <a:noFill/>
          </a:ln>
          <a:effectLst>
            <a:outerShdw blurRad="225425" dist="508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it-IT" sz="2000" dirty="0">
                <a:solidFill>
                  <a:schemeClr val="lt1"/>
                </a:solidFill>
                <a:latin typeface="Verdana" panose="020B0604030504040204" pitchFamily="34" charset="0"/>
                <a:ea typeface="Verdana" panose="020B0604030504040204" pitchFamily="34" charset="0"/>
              </a:rPr>
              <a:t>Interventi di adattamento ai cambiamenti climatici </a:t>
            </a:r>
          </a:p>
          <a:p>
            <a:pPr algn="ctr"/>
            <a:r>
              <a:rPr lang="it-IT" sz="2000" dirty="0">
                <a:solidFill>
                  <a:schemeClr val="lt1"/>
                </a:solidFill>
                <a:latin typeface="Verdana" panose="020B0604030504040204" pitchFamily="34" charset="0"/>
                <a:ea typeface="Verdana" panose="020B0604030504040204" pitchFamily="34" charset="0"/>
              </a:rPr>
              <a:t>per complessivi Euro 7.000.000,00  </a:t>
            </a:r>
          </a:p>
        </p:txBody>
      </p:sp>
      <p:sp>
        <p:nvSpPr>
          <p:cNvPr id="19" name="Rettangolo 18">
            <a:extLst>
              <a:ext uri="{FF2B5EF4-FFF2-40B4-BE49-F238E27FC236}">
                <a16:creationId xmlns:a16="http://schemas.microsoft.com/office/drawing/2014/main" id="{61490F03-1B8E-4E58-8DC7-81C9968DD719}"/>
              </a:ext>
            </a:extLst>
          </p:cNvPr>
          <p:cNvSpPr/>
          <p:nvPr/>
        </p:nvSpPr>
        <p:spPr>
          <a:xfrm>
            <a:off x="459963" y="3536638"/>
            <a:ext cx="11352650" cy="830997"/>
          </a:xfrm>
          <a:prstGeom prst="rect">
            <a:avLst/>
          </a:prstGeom>
          <a:solidFill>
            <a:schemeClr val="accent4">
              <a:lumMod val="40000"/>
              <a:lumOff val="60000"/>
            </a:schemeClr>
          </a:solidFill>
        </p:spPr>
        <p:txBody>
          <a:bodyPr wrap="square">
            <a:spAutoFit/>
          </a:bodyPr>
          <a:lstStyle/>
          <a:p>
            <a:pPr algn="just"/>
            <a:r>
              <a:rPr lang="it-IT" sz="1600" dirty="0">
                <a:latin typeface="Verdana" panose="020B0604030504040204" pitchFamily="34" charset="0"/>
                <a:ea typeface="Verdana" panose="020B0604030504040204" pitchFamily="34" charset="0"/>
              </a:rPr>
              <a:t>È </a:t>
            </a:r>
            <a:r>
              <a:rPr lang="it-IT" sz="1600" b="1" dirty="0">
                <a:latin typeface="Verdana" panose="020B0604030504040204" pitchFamily="34" charset="0"/>
                <a:ea typeface="Verdana" panose="020B0604030504040204" pitchFamily="34" charset="0"/>
              </a:rPr>
              <a:t>in fase di approvazione </a:t>
            </a:r>
            <a:r>
              <a:rPr lang="it-IT" sz="1600" dirty="0">
                <a:latin typeface="Verdana" panose="020B0604030504040204" pitchFamily="34" charset="0"/>
                <a:ea typeface="Verdana" panose="020B0604030504040204" pitchFamily="34" charset="0"/>
              </a:rPr>
              <a:t>il Progetto </a:t>
            </a:r>
            <a:r>
              <a:rPr lang="it-IT" sz="1600" dirty="0" err="1">
                <a:latin typeface="Verdana" panose="020B0604030504040204" pitchFamily="34" charset="0"/>
                <a:ea typeface="Verdana" panose="020B0604030504040204" pitchFamily="34" charset="0"/>
              </a:rPr>
              <a:t>Glarisk</a:t>
            </a:r>
            <a:r>
              <a:rPr lang="it-IT" sz="1600" dirty="0">
                <a:latin typeface="Verdana" panose="020B0604030504040204" pitchFamily="34" charset="0"/>
                <a:ea typeface="Verdana" panose="020B0604030504040204" pitchFamily="34" charset="0"/>
              </a:rPr>
              <a:t> al costo previsto di </a:t>
            </a:r>
            <a:r>
              <a:rPr lang="it-IT" sz="1600" b="1" dirty="0">
                <a:latin typeface="Verdana" panose="020B0604030504040204" pitchFamily="34" charset="0"/>
                <a:ea typeface="Verdana" panose="020B0604030504040204" pitchFamily="34" charset="0"/>
              </a:rPr>
              <a:t>Euro 1.600.000,00</a:t>
            </a:r>
            <a:r>
              <a:rPr lang="it-IT" sz="1600" dirty="0">
                <a:latin typeface="Verdana" panose="020B0604030504040204" pitchFamily="34" charset="0"/>
                <a:ea typeface="Verdana" panose="020B0604030504040204" pitchFamily="34" charset="0"/>
              </a:rPr>
              <a:t>, per sviluppare scenari di pericolo/rischio a supporto delle strategie e piani di gestione del territorio, in ambito glaciale e periglaciale</a:t>
            </a:r>
          </a:p>
        </p:txBody>
      </p:sp>
      <p:sp>
        <p:nvSpPr>
          <p:cNvPr id="20" name="Rettangolo 19">
            <a:extLst>
              <a:ext uri="{FF2B5EF4-FFF2-40B4-BE49-F238E27FC236}">
                <a16:creationId xmlns:a16="http://schemas.microsoft.com/office/drawing/2014/main" id="{BE87957A-3281-49F8-99CF-05A8545C6615}"/>
              </a:ext>
            </a:extLst>
          </p:cNvPr>
          <p:cNvSpPr/>
          <p:nvPr/>
        </p:nvSpPr>
        <p:spPr>
          <a:xfrm>
            <a:off x="459963" y="4761924"/>
            <a:ext cx="11352650" cy="830997"/>
          </a:xfrm>
          <a:prstGeom prst="rect">
            <a:avLst/>
          </a:prstGeom>
          <a:solidFill>
            <a:schemeClr val="accent4">
              <a:lumMod val="40000"/>
              <a:lumOff val="60000"/>
            </a:schemeClr>
          </a:solidFill>
        </p:spPr>
        <p:txBody>
          <a:bodyPr wrap="square">
            <a:spAutoFit/>
          </a:bodyPr>
          <a:lstStyle/>
          <a:p>
            <a:pPr algn="just"/>
            <a:r>
              <a:rPr lang="it-IT" sz="1600" dirty="0">
                <a:latin typeface="Verdana" panose="020B0604030504040204" pitchFamily="34" charset="0"/>
                <a:ea typeface="Verdana" panose="020B0604030504040204" pitchFamily="34" charset="0"/>
              </a:rPr>
              <a:t>È </a:t>
            </a:r>
            <a:r>
              <a:rPr lang="it-IT" sz="1600" b="1" dirty="0">
                <a:latin typeface="Verdana" panose="020B0604030504040204" pitchFamily="34" charset="0"/>
                <a:ea typeface="Verdana" panose="020B0604030504040204" pitchFamily="34" charset="0"/>
              </a:rPr>
              <a:t>in fase di predisposizione </a:t>
            </a:r>
            <a:r>
              <a:rPr lang="it-IT" sz="1600" dirty="0">
                <a:latin typeface="Verdana" panose="020B0604030504040204" pitchFamily="34" charset="0"/>
                <a:ea typeface="Verdana" panose="020B0604030504040204" pitchFamily="34" charset="0"/>
              </a:rPr>
              <a:t>il Progetto </a:t>
            </a:r>
            <a:r>
              <a:rPr lang="it-IT" sz="1600" dirty="0" err="1">
                <a:latin typeface="Verdana" panose="020B0604030504040204" pitchFamily="34" charset="0"/>
                <a:ea typeface="Verdana" panose="020B0604030504040204" pitchFamily="34" charset="0"/>
              </a:rPr>
              <a:t>Geothermalp</a:t>
            </a:r>
            <a:r>
              <a:rPr lang="it-IT" sz="1600" dirty="0">
                <a:latin typeface="Verdana" panose="020B0604030504040204" pitchFamily="34" charset="0"/>
                <a:ea typeface="Verdana" panose="020B0604030504040204" pitchFamily="34" charset="0"/>
              </a:rPr>
              <a:t> al costo previsto di </a:t>
            </a:r>
            <a:r>
              <a:rPr lang="it-IT" sz="1600" b="1" dirty="0">
                <a:latin typeface="Verdana" panose="020B0604030504040204" pitchFamily="34" charset="0"/>
                <a:ea typeface="Verdana" panose="020B0604030504040204" pitchFamily="34" charset="0"/>
              </a:rPr>
              <a:t>Euro 1.000.000,00, </a:t>
            </a:r>
            <a:r>
              <a:rPr lang="it-IT" sz="1600" dirty="0">
                <a:latin typeface="Verdana" panose="020B0604030504040204" pitchFamily="34" charset="0"/>
                <a:ea typeface="Verdana" panose="020B0604030504040204" pitchFamily="34" charset="0"/>
              </a:rPr>
              <a:t>per esplorare la possibilità di sfruttamento del flusso geotermico endogeno di temperatura intermedia, causato dai cambiamenti climatici, la cui approvazione è prevista per l’inizio del 2025.</a:t>
            </a:r>
          </a:p>
        </p:txBody>
      </p:sp>
    </p:spTree>
    <p:extLst>
      <p:ext uri="{BB962C8B-B14F-4D97-AF65-F5344CB8AC3E}">
        <p14:creationId xmlns:p14="http://schemas.microsoft.com/office/powerpoint/2010/main" val="158007774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randombar(horizont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randombar(horizontal)">
                                      <p:cBhvr>
                                        <p:cTn id="1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18" name="Rectangle 5"/>
          <p:cNvSpPr>
            <a:spLocks noChangeArrowheads="1"/>
          </p:cNvSpPr>
          <p:nvPr/>
        </p:nvSpPr>
        <p:spPr bwMode="auto">
          <a:xfrm>
            <a:off x="-3060192" y="239151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2" name="Rettangolo 1"/>
          <p:cNvSpPr/>
          <p:nvPr/>
        </p:nvSpPr>
        <p:spPr>
          <a:xfrm>
            <a:off x="459963" y="476742"/>
            <a:ext cx="4720269" cy="1015663"/>
          </a:xfrm>
          <a:prstGeom prst="rect">
            <a:avLst/>
          </a:prstGeom>
          <a:ln>
            <a:noFill/>
          </a:ln>
          <a:effectLst>
            <a:outerShdw blurRad="225425" dist="508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it-IT" sz="2000" dirty="0">
                <a:solidFill>
                  <a:schemeClr val="lt1"/>
                </a:solidFill>
                <a:latin typeface="Verdana" panose="020B0604030504040204" pitchFamily="34" charset="0"/>
                <a:ea typeface="Verdana" panose="020B0604030504040204" pitchFamily="34" charset="0"/>
              </a:rPr>
              <a:t>Interventi di adattamento ai cambiamenti climatici </a:t>
            </a:r>
          </a:p>
          <a:p>
            <a:pPr algn="ctr"/>
            <a:r>
              <a:rPr lang="it-IT" sz="2000" dirty="0">
                <a:solidFill>
                  <a:schemeClr val="lt1"/>
                </a:solidFill>
                <a:latin typeface="Verdana" panose="020B0604030504040204" pitchFamily="34" charset="0"/>
                <a:ea typeface="Verdana" panose="020B0604030504040204" pitchFamily="34" charset="0"/>
              </a:rPr>
              <a:t>per complessivi 8.000.0000 di euro </a:t>
            </a:r>
          </a:p>
        </p:txBody>
      </p:sp>
      <p:sp>
        <p:nvSpPr>
          <p:cNvPr id="8" name="Rettangolo 7"/>
          <p:cNvSpPr/>
          <p:nvPr/>
        </p:nvSpPr>
        <p:spPr>
          <a:xfrm>
            <a:off x="6096000" y="266976"/>
            <a:ext cx="5716613" cy="1477328"/>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it-IT" i="1" dirty="0">
                <a:solidFill>
                  <a:schemeClr val="dk1"/>
                </a:solidFill>
                <a:latin typeface="Verdana" panose="020B0604030504040204" pitchFamily="34" charset="0"/>
                <a:ea typeface="Verdana" panose="020B0604030504040204" pitchFamily="34" charset="0"/>
              </a:rPr>
              <a:t>Prevenzione dei rischi in un contesto di cambiamento climatico – tecniche di monitoraggio e di rilevamento dei parametri ambientali per il monitoraggio territoriale per complessivi Euro 3.000.000,00</a:t>
            </a:r>
          </a:p>
        </p:txBody>
      </p:sp>
      <p:sp>
        <p:nvSpPr>
          <p:cNvPr id="9" name="Freccia a destra 8"/>
          <p:cNvSpPr/>
          <p:nvPr/>
        </p:nvSpPr>
        <p:spPr>
          <a:xfrm>
            <a:off x="5280389" y="857362"/>
            <a:ext cx="655320" cy="254421"/>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Segnaposto piè di pagina 3">
            <a:extLst>
              <a:ext uri="{FF2B5EF4-FFF2-40B4-BE49-F238E27FC236}">
                <a16:creationId xmlns:a16="http://schemas.microsoft.com/office/drawing/2014/main" id="{FAD6DF0B-9748-4F50-A739-CF6D8AC7C66F}"/>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sp>
        <p:nvSpPr>
          <p:cNvPr id="11" name="Rettangolo 10">
            <a:extLst>
              <a:ext uri="{FF2B5EF4-FFF2-40B4-BE49-F238E27FC236}">
                <a16:creationId xmlns:a16="http://schemas.microsoft.com/office/drawing/2014/main" id="{223DCB56-314B-4971-B9AD-148CE5B583E1}"/>
              </a:ext>
            </a:extLst>
          </p:cNvPr>
          <p:cNvSpPr/>
          <p:nvPr/>
        </p:nvSpPr>
        <p:spPr>
          <a:xfrm>
            <a:off x="459963" y="1883482"/>
            <a:ext cx="11352650" cy="1815882"/>
          </a:xfrm>
          <a:prstGeom prst="rect">
            <a:avLst/>
          </a:prstGeom>
          <a:solidFill>
            <a:schemeClr val="accent4">
              <a:lumMod val="40000"/>
              <a:lumOff val="60000"/>
            </a:schemeClr>
          </a:solidFill>
        </p:spPr>
        <p:txBody>
          <a:bodyPr wrap="square">
            <a:spAutoFit/>
          </a:bodyPr>
          <a:lstStyle/>
          <a:p>
            <a:pPr algn="just"/>
            <a:r>
              <a:rPr lang="it-IT" sz="1600" dirty="0">
                <a:latin typeface="Verdana" panose="020B0604030504040204" pitchFamily="34" charset="0"/>
                <a:ea typeface="Verdana" panose="020B0604030504040204" pitchFamily="34" charset="0"/>
              </a:rPr>
              <a:t>Con deliberazione della Giunta regionale n. 158 in data 19 febbraio 2024 </a:t>
            </a:r>
            <a:r>
              <a:rPr lang="it-IT" sz="1600" b="1" dirty="0">
                <a:latin typeface="Verdana" panose="020B0604030504040204" pitchFamily="34" charset="0"/>
                <a:ea typeface="Verdana" panose="020B0604030504040204" pitchFamily="34" charset="0"/>
              </a:rPr>
              <a:t>è stato approvato </a:t>
            </a:r>
            <a:r>
              <a:rPr lang="it-IT" sz="1600" dirty="0">
                <a:latin typeface="Verdana" panose="020B0604030504040204" pitchFamily="34" charset="0"/>
                <a:ea typeface="Verdana" panose="020B0604030504040204" pitchFamily="34" charset="0"/>
              </a:rPr>
              <a:t>il finanziamento del Progetto ‘The Chain Project’, per un importo complessivo di </a:t>
            </a:r>
            <a:r>
              <a:rPr lang="it-IT" sz="1600" b="1" dirty="0">
                <a:latin typeface="Verdana" panose="020B0604030504040204" pitchFamily="34" charset="0"/>
                <a:ea typeface="Verdana" panose="020B0604030504040204" pitchFamily="34" charset="0"/>
              </a:rPr>
              <a:t>Euro 500.000,00 </a:t>
            </a:r>
            <a:r>
              <a:rPr lang="it-IT" sz="1600" dirty="0">
                <a:latin typeface="Verdana" panose="020B0604030504040204" pitchFamily="34" charset="0"/>
                <a:ea typeface="Verdana" panose="020B0604030504040204" pitchFamily="34" charset="0"/>
              </a:rPr>
              <a:t>con Soggetto attuatore Fondazione Montagna sicura, per sviluppare ed applicare metodi di definizione di scenari di pericolo/rischio valanghivo in tempo reale a supporto della stesura del Bollettino neve e valanghe, del Bollettino di criticità per valanghe e dei processi decisionali delle Commissioni Locali Valanghe. La Convenzione tra Regione e Fondazione Montagna è stata sottoscritta il 28 marzo 2024 che sta concludendo la procedura di affidamento del servizio di ricerca scientifica con SLF di Davos. </a:t>
            </a:r>
          </a:p>
        </p:txBody>
      </p:sp>
      <p:sp>
        <p:nvSpPr>
          <p:cNvPr id="16" name="Rettangolo 15">
            <a:extLst>
              <a:ext uri="{FF2B5EF4-FFF2-40B4-BE49-F238E27FC236}">
                <a16:creationId xmlns:a16="http://schemas.microsoft.com/office/drawing/2014/main" id="{06FD679C-B0E5-4F78-87B6-CE96E39F79CD}"/>
              </a:ext>
            </a:extLst>
          </p:cNvPr>
          <p:cNvSpPr/>
          <p:nvPr/>
        </p:nvSpPr>
        <p:spPr>
          <a:xfrm>
            <a:off x="459963" y="485439"/>
            <a:ext cx="4720269" cy="1015663"/>
          </a:xfrm>
          <a:prstGeom prst="rect">
            <a:avLst/>
          </a:prstGeom>
          <a:ln>
            <a:noFill/>
          </a:ln>
          <a:effectLst>
            <a:outerShdw blurRad="225425" dist="508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it-IT" sz="2000" dirty="0">
                <a:solidFill>
                  <a:schemeClr val="lt1"/>
                </a:solidFill>
                <a:latin typeface="Verdana" panose="020B0604030504040204" pitchFamily="34" charset="0"/>
                <a:ea typeface="Verdana" panose="020B0604030504040204" pitchFamily="34" charset="0"/>
              </a:rPr>
              <a:t>Interventi di adattamento ai cambiamenti climatici </a:t>
            </a:r>
          </a:p>
          <a:p>
            <a:pPr algn="ctr"/>
            <a:r>
              <a:rPr lang="it-IT" sz="2000" dirty="0">
                <a:solidFill>
                  <a:schemeClr val="lt1"/>
                </a:solidFill>
                <a:latin typeface="Verdana" panose="020B0604030504040204" pitchFamily="34" charset="0"/>
                <a:ea typeface="Verdana" panose="020B0604030504040204" pitchFamily="34" charset="0"/>
              </a:rPr>
              <a:t>per complessivi Euro 7.000.000,00  </a:t>
            </a:r>
          </a:p>
        </p:txBody>
      </p:sp>
      <p:sp>
        <p:nvSpPr>
          <p:cNvPr id="12" name="Rettangolo 11">
            <a:extLst>
              <a:ext uri="{FF2B5EF4-FFF2-40B4-BE49-F238E27FC236}">
                <a16:creationId xmlns:a16="http://schemas.microsoft.com/office/drawing/2014/main" id="{FCB7898F-D585-45E9-95F4-575EADBE34E7}"/>
              </a:ext>
            </a:extLst>
          </p:cNvPr>
          <p:cNvSpPr/>
          <p:nvPr/>
        </p:nvSpPr>
        <p:spPr>
          <a:xfrm>
            <a:off x="459963" y="3838542"/>
            <a:ext cx="11352650" cy="2062103"/>
          </a:xfrm>
          <a:prstGeom prst="rect">
            <a:avLst/>
          </a:prstGeom>
          <a:solidFill>
            <a:schemeClr val="accent4">
              <a:lumMod val="40000"/>
              <a:lumOff val="60000"/>
            </a:schemeClr>
          </a:solidFill>
        </p:spPr>
        <p:txBody>
          <a:bodyPr wrap="square">
            <a:spAutoFit/>
          </a:bodyPr>
          <a:lstStyle/>
          <a:p>
            <a:pPr algn="just"/>
            <a:r>
              <a:rPr lang="it-IT" sz="1600" dirty="0">
                <a:latin typeface="Verdana" panose="020B0604030504040204" pitchFamily="34" charset="0"/>
                <a:ea typeface="Verdana" panose="020B0604030504040204" pitchFamily="34" charset="0"/>
              </a:rPr>
              <a:t>Con deliberazione della Giunta regionale n. 880 in data 29 luglio 2024 </a:t>
            </a:r>
            <a:r>
              <a:rPr lang="it-IT" sz="1600" b="1" dirty="0">
                <a:latin typeface="Verdana" panose="020B0604030504040204" pitchFamily="34" charset="0"/>
                <a:ea typeface="Verdana" panose="020B0604030504040204" pitchFamily="34" charset="0"/>
              </a:rPr>
              <a:t>è stato approvato </a:t>
            </a:r>
            <a:r>
              <a:rPr lang="it-IT" sz="1600" dirty="0">
                <a:latin typeface="Verdana" panose="020B0604030504040204" pitchFamily="34" charset="0"/>
                <a:ea typeface="Verdana" panose="020B0604030504040204" pitchFamily="34" charset="0"/>
              </a:rPr>
              <a:t>il finanziamento del Progetto “Detezione e monitoraggio di fenomeni valanghivi e di colata detritica (IOT)”, per un importo di </a:t>
            </a:r>
            <a:r>
              <a:rPr lang="it-IT" sz="1600" b="1" dirty="0">
                <a:latin typeface="Verdana" panose="020B0604030504040204" pitchFamily="34" charset="0"/>
                <a:ea typeface="Verdana" panose="020B0604030504040204" pitchFamily="34" charset="0"/>
              </a:rPr>
              <a:t>Euro 680.210,00, </a:t>
            </a:r>
            <a:r>
              <a:rPr lang="it-IT" sz="1600" dirty="0">
                <a:latin typeface="Verdana" panose="020B0604030504040204" pitchFamily="34" charset="0"/>
                <a:ea typeface="Verdana" panose="020B0604030504040204" pitchFamily="34" charset="0"/>
              </a:rPr>
              <a:t>con soggetto Beneficiario la SO Interventi Operativi per studiare ed implementare soluzioni sperimentali e innovative di detezione e monitoraggio di tipo non strutturale per mitigare il rischio dei fenomeni valanghivi e di colata detritica che possono interferire con la rete viabile regionale e/o locale, mediante strumenti e i sensori sviluppati all’interno del progetto, basati su tecnologie Internet of </a:t>
            </a:r>
            <a:r>
              <a:rPr lang="it-IT" sz="1600" dirty="0" err="1">
                <a:latin typeface="Verdana" panose="020B0604030504040204" pitchFamily="34" charset="0"/>
                <a:ea typeface="Verdana" panose="020B0604030504040204" pitchFamily="34" charset="0"/>
              </a:rPr>
              <a:t>Things</a:t>
            </a:r>
            <a:r>
              <a:rPr lang="it-IT" sz="1600" dirty="0">
                <a:latin typeface="Verdana" panose="020B0604030504040204" pitchFamily="34" charset="0"/>
                <a:ea typeface="Verdana" panose="020B0604030504040204" pitchFamily="34" charset="0"/>
              </a:rPr>
              <a:t> (IoT), a basso costo, facilmente installabili e rimpiazzabili in caso di danneggiamento. Il progetto è in corso di realizzazione.</a:t>
            </a:r>
          </a:p>
        </p:txBody>
      </p:sp>
    </p:spTree>
    <p:extLst>
      <p:ext uri="{BB962C8B-B14F-4D97-AF65-F5344CB8AC3E}">
        <p14:creationId xmlns:p14="http://schemas.microsoft.com/office/powerpoint/2010/main" val="255532053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18" name="Rectangle 5"/>
          <p:cNvSpPr>
            <a:spLocks noChangeArrowheads="1"/>
          </p:cNvSpPr>
          <p:nvPr/>
        </p:nvSpPr>
        <p:spPr bwMode="auto">
          <a:xfrm>
            <a:off x="-3060192" y="239151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2" name="Rettangolo 1"/>
          <p:cNvSpPr/>
          <p:nvPr/>
        </p:nvSpPr>
        <p:spPr>
          <a:xfrm>
            <a:off x="459963" y="476742"/>
            <a:ext cx="4720269" cy="1015663"/>
          </a:xfrm>
          <a:prstGeom prst="rect">
            <a:avLst/>
          </a:prstGeom>
          <a:ln>
            <a:noFill/>
          </a:ln>
          <a:effectLst>
            <a:outerShdw blurRad="225425" dist="508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it-IT" sz="2000" dirty="0">
                <a:solidFill>
                  <a:schemeClr val="lt1"/>
                </a:solidFill>
                <a:latin typeface="Verdana" panose="020B0604030504040204" pitchFamily="34" charset="0"/>
                <a:ea typeface="Verdana" panose="020B0604030504040204" pitchFamily="34" charset="0"/>
              </a:rPr>
              <a:t>Interventi di adattamento ai cambiamenti climatici </a:t>
            </a:r>
          </a:p>
          <a:p>
            <a:pPr algn="ctr"/>
            <a:r>
              <a:rPr lang="it-IT" sz="2000" dirty="0">
                <a:solidFill>
                  <a:schemeClr val="lt1"/>
                </a:solidFill>
                <a:latin typeface="Verdana" panose="020B0604030504040204" pitchFamily="34" charset="0"/>
                <a:ea typeface="Verdana" panose="020B0604030504040204" pitchFamily="34" charset="0"/>
              </a:rPr>
              <a:t>per complessivi 8.000.0000 di euro </a:t>
            </a:r>
          </a:p>
        </p:txBody>
      </p:sp>
      <p:sp>
        <p:nvSpPr>
          <p:cNvPr id="8" name="Rettangolo 7"/>
          <p:cNvSpPr/>
          <p:nvPr/>
        </p:nvSpPr>
        <p:spPr>
          <a:xfrm>
            <a:off x="6096000" y="266976"/>
            <a:ext cx="5716613" cy="1477328"/>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it-IT" i="1" dirty="0">
                <a:solidFill>
                  <a:schemeClr val="dk1"/>
                </a:solidFill>
                <a:latin typeface="Verdana" panose="020B0604030504040204" pitchFamily="34" charset="0"/>
                <a:ea typeface="Verdana" panose="020B0604030504040204" pitchFamily="34" charset="0"/>
              </a:rPr>
              <a:t>Prevenzione dei rischi in un contesto di cambiamento climatico – tecniche di monitoraggio e di rilevamento dei parametri ambientali per il monitoraggio territoriale per complessivi Euro 3.000.000,00</a:t>
            </a:r>
          </a:p>
        </p:txBody>
      </p:sp>
      <p:sp>
        <p:nvSpPr>
          <p:cNvPr id="9" name="Freccia a destra 8"/>
          <p:cNvSpPr/>
          <p:nvPr/>
        </p:nvSpPr>
        <p:spPr>
          <a:xfrm>
            <a:off x="5280389" y="857362"/>
            <a:ext cx="655320" cy="254421"/>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Segnaposto piè di pagina 3">
            <a:extLst>
              <a:ext uri="{FF2B5EF4-FFF2-40B4-BE49-F238E27FC236}">
                <a16:creationId xmlns:a16="http://schemas.microsoft.com/office/drawing/2014/main" id="{FAD6DF0B-9748-4F50-A739-CF6D8AC7C66F}"/>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sp>
        <p:nvSpPr>
          <p:cNvPr id="16" name="Rettangolo 15">
            <a:extLst>
              <a:ext uri="{FF2B5EF4-FFF2-40B4-BE49-F238E27FC236}">
                <a16:creationId xmlns:a16="http://schemas.microsoft.com/office/drawing/2014/main" id="{06FD679C-B0E5-4F78-87B6-CE96E39F79CD}"/>
              </a:ext>
            </a:extLst>
          </p:cNvPr>
          <p:cNvSpPr/>
          <p:nvPr/>
        </p:nvSpPr>
        <p:spPr>
          <a:xfrm>
            <a:off x="459963" y="485439"/>
            <a:ext cx="4720269" cy="1015663"/>
          </a:xfrm>
          <a:prstGeom prst="rect">
            <a:avLst/>
          </a:prstGeom>
          <a:ln>
            <a:noFill/>
          </a:ln>
          <a:effectLst>
            <a:outerShdw blurRad="225425" dist="50800" dir="5220000" algn="ctr">
              <a:srgbClr val="000000">
                <a:alpha val="33000"/>
              </a:srgbClr>
            </a:outerShdw>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it-IT" sz="2000" dirty="0">
                <a:solidFill>
                  <a:schemeClr val="lt1"/>
                </a:solidFill>
                <a:latin typeface="Verdana" panose="020B0604030504040204" pitchFamily="34" charset="0"/>
                <a:ea typeface="Verdana" panose="020B0604030504040204" pitchFamily="34" charset="0"/>
              </a:rPr>
              <a:t>Interventi di adattamento ai cambiamenti climatici </a:t>
            </a:r>
          </a:p>
          <a:p>
            <a:pPr algn="ctr"/>
            <a:r>
              <a:rPr lang="it-IT" sz="2000" dirty="0">
                <a:solidFill>
                  <a:schemeClr val="lt1"/>
                </a:solidFill>
                <a:latin typeface="Verdana" panose="020B0604030504040204" pitchFamily="34" charset="0"/>
                <a:ea typeface="Verdana" panose="020B0604030504040204" pitchFamily="34" charset="0"/>
              </a:rPr>
              <a:t>per complessivi Euro 7.000.000,00  </a:t>
            </a:r>
          </a:p>
        </p:txBody>
      </p:sp>
      <p:sp>
        <p:nvSpPr>
          <p:cNvPr id="20" name="Rettangolo 19">
            <a:extLst>
              <a:ext uri="{FF2B5EF4-FFF2-40B4-BE49-F238E27FC236}">
                <a16:creationId xmlns:a16="http://schemas.microsoft.com/office/drawing/2014/main" id="{BE87957A-3281-49F8-99CF-05A8545C6615}"/>
              </a:ext>
            </a:extLst>
          </p:cNvPr>
          <p:cNvSpPr/>
          <p:nvPr/>
        </p:nvSpPr>
        <p:spPr>
          <a:xfrm>
            <a:off x="459963" y="1960508"/>
            <a:ext cx="11352650" cy="1569660"/>
          </a:xfrm>
          <a:prstGeom prst="rect">
            <a:avLst/>
          </a:prstGeom>
          <a:solidFill>
            <a:schemeClr val="accent4">
              <a:lumMod val="40000"/>
              <a:lumOff val="60000"/>
            </a:schemeClr>
          </a:solidFill>
        </p:spPr>
        <p:txBody>
          <a:bodyPr wrap="square">
            <a:spAutoFit/>
          </a:bodyPr>
          <a:lstStyle/>
          <a:p>
            <a:pPr algn="just"/>
            <a:r>
              <a:rPr lang="it-IT" sz="1600" dirty="0">
                <a:latin typeface="Verdana" panose="020B0604030504040204" pitchFamily="34" charset="0"/>
                <a:ea typeface="Verdana" panose="020B0604030504040204" pitchFamily="34" charset="0"/>
              </a:rPr>
              <a:t>È </a:t>
            </a:r>
            <a:r>
              <a:rPr lang="it-IT" sz="1600" b="1" dirty="0">
                <a:latin typeface="Verdana" panose="020B0604030504040204" pitchFamily="34" charset="0"/>
                <a:ea typeface="Verdana" panose="020B0604030504040204" pitchFamily="34" charset="0"/>
              </a:rPr>
              <a:t>in fase di predisposizione </a:t>
            </a:r>
            <a:r>
              <a:rPr lang="it-IT" sz="1600" dirty="0">
                <a:latin typeface="Verdana" panose="020B0604030504040204" pitchFamily="34" charset="0"/>
                <a:ea typeface="Verdana" panose="020B0604030504040204" pitchFamily="34" charset="0"/>
              </a:rPr>
              <a:t>il Progetto Altair al costo previsto di </a:t>
            </a:r>
            <a:r>
              <a:rPr lang="it-IT" sz="1600" b="1" dirty="0">
                <a:latin typeface="Verdana" panose="020B0604030504040204" pitchFamily="34" charset="0"/>
                <a:ea typeface="Verdana" panose="020B0604030504040204" pitchFamily="34" charset="0"/>
              </a:rPr>
              <a:t>Euro  1.119.790,00</a:t>
            </a:r>
            <a:r>
              <a:rPr lang="it-IT" sz="1600" dirty="0">
                <a:latin typeface="Verdana" panose="020B0604030504040204" pitchFamily="34" charset="0"/>
                <a:ea typeface="Verdana" panose="020B0604030504040204" pitchFamily="34" charset="0"/>
              </a:rPr>
              <a:t>,</a:t>
            </a:r>
            <a:r>
              <a:rPr lang="it-IT" sz="1600" b="1" dirty="0">
                <a:latin typeface="Verdana" panose="020B0604030504040204" pitchFamily="34" charset="0"/>
                <a:ea typeface="Verdana" panose="020B0604030504040204" pitchFamily="34" charset="0"/>
              </a:rPr>
              <a:t> </a:t>
            </a:r>
            <a:r>
              <a:rPr lang="it-IT" sz="1600" dirty="0">
                <a:latin typeface="Verdana" panose="020B0604030504040204" pitchFamily="34" charset="0"/>
                <a:ea typeface="Verdana" panose="020B0604030504040204" pitchFamily="34" charset="0"/>
              </a:rPr>
              <a:t>per realizzare una piattaforma mobile per il monitoraggio dei dissesti di versante, localizzabile praticamente in qualsiasi zona della Regione in caso di necessità e in situazioni in cui si rende necessario un monitoraggio provvisorio a seguito di frane. La piattaforma potrà ospitare sistemi per il monitoraggio di tipo “remote”, quindi stazione totale o radar interferometrico, attrezzature per la geolocalizzazione e la prima elaborazione dei dati, fotogrammetria e rilievi con drone + RAR + Doppler.</a:t>
            </a:r>
          </a:p>
        </p:txBody>
      </p:sp>
      <p:sp>
        <p:nvSpPr>
          <p:cNvPr id="14" name="Rettangolo 13">
            <a:extLst>
              <a:ext uri="{FF2B5EF4-FFF2-40B4-BE49-F238E27FC236}">
                <a16:creationId xmlns:a16="http://schemas.microsoft.com/office/drawing/2014/main" id="{1389E71C-9AF9-4B95-A947-D4404C829136}"/>
              </a:ext>
            </a:extLst>
          </p:cNvPr>
          <p:cNvSpPr/>
          <p:nvPr/>
        </p:nvSpPr>
        <p:spPr>
          <a:xfrm>
            <a:off x="459963" y="3746372"/>
            <a:ext cx="11352650" cy="1077218"/>
          </a:xfrm>
          <a:prstGeom prst="rect">
            <a:avLst/>
          </a:prstGeom>
          <a:solidFill>
            <a:schemeClr val="accent4">
              <a:lumMod val="40000"/>
              <a:lumOff val="60000"/>
            </a:schemeClr>
          </a:solidFill>
        </p:spPr>
        <p:txBody>
          <a:bodyPr wrap="square">
            <a:spAutoFit/>
          </a:bodyPr>
          <a:lstStyle/>
          <a:p>
            <a:pPr algn="just"/>
            <a:r>
              <a:rPr lang="it-IT" sz="1600" dirty="0">
                <a:latin typeface="Verdana" panose="020B0604030504040204" pitchFamily="34" charset="0"/>
                <a:ea typeface="Verdana" panose="020B0604030504040204" pitchFamily="34" charset="0"/>
              </a:rPr>
              <a:t>È </a:t>
            </a:r>
            <a:r>
              <a:rPr lang="it-IT" sz="1600" b="1" dirty="0">
                <a:latin typeface="Verdana" panose="020B0604030504040204" pitchFamily="34" charset="0"/>
                <a:ea typeface="Verdana" panose="020B0604030504040204" pitchFamily="34" charset="0"/>
              </a:rPr>
              <a:t>in fase di studio </a:t>
            </a:r>
            <a:r>
              <a:rPr lang="it-IT" sz="1600" dirty="0">
                <a:latin typeface="Verdana" panose="020B0604030504040204" pitchFamily="34" charset="0"/>
                <a:ea typeface="Verdana" panose="020B0604030504040204" pitchFamily="34" charset="0"/>
              </a:rPr>
              <a:t>il Progetto per implementare un sistema delle conoscenze degli scarichi fognari civili per individuare le criticità legate alla qualità dei corpi idrici ricettori in relazione agli effetti dei cambiamenti climatici sui copri idrici regionali, con soggetto attuatore il BIM in qualità di Autorità d’ambito del servizio idrico regionale per un costo previsto di </a:t>
            </a:r>
            <a:r>
              <a:rPr lang="it-IT" sz="1600" b="1" dirty="0">
                <a:latin typeface="Verdana" panose="020B0604030504040204" pitchFamily="34" charset="0"/>
                <a:ea typeface="Verdana" panose="020B0604030504040204" pitchFamily="34" charset="0"/>
              </a:rPr>
              <a:t>Euro 700.000,00</a:t>
            </a:r>
            <a:r>
              <a:rPr lang="it-IT" sz="1600" dirty="0">
                <a:latin typeface="Verdana" panose="020B0604030504040204" pitchFamily="34" charset="0"/>
                <a:ea typeface="Verdana" panose="020B0604030504040204" pitchFamily="34" charset="0"/>
              </a:rPr>
              <a:t>.</a:t>
            </a:r>
          </a:p>
        </p:txBody>
      </p:sp>
    </p:spTree>
    <p:extLst>
      <p:ext uri="{BB962C8B-B14F-4D97-AF65-F5344CB8AC3E}">
        <p14:creationId xmlns:p14="http://schemas.microsoft.com/office/powerpoint/2010/main" val="416945839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randombar(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randombar(horizontal)">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979714"/>
            <a:ext cx="10515600" cy="5197249"/>
          </a:xfrm>
        </p:spPr>
        <p:txBody>
          <a:bodyPr/>
          <a:lstStyle/>
          <a:p>
            <a:pPr marL="0" indent="0" algn="ctr">
              <a:buNone/>
            </a:pPr>
            <a:r>
              <a:rPr lang="it-IT" b="1" dirty="0"/>
              <a:t>  </a:t>
            </a:r>
          </a:p>
          <a:p>
            <a:pPr marL="0" indent="0" algn="ctr">
              <a:buNone/>
            </a:pPr>
            <a:endParaRPr lang="it-IT" b="1" dirty="0">
              <a:solidFill>
                <a:schemeClr val="accent1">
                  <a:lumMod val="75000"/>
                </a:schemeClr>
              </a:solidFill>
            </a:endParaRPr>
          </a:p>
          <a:p>
            <a:pPr marL="0" indent="0" algn="ctr">
              <a:buNone/>
            </a:pPr>
            <a:endParaRPr lang="it-IT" b="1" dirty="0">
              <a:solidFill>
                <a:schemeClr val="accent1">
                  <a:lumMod val="75000"/>
                </a:schemeClr>
              </a:solidFill>
            </a:endParaRPr>
          </a:p>
          <a:p>
            <a:pPr marL="0" indent="0" algn="ctr">
              <a:buNone/>
            </a:pPr>
            <a:r>
              <a:rPr lang="it-IT" b="1" dirty="0">
                <a:solidFill>
                  <a:schemeClr val="accent1">
                    <a:lumMod val="75000"/>
                  </a:schemeClr>
                </a:solidFill>
                <a:latin typeface="Arial" panose="020B0604020202020204" pitchFamily="34" charset="0"/>
                <a:cs typeface="Arial" panose="020B0604020202020204" pitchFamily="34" charset="0"/>
              </a:rPr>
              <a:t>GRAZIE PER L’ATTENZIONE</a:t>
            </a:r>
          </a:p>
        </p:txBody>
      </p:sp>
      <p:pic>
        <p:nvPicPr>
          <p:cNvPr id="13" name="Immagin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p:cNvSpPr/>
          <p:nvPr/>
        </p:nvSpPr>
        <p:spPr>
          <a:xfrm>
            <a:off x="5977217" y="3244334"/>
            <a:ext cx="237566" cy="369332"/>
          </a:xfrm>
          <a:prstGeom prst="rect">
            <a:avLst/>
          </a:prstGeom>
        </p:spPr>
        <p:txBody>
          <a:bodyPr wrap="none">
            <a:spAutoFit/>
          </a:bodyPr>
          <a:lstStyle/>
          <a:p>
            <a:r>
              <a:rPr lang="it-IT" dirty="0"/>
              <a:t> </a:t>
            </a:r>
          </a:p>
        </p:txBody>
      </p:sp>
      <p:sp>
        <p:nvSpPr>
          <p:cNvPr id="18" name="Rectangle 5"/>
          <p:cNvSpPr>
            <a:spLocks noChangeArrowheads="1"/>
          </p:cNvSpPr>
          <p:nvPr/>
        </p:nvSpPr>
        <p:spPr bwMode="auto">
          <a:xfrm>
            <a:off x="1284515" y="16881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9" name="Rectangle 20"/>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8" name="Rettangolo 7"/>
          <p:cNvSpPr/>
          <p:nvPr/>
        </p:nvSpPr>
        <p:spPr>
          <a:xfrm>
            <a:off x="3267342" y="4076004"/>
            <a:ext cx="5657318" cy="424732"/>
          </a:xfrm>
          <a:prstGeom prst="rect">
            <a:avLst/>
          </a:prstGeom>
        </p:spPr>
        <p:txBody>
          <a:bodyPr wrap="none">
            <a:spAutoFit/>
          </a:bodyPr>
          <a:lstStyle/>
          <a:p>
            <a:pPr lvl="0" algn="ctr">
              <a:lnSpc>
                <a:spcPct val="90000"/>
              </a:lnSpc>
              <a:spcBef>
                <a:spcPts val="1000"/>
              </a:spcBef>
            </a:pPr>
            <a:r>
              <a:rPr lang="it-IT" sz="2400" dirty="0">
                <a:solidFill>
                  <a:prstClr val="black"/>
                </a:solidFill>
                <a:latin typeface="Times New Roman" panose="02020603050405020304" pitchFamily="18" charset="0"/>
                <a:cs typeface="Times New Roman" panose="02020603050405020304" pitchFamily="18" charset="0"/>
              </a:rPr>
              <a:t>Comitato di Sorveglianza 27 novembre 2024</a:t>
            </a:r>
          </a:p>
        </p:txBody>
      </p:sp>
      <p:sp>
        <p:nvSpPr>
          <p:cNvPr id="11" name="Titolo 1"/>
          <p:cNvSpPr txBox="1">
            <a:spLocks/>
          </p:cNvSpPr>
          <p:nvPr/>
        </p:nvSpPr>
        <p:spPr>
          <a:xfrm>
            <a:off x="1561823" y="234578"/>
            <a:ext cx="10515600" cy="849702"/>
          </a:xfrm>
          <a:prstGeom prst="rect">
            <a:avLst/>
          </a:prstGeom>
        </p:spPr>
        <p:txBody>
          <a:bodyPr vert="horz" lIns="91440" tIns="45720" rIns="91440" bIns="45720" rtlCol="0" anchor="b">
            <a:norm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3600" b="1" dirty="0">
                <a:latin typeface="Arial" panose="020B0604020202020204" pitchFamily="34" charset="0"/>
                <a:cs typeface="Arial" panose="020B0604020202020204" pitchFamily="34" charset="0"/>
              </a:rPr>
              <a:t>PR VALLE D’AOSTA FESR 2021-2027</a:t>
            </a:r>
          </a:p>
        </p:txBody>
      </p:sp>
      <p:sp>
        <p:nvSpPr>
          <p:cNvPr id="10" name="Segnaposto piè di pagina 3">
            <a:extLst>
              <a:ext uri="{FF2B5EF4-FFF2-40B4-BE49-F238E27FC236}">
                <a16:creationId xmlns:a16="http://schemas.microsoft.com/office/drawing/2014/main" id="{AAF0D815-A794-4017-BBC4-6329DD0B5682}"/>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spTree>
    <p:extLst>
      <p:ext uri="{BB962C8B-B14F-4D97-AF65-F5344CB8AC3E}">
        <p14:creationId xmlns:p14="http://schemas.microsoft.com/office/powerpoint/2010/main" val="3051267164"/>
      </p:ext>
    </p:extLst>
  </p:cSld>
  <p:clrMapOvr>
    <a:masterClrMapping/>
  </p:clrMapOvr>
  <p:transition spd="slow">
    <p:randomBar dir="vert"/>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3978</TotalTime>
  <Words>1418</Words>
  <Application>Microsoft Office PowerPoint</Application>
  <PresentationFormat>Widescreen</PresentationFormat>
  <Paragraphs>89</Paragraphs>
  <Slides>9</Slides>
  <Notes>9</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Calibri</vt:lpstr>
      <vt:lpstr>Calibri Light</vt:lpstr>
      <vt:lpstr>Times New Roman</vt:lpstr>
      <vt:lpstr>Verdana</vt:lpstr>
      <vt:lpstr>Tema di Office</vt:lpstr>
      <vt:lpstr>Obiettivo specifico: RSO2.4.  Promuovere l'adattamento ai cambiamenti climatici, la prevenzione dei rischi di catastrofe e la resilienza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Regione Autonoma Valle d'Aosta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PROGRAMMA FESR 2021-2027</dc:title>
  <dc:creator>Lara GULLONE</dc:creator>
  <cp:lastModifiedBy>Giulia TACCHELLA</cp:lastModifiedBy>
  <cp:revision>216</cp:revision>
  <cp:lastPrinted>2022-12-01T11:42:38Z</cp:lastPrinted>
  <dcterms:created xsi:type="dcterms:W3CDTF">2022-10-28T09:58:59Z</dcterms:created>
  <dcterms:modified xsi:type="dcterms:W3CDTF">2024-11-26T15:13:25Z</dcterms:modified>
</cp:coreProperties>
</file>