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7" r:id="rId3"/>
    <p:sldId id="345" r:id="rId4"/>
    <p:sldId id="346" r:id="rId5"/>
    <p:sldId id="347" r:id="rId6"/>
    <p:sldId id="348" r:id="rId7"/>
    <p:sldId id="349" r:id="rId8"/>
    <p:sldId id="332" r:id="rId9"/>
    <p:sldId id="339" r:id="rId10"/>
    <p:sldId id="341" r:id="rId11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F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5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905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980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308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805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917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>
                <a:solidFill>
                  <a:prstClr val="black"/>
                </a:solidFill>
              </a:rPr>
              <a:pPr/>
              <a:t>7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24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>
                <a:solidFill>
                  <a:prstClr val="black"/>
                </a:solidFill>
              </a:rPr>
              <a:pPr/>
              <a:t>9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16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>
                <a:solidFill>
                  <a:prstClr val="black"/>
                </a:solidFill>
              </a:rPr>
              <a:pPr/>
              <a:t>10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6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25/11/2024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25/11/2024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25/11/2024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25/11/2024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25/11/2024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25/11/2024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/>
          <a:lstStyle/>
          <a:p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INFORMATIVA </a:t>
            </a:r>
            <a:b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SULL’AVANZAMENTO DELLA SPESA E </a:t>
            </a:r>
            <a:b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PROSPETTIVE DI INTERVENTI NEL 2025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600" y="4282624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sorveglianza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808584" y="204966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228871" y="4076004"/>
            <a:ext cx="573426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di sorveglianza 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  <p:sp>
        <p:nvSpPr>
          <p:cNvPr id="9" name="Segnaposto piè di pagina 3">
            <a:extLst>
              <a:ext uri="{FF2B5EF4-FFF2-40B4-BE49-F238E27FC236}">
                <a16:creationId xmlns="" xmlns:a16="http://schemas.microsoft.com/office/drawing/2014/main" id="{8945875E-77E3-4EB9-BBE5-9959343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20946006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36842" y="191062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PR FESR 2021/27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di sintesi dell’avanzamento finanziario 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al 31/10/2024</a:t>
            </a:r>
            <a:endParaRPr lang="it-IT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1043990" y="2275594"/>
            <a:ext cx="4200268" cy="522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Dotazione complessiva: € 92.489.290,00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1043990" y="3871200"/>
            <a:ext cx="4200268" cy="522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Impegni ammessi: € 16.283.699,62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1043990" y="4628685"/>
            <a:ext cx="4200268" cy="5441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Pagamenti ammessi: € 4.167.462,48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6248400" y="2266798"/>
            <a:ext cx="3957672" cy="522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Progetti selezionati: 40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1043990" y="3155160"/>
            <a:ext cx="4200268" cy="522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Costo ammesso totale: € 48.266.824,63</a:t>
            </a:r>
          </a:p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4" name="Segnaposto piè di pagina 3">
            <a:extLst>
              <a:ext uri="{FF2B5EF4-FFF2-40B4-BE49-F238E27FC236}">
                <a16:creationId xmlns="" xmlns:a16="http://schemas.microsoft.com/office/drawing/2014/main" id="{BBED1324-BAA4-459C-B851-FFB5F9286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66773" y="6276321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33195599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36842" y="191062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PR FESR 2021/27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endParaRPr lang="it-IT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PRIORITÀ 1 - RICERCA INNOVAZIONE DIGITALIZZAZIONE E COMPETITIVITÀ - Dati al 31/10/2024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1043990" y="3476115"/>
            <a:ext cx="4200268" cy="5225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Impegni ammessi: € 13.176.877,13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1043990" y="4336361"/>
            <a:ext cx="4200268" cy="5441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Pagamenti ammessi: € 1.981.641,88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6583665" y="2668845"/>
            <a:ext cx="3957672" cy="5225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Progetti selezionati: 24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1043990" y="2668845"/>
            <a:ext cx="4200268" cy="5225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Costo ammesso totale: € 20.554.994,63</a:t>
            </a:r>
          </a:p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2" name="Segnaposto piè di pagina 3">
            <a:extLst>
              <a:ext uri="{FF2B5EF4-FFF2-40B4-BE49-F238E27FC236}">
                <a16:creationId xmlns="" xmlns:a16="http://schemas.microsoft.com/office/drawing/2014/main" id="{8DB17061-2C1D-4C02-875E-3AA9F788D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52424872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36842" y="191062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PR FESR 2021/27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endParaRPr lang="it-IT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PRIORITÀ 3 – ENERGIA ED ADATTAMENTO AI CAMBIAMENTI CLIMATICI - Dati al 31/10/2024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1284515" y="3761294"/>
            <a:ext cx="4200268" cy="5225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Impegni ammessi: € 2.648.775,60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1284515" y="4556828"/>
            <a:ext cx="4200268" cy="5441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Pagamenti ammessi: € 2.167.825,60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6478650" y="2852558"/>
            <a:ext cx="3957672" cy="5225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Progetti selezionati: 8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1270907" y="2893904"/>
            <a:ext cx="4200268" cy="5225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Costo ammesso totale: € 16.440.210,00</a:t>
            </a:r>
          </a:p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2" name="Segnaposto piè di pagina 3">
            <a:extLst>
              <a:ext uri="{FF2B5EF4-FFF2-40B4-BE49-F238E27FC236}">
                <a16:creationId xmlns="" xmlns:a16="http://schemas.microsoft.com/office/drawing/2014/main" id="{59E12500-71AE-46CB-B98C-86E4978ED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84241101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36842" y="191062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PR FESR 2021/27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endParaRPr lang="it-IT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PRIORITÀ 4 – MOBILITÀ SOSTENIBILE – 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al 31/10/2024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1136842" y="3561659"/>
            <a:ext cx="4200268" cy="522514"/>
          </a:xfrm>
          <a:prstGeom prst="roundRect">
            <a:avLst/>
          </a:prstGeom>
          <a:solidFill>
            <a:srgbClr val="F7DFF8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Impegni ammessi: € 0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1136842" y="4372697"/>
            <a:ext cx="4200268" cy="544129"/>
          </a:xfrm>
          <a:prstGeom prst="roundRect">
            <a:avLst/>
          </a:prstGeom>
          <a:solidFill>
            <a:srgbClr val="F7DFF8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Pagamenti ammessi: € 0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5982616" y="2769156"/>
            <a:ext cx="3957672" cy="522514"/>
          </a:xfrm>
          <a:prstGeom prst="roundRect">
            <a:avLst/>
          </a:prstGeom>
          <a:solidFill>
            <a:srgbClr val="F7DFF8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Progetti selezionati: 2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1136842" y="2777689"/>
            <a:ext cx="4200268" cy="522514"/>
          </a:xfrm>
          <a:prstGeom prst="roundRect">
            <a:avLst/>
          </a:prstGeom>
          <a:solidFill>
            <a:srgbClr val="F7DFF8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Costo ammesso totale: € 8.000.000,00</a:t>
            </a:r>
          </a:p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2" name="Segnaposto piè di pagina 3">
            <a:extLst>
              <a:ext uri="{FF2B5EF4-FFF2-40B4-BE49-F238E27FC236}">
                <a16:creationId xmlns="" xmlns:a16="http://schemas.microsoft.com/office/drawing/2014/main" id="{26CE2AE4-FA1B-4D02-8C72-6519F6EBD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11192160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36842" y="191062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PR FESR 2021/27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endParaRPr lang="it-IT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PRIORITÀ 5 – CULTURA E TURISMO- 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al 31/10/2024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1136842" y="3620680"/>
            <a:ext cx="4200268" cy="5225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Impegni ammessi: € 98.046,89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1136842" y="4453592"/>
            <a:ext cx="4200268" cy="5441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Pagamenti ammessi: € 0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6096000" y="2804174"/>
            <a:ext cx="3957672" cy="5225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Progetti selezionati: 1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1136842" y="2804174"/>
            <a:ext cx="4200268" cy="5225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Costo ammesso totale: € 101.000,00</a:t>
            </a:r>
          </a:p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2" name="Segnaposto piè di pagina 3">
            <a:extLst>
              <a:ext uri="{FF2B5EF4-FFF2-40B4-BE49-F238E27FC236}">
                <a16:creationId xmlns="" xmlns:a16="http://schemas.microsoft.com/office/drawing/2014/main" id="{A3662A2C-DE6A-4E06-8218-AA3124BD3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40602234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36842" y="191062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PR FESR 2021/27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endParaRPr lang="it-IT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PRIORITÀ – ASSISTENZA TECNICA – 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al 31/10/2024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1136842" y="3657689"/>
            <a:ext cx="4200268" cy="52251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Impegni ammessi: € 360.000,00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1136842" y="4453592"/>
            <a:ext cx="4200268" cy="54412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Pagamenti ammessi: € 17.995,00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5977217" y="2830376"/>
            <a:ext cx="3957672" cy="52251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Progetti selezionati: 5</a:t>
            </a:r>
          </a:p>
          <a:p>
            <a:pPr algn="ctr"/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1136842" y="2830376"/>
            <a:ext cx="4200268" cy="52251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Costo ammesso totale: € 3.170.620,00</a:t>
            </a:r>
          </a:p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2" name="Segnaposto piè di pagina 3">
            <a:extLst>
              <a:ext uri="{FF2B5EF4-FFF2-40B4-BE49-F238E27FC236}">
                <a16:creationId xmlns="" xmlns:a16="http://schemas.microsoft.com/office/drawing/2014/main" id="{5352DD52-38DE-4D17-B073-B2E787C09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61733886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2"/>
          <p:cNvSpPr>
            <a:spLocks noGrp="1"/>
          </p:cNvSpPr>
          <p:nvPr>
            <p:ph type="title"/>
          </p:nvPr>
        </p:nvSpPr>
        <p:spPr>
          <a:xfrm>
            <a:off x="2043404" y="338329"/>
            <a:ext cx="8061649" cy="858424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</a:pP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PROPOSTA DI CERTIFICAZIONE N. 1 DEL 14/11/2024</a:t>
            </a:r>
            <a:b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PERIODO CONTABILE 01/07/2024 – 30/06/2025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it-IT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72610" y="1124745"/>
            <a:ext cx="8640762" cy="4830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80000"/>
              </a:lnSpc>
              <a:buClr>
                <a:srgbClr val="5B9BD5"/>
              </a:buClr>
              <a:buFont typeface="Wingdings" panose="05000000000000000000" pitchFamily="2" charset="2"/>
              <a:buChar char="v"/>
              <a:defRPr/>
            </a:pPr>
            <a:endParaRPr lang="it-IT" sz="1800" dirty="0">
              <a:solidFill>
                <a:srgbClr val="44546A"/>
              </a:solidFill>
              <a:latin typeface="Garamond" pitchFamily="18" charset="0"/>
              <a:cs typeface="Arial" charset="0"/>
            </a:endParaRPr>
          </a:p>
          <a:p>
            <a:pPr algn="just">
              <a:lnSpc>
                <a:spcPct val="80000"/>
              </a:lnSpc>
              <a:buClr>
                <a:srgbClr val="5B9BD5"/>
              </a:buClr>
              <a:defRPr/>
            </a:pPr>
            <a:endParaRPr lang="it-IT" sz="1800" dirty="0">
              <a:solidFill>
                <a:srgbClr val="44546A"/>
              </a:solidFill>
              <a:latin typeface="Garamond" pitchFamily="18" charset="0"/>
              <a:cs typeface="Arial" charset="0"/>
            </a:endParaRPr>
          </a:p>
          <a:p>
            <a:pPr marL="177800" indent="-177800">
              <a:lnSpc>
                <a:spcPct val="80000"/>
              </a:lnSpc>
              <a:buClr>
                <a:srgbClr val="5B9BD5"/>
              </a:buClr>
              <a:defRPr/>
            </a:pPr>
            <a:endParaRPr lang="en-IE" sz="1800" dirty="0">
              <a:solidFill>
                <a:srgbClr val="44546A"/>
              </a:solidFill>
              <a:latin typeface="Garamond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734791" y="1268761"/>
            <a:ext cx="8640762" cy="4686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80000"/>
              </a:lnSpc>
              <a:buClr>
                <a:srgbClr val="44546A">
                  <a:lumMod val="75000"/>
                </a:srgbClr>
              </a:buClr>
              <a:buFont typeface="Symbol" pitchFamily="18" charset="2"/>
              <a:buNone/>
              <a:defRPr/>
            </a:pPr>
            <a:endParaRPr lang="it-IT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Clr>
                <a:srgbClr val="44546A">
                  <a:lumMod val="75000"/>
                </a:srgbClr>
              </a:buClr>
              <a:buFont typeface="Symbol" pitchFamily="18" charset="2"/>
              <a:buNone/>
              <a:defRPr/>
            </a:pPr>
            <a:endParaRPr lang="it-IT" sz="1800" dirty="0">
              <a:solidFill>
                <a:srgbClr val="44546A">
                  <a:lumMod val="75000"/>
                </a:srgbClr>
              </a:solidFill>
              <a:cs typeface="Arial" charset="0"/>
            </a:endParaRPr>
          </a:p>
          <a:p>
            <a:pPr marL="285750" indent="-285750" algn="just">
              <a:lnSpc>
                <a:spcPct val="80000"/>
              </a:lnSpc>
              <a:buClr>
                <a:srgbClr val="5B9BD5"/>
              </a:buClr>
              <a:buFont typeface="Wingdings" panose="05000000000000000000" pitchFamily="2" charset="2"/>
              <a:buChar char="v"/>
              <a:defRPr/>
            </a:pPr>
            <a:endParaRPr lang="it-IT" sz="1800" dirty="0">
              <a:solidFill>
                <a:srgbClr val="44546A"/>
              </a:solidFill>
              <a:cs typeface="Arial" charset="0"/>
            </a:endParaRPr>
          </a:p>
          <a:p>
            <a:pPr algn="just">
              <a:lnSpc>
                <a:spcPct val="80000"/>
              </a:lnSpc>
              <a:buClr>
                <a:srgbClr val="5B9BD5"/>
              </a:buClr>
              <a:defRPr/>
            </a:pPr>
            <a:endParaRPr lang="it-IT" sz="1800" dirty="0">
              <a:solidFill>
                <a:srgbClr val="44546A"/>
              </a:solidFill>
              <a:cs typeface="Arial" charset="0"/>
            </a:endParaRPr>
          </a:p>
          <a:p>
            <a:pPr algn="just">
              <a:lnSpc>
                <a:spcPct val="80000"/>
              </a:lnSpc>
              <a:buClr>
                <a:srgbClr val="5B9BD5"/>
              </a:buClr>
              <a:defRPr/>
            </a:pPr>
            <a:endParaRPr lang="it-IT" sz="1800" dirty="0">
              <a:solidFill>
                <a:srgbClr val="44546A"/>
              </a:solidFill>
              <a:cs typeface="Arial" charset="0"/>
            </a:endParaRPr>
          </a:p>
          <a:p>
            <a:pPr algn="just">
              <a:lnSpc>
                <a:spcPct val="80000"/>
              </a:lnSpc>
              <a:buClr>
                <a:srgbClr val="5B9BD5"/>
              </a:buClr>
              <a:defRPr/>
            </a:pPr>
            <a:endParaRPr lang="it-IT" sz="1800" dirty="0">
              <a:solidFill>
                <a:srgbClr val="44546A"/>
              </a:solidFill>
              <a:cs typeface="Arial" charset="0"/>
            </a:endParaRPr>
          </a:p>
          <a:p>
            <a:pPr marL="177800" indent="-177800">
              <a:lnSpc>
                <a:spcPct val="80000"/>
              </a:lnSpc>
              <a:buClr>
                <a:srgbClr val="5B9BD5"/>
              </a:buClr>
              <a:defRPr/>
            </a:pPr>
            <a:endParaRPr lang="en-IE" sz="1800" dirty="0">
              <a:solidFill>
                <a:srgbClr val="44546A"/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93" y="161493"/>
            <a:ext cx="11315157" cy="963251"/>
          </a:xfrm>
          <a:prstGeom prst="rect">
            <a:avLst/>
          </a:prstGeom>
        </p:spPr>
      </p:pic>
      <p:sp>
        <p:nvSpPr>
          <p:cNvPr id="10" name="Segnaposto piè di pagina 3">
            <a:extLst>
              <a:ext uri="{FF2B5EF4-FFF2-40B4-BE49-F238E27FC236}">
                <a16:creationId xmlns="" xmlns:a16="http://schemas.microsoft.com/office/drawing/2014/main" id="{204B4BAA-D425-4BE8-8977-4D3FEAD72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2638" y="2757151"/>
            <a:ext cx="8610734" cy="306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453595" y="1458496"/>
            <a:ext cx="89023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5B9BD5"/>
              </a:buClr>
            </a:pPr>
            <a:endParaRPr lang="it-IT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5B9BD5"/>
              </a:buClr>
            </a:pPr>
            <a:endParaRPr lang="it-IT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5B9BD5"/>
              </a:buClr>
            </a:pPr>
            <a:endParaRPr lang="it-IT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741" y="271749"/>
            <a:ext cx="11315157" cy="969348"/>
          </a:xfrm>
          <a:prstGeom prst="rect">
            <a:avLst/>
          </a:prstGeom>
        </p:spPr>
      </p:pic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838200" y="1140823"/>
            <a:ext cx="10515600" cy="464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sz="2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PROSPETTIVE DI INTERVENTI NEL 2025</a:t>
            </a:r>
          </a:p>
          <a:p>
            <a:pPr marL="0" indent="0">
              <a:buNone/>
            </a:pPr>
            <a:endParaRPr lang="it-IT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4485" y="2787899"/>
            <a:ext cx="8540607" cy="1480000"/>
          </a:xfrm>
          <a:prstGeom prst="rect">
            <a:avLst/>
          </a:prstGeom>
        </p:spPr>
      </p:pic>
      <p:sp>
        <p:nvSpPr>
          <p:cNvPr id="11" name="Segnaposto piè di pagina 3">
            <a:extLst>
              <a:ext uri="{FF2B5EF4-FFF2-40B4-BE49-F238E27FC236}">
                <a16:creationId xmlns="" xmlns:a16="http://schemas.microsoft.com/office/drawing/2014/main" id="{8E16D4D8-408F-4271-9609-7574E4C04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24978624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367</Words>
  <Application>Microsoft Office PowerPoint</Application>
  <PresentationFormat>Widescreen</PresentationFormat>
  <Paragraphs>117</Paragraphs>
  <Slides>10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Symbol</vt:lpstr>
      <vt:lpstr>Times New Roman</vt:lpstr>
      <vt:lpstr>Wingdings</vt:lpstr>
      <vt:lpstr>Tema di Office</vt:lpstr>
      <vt:lpstr>INFORMATIVA  SULL’AVANZAMENTO DELLA SPESA E  PROSPETTIVE DI INTERVENTI NEL 2025</vt:lpstr>
      <vt:lpstr>STATO DI ATTUAZIONE DEL PR FESR 2021/27</vt:lpstr>
      <vt:lpstr>STATO DI ATTUAZIONE DEL PR FESR 2021/27</vt:lpstr>
      <vt:lpstr>STATO DI ATTUAZIONE DEL PR FESR 2021/27</vt:lpstr>
      <vt:lpstr>STATO DI ATTUAZIONE DEL PR FESR 2021/27</vt:lpstr>
      <vt:lpstr>STATO DI ATTUAZIONE DEL PR FESR 2021/27</vt:lpstr>
      <vt:lpstr>STATO DI ATTUAZIONE DEL PR FESR 2021/27</vt:lpstr>
      <vt:lpstr>        PROPOSTA DI CERTIFICAZIONE N. 1 DEL 14/11/2024  PERIODO CONTABILE 01/07/2024 – 30/06/2025 </vt:lpstr>
      <vt:lpstr>Presentazione standard di PowerPoint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Michela FRAMARIN</cp:lastModifiedBy>
  <cp:revision>187</cp:revision>
  <cp:lastPrinted>2024-11-21T11:08:51Z</cp:lastPrinted>
  <dcterms:created xsi:type="dcterms:W3CDTF">2022-10-28T09:58:59Z</dcterms:created>
  <dcterms:modified xsi:type="dcterms:W3CDTF">2024-11-25T12:37:34Z</dcterms:modified>
</cp:coreProperties>
</file>