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65" r:id="rId5"/>
    <p:sldId id="266" r:id="rId6"/>
    <p:sldId id="263" r:id="rId7"/>
    <p:sldId id="267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8EE"/>
    <a:srgbClr val="005FAC"/>
    <a:srgbClr val="1D6FB8"/>
    <a:srgbClr val="1443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86477" autoAdjust="0"/>
  </p:normalViewPr>
  <p:slideViewPr>
    <p:cSldViewPr snapToGrid="0">
      <p:cViewPr varScale="1">
        <p:scale>
          <a:sx n="97" d="100"/>
          <a:sy n="97" d="100"/>
        </p:scale>
        <p:origin x="111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76B4E-41A8-4E83-B8E2-78F564C7DCA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1342B-5D82-411B-8373-AA9CD352BA2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6435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1342B-5D82-411B-8373-AA9CD352BA2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104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1342B-5D82-411B-8373-AA9CD352BA2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8753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1342B-5D82-411B-8373-AA9CD352BA2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3734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1342B-5D82-411B-8373-AA9CD352BA2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2915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1342B-5D82-411B-8373-AA9CD352BA2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237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19/11/2025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366E96C3-135B-472D-9CFB-8F0FD694EBB7}"/>
              </a:ext>
            </a:extLst>
          </p:cNvPr>
          <p:cNvSpPr txBox="1"/>
          <p:nvPr/>
        </p:nvSpPr>
        <p:spPr>
          <a:xfrm>
            <a:off x="909781" y="1373239"/>
            <a:ext cx="103724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accent1">
                    <a:lumMod val="50000"/>
                  </a:schemeClr>
                </a:solidFill>
              </a:rPr>
              <a:t>Programma operativo Investimenti per la crescita e l’occupazione Valle d’Aosta FESR 2014-2020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A28CEC-6F4E-4013-8739-97989F5F640A}"/>
              </a:ext>
            </a:extLst>
          </p:cNvPr>
          <p:cNvSpPr txBox="1"/>
          <p:nvPr/>
        </p:nvSpPr>
        <p:spPr>
          <a:xfrm>
            <a:off x="774663" y="2931959"/>
            <a:ext cx="93749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Informativa sulle attività di audit relativamente alla chiusura della programmazione 2014-2020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DE991BF-F830-4B2C-A0DD-F5CD4D923C19}"/>
              </a:ext>
            </a:extLst>
          </p:cNvPr>
          <p:cNvSpPr txBox="1"/>
          <p:nvPr/>
        </p:nvSpPr>
        <p:spPr>
          <a:xfrm>
            <a:off x="1641194" y="5962719"/>
            <a:ext cx="81664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  <a:cs typeface="Arial" panose="020B0604020202020204" pitchFamily="34" charset="0"/>
              </a:rPr>
              <a:t>Comitato di Sorveglianza POR Valle d’Aosta FESR 2014-2020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  <a:cs typeface="Arial" panose="020B0604020202020204" pitchFamily="34" charset="0"/>
              </a:rPr>
              <a:t>Bard, 20 novembre 2025</a:t>
            </a:r>
          </a:p>
        </p:txBody>
      </p:sp>
      <p:sp>
        <p:nvSpPr>
          <p:cNvPr id="8" name="CasellaDiTesto 8">
            <a:extLst>
              <a:ext uri="{FF2B5EF4-FFF2-40B4-BE49-F238E27FC236}">
                <a16:creationId xmlns:a16="http://schemas.microsoft.com/office/drawing/2014/main" id="{6750EA6B-C5CB-4B02-9D16-48EC4938E508}"/>
              </a:ext>
            </a:extLst>
          </p:cNvPr>
          <p:cNvSpPr txBox="1"/>
          <p:nvPr/>
        </p:nvSpPr>
        <p:spPr>
          <a:xfrm>
            <a:off x="2823921" y="414828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800" b="1" dirty="0">
                <a:solidFill>
                  <a:schemeClr val="accent5">
                    <a:lumMod val="75000"/>
                  </a:schemeClr>
                </a:solidFill>
              </a:rPr>
              <a:t>A cura della dott.ssa Sara BARBIERI – Autorità di Audit FESR</a:t>
            </a:r>
          </a:p>
        </p:txBody>
      </p:sp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3AD4958-7868-4A44-A22F-9AAB2D1214D7}"/>
              </a:ext>
            </a:extLst>
          </p:cNvPr>
          <p:cNvSpPr txBox="1"/>
          <p:nvPr/>
        </p:nvSpPr>
        <p:spPr>
          <a:xfrm>
            <a:off x="951345" y="1245419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CHIUSURA PROGRAMMAZIONE 2014-2020</a:t>
            </a:r>
          </a:p>
        </p:txBody>
      </p:sp>
      <p:graphicFrame>
        <p:nvGraphicFramePr>
          <p:cNvPr id="8" name="Tabella 4">
            <a:extLst>
              <a:ext uri="{FF2B5EF4-FFF2-40B4-BE49-F238E27FC236}">
                <a16:creationId xmlns:a16="http://schemas.microsoft.com/office/drawing/2014/main" id="{75E502E0-A826-4AE0-B18A-6FDE4CD78F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286361"/>
              </p:ext>
            </p:extLst>
          </p:nvPr>
        </p:nvGraphicFramePr>
        <p:xfrm>
          <a:off x="951345" y="2020116"/>
          <a:ext cx="7968720" cy="3703320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4245806">
                  <a:extLst>
                    <a:ext uri="{9D8B030D-6E8A-4147-A177-3AD203B41FA5}">
                      <a16:colId xmlns:a16="http://schemas.microsoft.com/office/drawing/2014/main" val="1832051682"/>
                    </a:ext>
                  </a:extLst>
                </a:gridCol>
                <a:gridCol w="3722914">
                  <a:extLst>
                    <a:ext uri="{9D8B030D-6E8A-4147-A177-3AD203B41FA5}">
                      <a16:colId xmlns:a16="http://schemas.microsoft.com/office/drawing/2014/main" val="1983485022"/>
                    </a:ext>
                  </a:extLst>
                </a:gridCol>
              </a:tblGrid>
              <a:tr h="329369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it-IT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Accordo tra Autorità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it-IT" dirty="0"/>
                        <a:t>22 novembre 2024</a:t>
                      </a:r>
                    </a:p>
                    <a:p>
                      <a:pPr algn="r">
                        <a:spcAft>
                          <a:spcPts val="300"/>
                        </a:spcAft>
                      </a:pPr>
                      <a:r>
                        <a:rPr lang="it-IT" i="1" dirty="0"/>
                        <a:t>versione aggiornata </a:t>
                      </a:r>
                      <a:r>
                        <a:rPr lang="it-IT" dirty="0"/>
                        <a:t>25 agosto 2025</a:t>
                      </a:r>
                      <a:endParaRPr lang="it-IT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6251083"/>
                  </a:ext>
                </a:extLst>
              </a:tr>
              <a:tr h="329369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it-IT" sz="1800" dirty="0"/>
                        <a:t>Domanda finale di pagamento</a:t>
                      </a:r>
                      <a:endParaRPr lang="it-IT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i="0" dirty="0"/>
                        <a:t>n. 1.1</a:t>
                      </a:r>
                      <a:r>
                        <a:rPr lang="it-IT" sz="1800" dirty="0"/>
                        <a:t> del 9 maggio 2025</a:t>
                      </a:r>
                      <a:endParaRPr lang="it-IT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881119"/>
                  </a:ext>
                </a:extLst>
              </a:tr>
              <a:tr h="329369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it-IT" sz="1800" dirty="0"/>
                        <a:t>Campionamento</a:t>
                      </a:r>
                      <a:endParaRPr lang="it-IT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/>
                        <a:t>12 maggio 2025</a:t>
                      </a:r>
                      <a:endParaRPr lang="it-IT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596172"/>
                  </a:ext>
                </a:extLst>
              </a:tr>
              <a:tr h="329369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it-IT" sz="1800" dirty="0"/>
                        <a:t>Audit delle operazioni</a:t>
                      </a:r>
                      <a:endParaRPr lang="it-IT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i="1" dirty="0"/>
                        <a:t>ultimo rapporto</a:t>
                      </a:r>
                      <a:r>
                        <a:rPr lang="it-IT" sz="1800" dirty="0"/>
                        <a:t> 8 agosto 2025</a:t>
                      </a:r>
                      <a:endParaRPr lang="it-IT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237801"/>
                  </a:ext>
                </a:extLst>
              </a:tr>
              <a:tr h="1811531"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it-IT" dirty="0"/>
                        <a:t>Pacchetto CE: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Riepilogo annuale dei controlli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Relazione di Attuazione Finale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Conti finali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Dichiarazione di affidabilità di gestione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it-IT" dirty="0"/>
                        <a:t>RAC e Parere di Audit</a:t>
                      </a:r>
                      <a:endParaRPr lang="it-IT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300"/>
                        </a:spcAft>
                        <a:tabLst>
                          <a:tab pos="2955925" algn="l"/>
                        </a:tabLst>
                      </a:pPr>
                      <a:r>
                        <a:rPr lang="it-IT" i="1" dirty="0"/>
                        <a:t>Invio previsto</a:t>
                      </a:r>
                      <a:r>
                        <a:rPr lang="it-IT" i="0" dirty="0"/>
                        <a:t> il </a:t>
                      </a:r>
                      <a:r>
                        <a:rPr lang="it-IT" dirty="0"/>
                        <a:t>24 novembre 2025</a:t>
                      </a:r>
                      <a:endParaRPr lang="it-IT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544976454"/>
                  </a:ext>
                </a:extLst>
              </a:tr>
            </a:tbl>
          </a:graphicData>
        </a:graphic>
      </p:graphicFrame>
      <p:sp>
        <p:nvSpPr>
          <p:cNvPr id="7" name="CasellaDiTesto 6">
            <a:extLst>
              <a:ext uri="{FF2B5EF4-FFF2-40B4-BE49-F238E27FC236}">
                <a16:creationId xmlns:a16="http://schemas.microsoft.com/office/drawing/2014/main" id="{11423B39-335C-42FD-AB1F-8E0FC5E31441}"/>
              </a:ext>
            </a:extLst>
          </p:cNvPr>
          <p:cNvSpPr txBox="1"/>
          <p:nvPr/>
        </p:nvSpPr>
        <p:spPr>
          <a:xfrm>
            <a:off x="5122333" y="6345382"/>
            <a:ext cx="689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POR Valle d’Aosta FESR 2014-2020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3344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93AD4958-7868-4A44-A22F-9AAB2D1214D7}"/>
              </a:ext>
            </a:extLst>
          </p:cNvPr>
          <p:cNvSpPr txBox="1"/>
          <p:nvPr/>
        </p:nvSpPr>
        <p:spPr>
          <a:xfrm>
            <a:off x="951345" y="1117600"/>
            <a:ext cx="10372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/>
              <a:t>CHIUSURA PROGRAMMAZIONE 2014-2020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90B838C-2277-4802-96A8-A787580AC135}"/>
              </a:ext>
            </a:extLst>
          </p:cNvPr>
          <p:cNvSpPr txBox="1"/>
          <p:nvPr/>
        </p:nvSpPr>
        <p:spPr>
          <a:xfrm>
            <a:off x="951341" y="2088315"/>
            <a:ext cx="7476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spc="200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Verifiche finalizzate alla chiusura:</a:t>
            </a: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CF7FC3AA-7097-4A22-8867-CF6F8A08C2FE}"/>
              </a:ext>
            </a:extLst>
          </p:cNvPr>
          <p:cNvSpPr/>
          <p:nvPr/>
        </p:nvSpPr>
        <p:spPr>
          <a:xfrm>
            <a:off x="951340" y="2686393"/>
            <a:ext cx="7476683" cy="2705658"/>
          </a:xfrm>
          <a:prstGeom prst="roundRect">
            <a:avLst>
              <a:gd name="adj" fmla="val 10192"/>
            </a:avLst>
          </a:prstGeom>
          <a:solidFill>
            <a:srgbClr val="144391"/>
          </a:solidFill>
          <a:ln>
            <a:solidFill>
              <a:srgbClr val="005F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288000" rtlCol="0" anchor="t" anchorCtr="0">
            <a:spAutoFit/>
          </a:bodyPr>
          <a:lstStyle/>
          <a:p>
            <a:pPr marL="360000">
              <a:lnSpc>
                <a:spcPct val="200000"/>
              </a:lnSpc>
              <a:spcAft>
                <a:spcPts val="600"/>
              </a:spcAft>
              <a:buAutoNum type="alphaLcParenR"/>
            </a:pPr>
            <a:r>
              <a:rPr lang="it-IT" sz="2400" b="1" dirty="0">
                <a:solidFill>
                  <a:schemeClr val="bg1"/>
                </a:solidFill>
              </a:rPr>
              <a:t> Audit di sistema</a:t>
            </a:r>
          </a:p>
          <a:p>
            <a:pPr marL="360000">
              <a:lnSpc>
                <a:spcPct val="200000"/>
              </a:lnSpc>
              <a:spcAft>
                <a:spcPts val="600"/>
              </a:spcAft>
              <a:buAutoNum type="alphaLcParenR"/>
            </a:pPr>
            <a:r>
              <a:rPr lang="it-IT" sz="2400" b="1" dirty="0">
                <a:solidFill>
                  <a:schemeClr val="bg1"/>
                </a:solidFill>
              </a:rPr>
              <a:t>Verifiche svolte sulla RAF</a:t>
            </a:r>
          </a:p>
          <a:p>
            <a:pPr marL="360000">
              <a:lnSpc>
                <a:spcPct val="200000"/>
              </a:lnSpc>
              <a:spcAft>
                <a:spcPts val="600"/>
              </a:spcAft>
              <a:buAutoNum type="alphaLcParenR"/>
            </a:pPr>
            <a:r>
              <a:rPr lang="it-IT" sz="2400" b="1" dirty="0">
                <a:solidFill>
                  <a:schemeClr val="bg1"/>
                </a:solidFill>
              </a:rPr>
              <a:t> Verifiche svolte sui conti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C01996F-D8D0-4BC7-9BF5-7A911BE1478C}"/>
              </a:ext>
            </a:extLst>
          </p:cNvPr>
          <p:cNvSpPr txBox="1"/>
          <p:nvPr/>
        </p:nvSpPr>
        <p:spPr>
          <a:xfrm>
            <a:off x="5122333" y="6345382"/>
            <a:ext cx="689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POR Valle d’Aosta FESR 2014-2020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55171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CE675D8A-AA0A-4700-9367-32ADFC0DD44D}"/>
              </a:ext>
            </a:extLst>
          </p:cNvPr>
          <p:cNvSpPr txBox="1"/>
          <p:nvPr/>
        </p:nvSpPr>
        <p:spPr>
          <a:xfrm>
            <a:off x="863495" y="1468763"/>
            <a:ext cx="7476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spc="200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Audit di sistema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B23A6146-67AE-476D-845F-81D802F5D36E}"/>
              </a:ext>
            </a:extLst>
          </p:cNvPr>
          <p:cNvGrpSpPr/>
          <p:nvPr/>
        </p:nvGrpSpPr>
        <p:grpSpPr>
          <a:xfrm>
            <a:off x="1154186" y="4698517"/>
            <a:ext cx="8005665" cy="1381439"/>
            <a:chOff x="1328827" y="1265029"/>
            <a:chExt cx="9171076" cy="1369403"/>
          </a:xfrm>
        </p:grpSpPr>
        <p:sp>
          <p:nvSpPr>
            <p:cNvPr id="9" name="Rettangolo con angoli arrotondati 8">
              <a:extLst>
                <a:ext uri="{FF2B5EF4-FFF2-40B4-BE49-F238E27FC236}">
                  <a16:creationId xmlns:a16="http://schemas.microsoft.com/office/drawing/2014/main" id="{B1251896-85E0-4980-AE55-1E7647B7CF8C}"/>
                </a:ext>
              </a:extLst>
            </p:cNvPr>
            <p:cNvSpPr/>
            <p:nvPr/>
          </p:nvSpPr>
          <p:spPr>
            <a:xfrm>
              <a:off x="1328827" y="1273195"/>
              <a:ext cx="4106351" cy="1361237"/>
            </a:xfrm>
            <a:prstGeom prst="roundRect">
              <a:avLst/>
            </a:prstGeom>
            <a:noFill/>
            <a:ln>
              <a:solidFill>
                <a:srgbClr val="14439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r">
                <a:tabLst>
                  <a:tab pos="1258888" algn="l"/>
                </a:tabLst>
              </a:pPr>
              <a:r>
                <a:rPr lang="it-IT" sz="2400" b="1" i="1" dirty="0"/>
                <a:t>Avvio:</a:t>
              </a:r>
              <a:r>
                <a:rPr lang="it-IT" sz="2000" dirty="0"/>
                <a:t> 	18 dicembre 2024</a:t>
              </a:r>
            </a:p>
            <a:p>
              <a:pPr algn="r"/>
              <a:endParaRPr lang="it-IT" sz="2000" dirty="0"/>
            </a:p>
            <a:p>
              <a:pPr algn="r">
                <a:tabLst>
                  <a:tab pos="93663" algn="l"/>
                  <a:tab pos="1436688" algn="l"/>
                </a:tabLst>
              </a:pPr>
              <a:r>
                <a:rPr lang="it-IT" sz="2400" b="1" i="1" dirty="0"/>
                <a:t>Chiusura:	</a:t>
              </a:r>
              <a:r>
                <a:rPr lang="it-IT" sz="2000" dirty="0"/>
                <a:t>22 maggio 2025</a:t>
              </a:r>
            </a:p>
          </p:txBody>
        </p:sp>
        <p:sp>
          <p:nvSpPr>
            <p:cNvPr id="10" name="Freccia a destra 9">
              <a:extLst>
                <a:ext uri="{FF2B5EF4-FFF2-40B4-BE49-F238E27FC236}">
                  <a16:creationId xmlns:a16="http://schemas.microsoft.com/office/drawing/2014/main" id="{232CF18A-8CC6-4E10-AE9C-3899C004AC9F}"/>
                </a:ext>
              </a:extLst>
            </p:cNvPr>
            <p:cNvSpPr/>
            <p:nvPr/>
          </p:nvSpPr>
          <p:spPr>
            <a:xfrm>
              <a:off x="5692769" y="1812392"/>
              <a:ext cx="1179401" cy="282843"/>
            </a:xfrm>
            <a:prstGeom prst="rightArrow">
              <a:avLst>
                <a:gd name="adj1" fmla="val 50000"/>
                <a:gd name="adj2" fmla="val 80666"/>
              </a:avLst>
            </a:prstGeom>
            <a:solidFill>
              <a:srgbClr val="144391"/>
            </a:solidFill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con angoli arrotondati 10">
              <a:extLst>
                <a:ext uri="{FF2B5EF4-FFF2-40B4-BE49-F238E27FC236}">
                  <a16:creationId xmlns:a16="http://schemas.microsoft.com/office/drawing/2014/main" id="{581BD879-A6B1-4A2D-93C9-2E9C96712E13}"/>
                </a:ext>
              </a:extLst>
            </p:cNvPr>
            <p:cNvSpPr/>
            <p:nvPr/>
          </p:nvSpPr>
          <p:spPr>
            <a:xfrm>
              <a:off x="7129761" y="1265029"/>
              <a:ext cx="3370142" cy="1361237"/>
            </a:xfrm>
            <a:prstGeom prst="roundRect">
              <a:avLst/>
            </a:prstGeom>
            <a:ln>
              <a:solidFill>
                <a:srgbClr val="14439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2400" b="1" i="1" dirty="0"/>
                <a:t>Esito:</a:t>
              </a:r>
            </a:p>
            <a:p>
              <a:pPr algn="ctr"/>
              <a:r>
                <a:rPr lang="it-IT" sz="2000" dirty="0"/>
                <a:t>Categoria 2</a:t>
              </a:r>
              <a:br>
                <a:rPr lang="it-IT" sz="2000" dirty="0"/>
              </a:br>
              <a:r>
                <a:rPr lang="it-IT" sz="1600" dirty="0"/>
                <a:t>Funziona. Sono necessari alcuni miglioramenti</a:t>
              </a:r>
              <a:endParaRPr lang="it-IT" sz="2000" dirty="0"/>
            </a:p>
          </p:txBody>
        </p:sp>
      </p:grpSp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381D72D1-D364-4F86-9E1E-B80401F17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111550"/>
              </p:ext>
            </p:extLst>
          </p:nvPr>
        </p:nvGraphicFramePr>
        <p:xfrm>
          <a:off x="734672" y="2174808"/>
          <a:ext cx="4423566" cy="22965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6191">
                  <a:extLst>
                    <a:ext uri="{9D8B030D-6E8A-4147-A177-3AD203B41FA5}">
                      <a16:colId xmlns:a16="http://schemas.microsoft.com/office/drawing/2014/main" val="1653695239"/>
                    </a:ext>
                  </a:extLst>
                </a:gridCol>
                <a:gridCol w="4087375">
                  <a:extLst>
                    <a:ext uri="{9D8B030D-6E8A-4147-A177-3AD203B41FA5}">
                      <a16:colId xmlns:a16="http://schemas.microsoft.com/office/drawing/2014/main" val="1099526873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it-IT" sz="1800" dirty="0" err="1">
                          <a:solidFill>
                            <a:schemeClr val="bg1"/>
                          </a:solidFill>
                          <a:effectLst/>
                        </a:rPr>
                        <a:t>AdG</a:t>
                      </a:r>
                      <a:endParaRPr lang="it-IT" sz="18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D6F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80743"/>
                  </a:ext>
                </a:extLst>
              </a:tr>
              <a:tr h="700757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it-IT" sz="1100">
                          <a:effectLst/>
                        </a:rPr>
                        <a:t>1</a:t>
                      </a:r>
                      <a:endParaRPr lang="it-I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" marR="107315" algn="just">
                        <a:lnSpc>
                          <a:spcPts val="13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it-IT" sz="1100" dirty="0">
                          <a:effectLst/>
                        </a:rPr>
                        <a:t>Adeguata separazione delle funzioni e sistemi adeguati di predisposizione delle relazioni e di sorveglianza nei casi in cui l’autorità responsabile affidi l’esecuzione dei compiti a un altro organismo</a:t>
                      </a:r>
                      <a:endParaRPr lang="it-IT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8139142"/>
                  </a:ext>
                </a:extLst>
              </a:tr>
              <a:tr h="267500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it-IT" sz="1100">
                          <a:effectLst/>
                        </a:rPr>
                        <a:t>2</a:t>
                      </a:r>
                      <a:endParaRPr lang="it-I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" marR="107315" algn="just">
                        <a:lnSpc>
                          <a:spcPts val="13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it-IT" sz="1100">
                          <a:effectLst/>
                        </a:rPr>
                        <a:t>Selezione appropriata delle operazioni</a:t>
                      </a:r>
                      <a:endParaRPr lang="it-I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8546810"/>
                  </a:ext>
                </a:extLst>
              </a:tr>
              <a:tr h="267500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it-IT" sz="1100">
                          <a:effectLst/>
                        </a:rPr>
                        <a:t>4</a:t>
                      </a:r>
                      <a:endParaRPr lang="it-I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" marR="107315" algn="just">
                        <a:lnSpc>
                          <a:spcPts val="13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it-IT" sz="1100">
                          <a:effectLst/>
                        </a:rPr>
                        <a:t>Verifiche di gestione adeguate</a:t>
                      </a:r>
                      <a:endParaRPr lang="it-I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9580746"/>
                  </a:ext>
                </a:extLst>
              </a:tr>
              <a:tr h="700757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it-IT" sz="1100">
                          <a:effectLst/>
                        </a:rPr>
                        <a:t>6</a:t>
                      </a:r>
                      <a:endParaRPr lang="it-I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" marR="107315" algn="just">
                        <a:lnSpc>
                          <a:spcPts val="13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it-IT" sz="1100" dirty="0">
                          <a:effectLst/>
                        </a:rPr>
                        <a:t>Sistema affidabile di raccolta, registrazione e conservazione dei dati a fini di sorveglianza, valutazione, gestione finanziaria, verifica e audit, collegato anche ai sistemi per lo scambio elettronico di dati con i Beneficiari</a:t>
                      </a:r>
                      <a:endParaRPr lang="it-IT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0895876"/>
                  </a:ext>
                </a:extLst>
              </a:tr>
            </a:tbl>
          </a:graphicData>
        </a:graphic>
      </p:graphicFrame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92D3A7EF-7143-44F2-9146-BE76C8ADC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568204"/>
              </p:ext>
            </p:extLst>
          </p:nvPr>
        </p:nvGraphicFramePr>
        <p:xfrm>
          <a:off x="5993111" y="2174808"/>
          <a:ext cx="3462441" cy="16334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146">
                  <a:extLst>
                    <a:ext uri="{9D8B030D-6E8A-4147-A177-3AD203B41FA5}">
                      <a16:colId xmlns:a16="http://schemas.microsoft.com/office/drawing/2014/main" val="1939235955"/>
                    </a:ext>
                  </a:extLst>
                </a:gridCol>
                <a:gridCol w="3199295">
                  <a:extLst>
                    <a:ext uri="{9D8B030D-6E8A-4147-A177-3AD203B41FA5}">
                      <a16:colId xmlns:a16="http://schemas.microsoft.com/office/drawing/2014/main" val="431930497"/>
                    </a:ext>
                  </a:extLst>
                </a:gridCol>
              </a:tblGrid>
              <a:tr h="397091"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300"/>
                        </a:lnSpc>
                      </a:pPr>
                      <a:r>
                        <a:rPr lang="it-IT" sz="180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AdC</a:t>
                      </a:r>
                      <a:endParaRPr lang="it-IT" sz="180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8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1722416"/>
                  </a:ext>
                </a:extLst>
              </a:tr>
              <a:tr h="769040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it-IT" sz="1100">
                          <a:effectLst/>
                        </a:rPr>
                        <a:t>9</a:t>
                      </a:r>
                      <a:endParaRPr lang="it-I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" marR="107315" algn="just">
                        <a:lnSpc>
                          <a:spcPts val="13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it-IT" sz="1100" dirty="0">
                          <a:effectLst/>
                        </a:rPr>
                        <a:t>Adeguata separazione delle funzioni e sistemi adeguati di predisposizione delle relazioni e di sorveglianza nei casi in cui l’autorità responsabile affidi l’esecuzione dei compiti a un altro organismo</a:t>
                      </a:r>
                      <a:endParaRPr lang="it-IT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4861665"/>
                  </a:ext>
                </a:extLst>
              </a:tr>
              <a:tr h="467340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</a:pPr>
                      <a:r>
                        <a:rPr lang="it-IT" sz="1100">
                          <a:effectLst/>
                        </a:rPr>
                        <a:t>10</a:t>
                      </a:r>
                      <a:endParaRPr lang="it-IT" sz="1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4295" marR="107315" algn="just">
                        <a:lnSpc>
                          <a:spcPts val="13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it-IT" sz="1100" dirty="0">
                          <a:effectLst/>
                        </a:rPr>
                        <a:t>Procedure appropriate per la compilazione e la presentazione delle domande di pagamento</a:t>
                      </a:r>
                      <a:endParaRPr lang="it-IT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997284"/>
                  </a:ext>
                </a:extLst>
              </a:tr>
            </a:tbl>
          </a:graphicData>
        </a:graphic>
      </p:graphicFrame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2303371-11E5-4E0D-B323-C4783CC4A8A0}"/>
              </a:ext>
            </a:extLst>
          </p:cNvPr>
          <p:cNvSpPr txBox="1"/>
          <p:nvPr/>
        </p:nvSpPr>
        <p:spPr>
          <a:xfrm>
            <a:off x="5122333" y="6345382"/>
            <a:ext cx="689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POR Valle d’Aosta FESR 2014-2020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3796869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A043A1EE-CF50-4170-99C4-31654818AB33}"/>
              </a:ext>
            </a:extLst>
          </p:cNvPr>
          <p:cNvSpPr/>
          <p:nvPr/>
        </p:nvSpPr>
        <p:spPr>
          <a:xfrm>
            <a:off x="989970" y="2109376"/>
            <a:ext cx="6751781" cy="336835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Affidabilità degli indicatori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Operazioni scaglionate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Grandi progetti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Operazioni non funzionanti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Operazioni sospese e/o con indagini in corso </a:t>
            </a:r>
          </a:p>
          <a:p>
            <a:pPr algn="ctr"/>
            <a:endParaRPr lang="it-IT" sz="1600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D8882230-653A-4A2A-8BEB-AF2DBF4798DC}"/>
              </a:ext>
            </a:extLst>
          </p:cNvPr>
          <p:cNvSpPr txBox="1"/>
          <p:nvPr/>
        </p:nvSpPr>
        <p:spPr>
          <a:xfrm>
            <a:off x="863495" y="1468763"/>
            <a:ext cx="7476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spc="200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Verifiche svolte sulla RAF</a:t>
            </a: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12A81719-1AA8-43DB-A584-CE7241E3EE38}"/>
              </a:ext>
            </a:extLst>
          </p:cNvPr>
          <p:cNvSpPr/>
          <p:nvPr/>
        </p:nvSpPr>
        <p:spPr>
          <a:xfrm>
            <a:off x="5470499" y="2292530"/>
            <a:ext cx="4306530" cy="1373201"/>
          </a:xfrm>
          <a:prstGeom prst="roundRect">
            <a:avLst/>
          </a:prstGeom>
          <a:noFill/>
          <a:ln w="12700">
            <a:solidFill>
              <a:srgbClr val="14439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tabLst>
                <a:tab pos="1258888" algn="l"/>
              </a:tabLst>
            </a:pPr>
            <a:r>
              <a:rPr lang="it-IT" sz="2000" b="1" i="1" dirty="0"/>
              <a:t>Avvio: </a:t>
            </a:r>
            <a:r>
              <a:rPr lang="it-IT" sz="2000" i="1" dirty="0"/>
              <a:t>25 agosto 2025</a:t>
            </a:r>
            <a:endParaRPr lang="it-IT" sz="2000" dirty="0"/>
          </a:p>
          <a:p>
            <a:pPr algn="r"/>
            <a:endParaRPr lang="it-IT" sz="2000" dirty="0"/>
          </a:p>
          <a:p>
            <a:pPr>
              <a:tabLst>
                <a:tab pos="93663" algn="l"/>
                <a:tab pos="1436688" algn="l"/>
              </a:tabLst>
            </a:pPr>
            <a:r>
              <a:rPr lang="it-IT" sz="2000" b="1" i="1" dirty="0"/>
              <a:t>Rapporto definitivo: </a:t>
            </a:r>
            <a:r>
              <a:rPr lang="it-IT" sz="2000" i="1" dirty="0"/>
              <a:t>5 novembre</a:t>
            </a:r>
            <a:r>
              <a:rPr lang="it-IT" sz="2000" dirty="0"/>
              <a:t> 2025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E9F9669-E060-4286-A378-CA4B7E9820BF}"/>
              </a:ext>
            </a:extLst>
          </p:cNvPr>
          <p:cNvSpPr txBox="1"/>
          <p:nvPr/>
        </p:nvSpPr>
        <p:spPr>
          <a:xfrm>
            <a:off x="5122333" y="6345382"/>
            <a:ext cx="689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POR Valle d’Aosta FESR 2014-2020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485636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>
            <a:extLst>
              <a:ext uri="{FF2B5EF4-FFF2-40B4-BE49-F238E27FC236}">
                <a16:creationId xmlns:a16="http://schemas.microsoft.com/office/drawing/2014/main" id="{EA24AEE3-CB4E-4E4A-9071-5D18CA427563}"/>
              </a:ext>
            </a:extLst>
          </p:cNvPr>
          <p:cNvSpPr txBox="1"/>
          <p:nvPr/>
        </p:nvSpPr>
        <p:spPr>
          <a:xfrm>
            <a:off x="863495" y="1468763"/>
            <a:ext cx="7476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spc="200" dirty="0">
                <a:solidFill>
                  <a:srgbClr val="14439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Verifiche svolte sui conti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FDC2B25E-F13F-47F4-85AD-DC7E115A4EDB}"/>
              </a:ext>
            </a:extLst>
          </p:cNvPr>
          <p:cNvSpPr/>
          <p:nvPr/>
        </p:nvSpPr>
        <p:spPr>
          <a:xfrm>
            <a:off x="1225945" y="2143323"/>
            <a:ext cx="6751781" cy="257135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Stabilità delle operazioni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129 - spesa corrisposta ai beneficiari ≥ spesa certificata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it-IT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dirty="0"/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CE28BDD5-DDED-4ECF-B2B2-D523C9F634B6}"/>
              </a:ext>
            </a:extLst>
          </p:cNvPr>
          <p:cNvSpPr/>
          <p:nvPr/>
        </p:nvSpPr>
        <p:spPr>
          <a:xfrm>
            <a:off x="4503513" y="3781440"/>
            <a:ext cx="4434010" cy="1373201"/>
          </a:xfrm>
          <a:prstGeom prst="roundRect">
            <a:avLst/>
          </a:prstGeom>
          <a:noFill/>
          <a:ln>
            <a:solidFill>
              <a:srgbClr val="14439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tabLst>
                <a:tab pos="1258888" algn="l"/>
              </a:tabLst>
            </a:pPr>
            <a:r>
              <a:rPr lang="it-IT" sz="2000" b="1" i="1" dirty="0"/>
              <a:t>Avvio: </a:t>
            </a:r>
            <a:r>
              <a:rPr lang="it-IT" sz="2000" i="1" dirty="0"/>
              <a:t>4 novembre 2025</a:t>
            </a:r>
            <a:endParaRPr lang="it-IT" sz="2000" dirty="0"/>
          </a:p>
          <a:p>
            <a:pPr algn="r"/>
            <a:endParaRPr lang="it-IT" sz="2000" dirty="0"/>
          </a:p>
          <a:p>
            <a:pPr>
              <a:tabLst>
                <a:tab pos="93663" algn="l"/>
                <a:tab pos="1436688" algn="l"/>
              </a:tabLst>
            </a:pPr>
            <a:r>
              <a:rPr lang="it-IT" sz="2000" b="1" i="1" dirty="0"/>
              <a:t>Rapporto definitivo: </a:t>
            </a:r>
            <a:r>
              <a:rPr lang="it-IT" sz="2000" i="1" dirty="0"/>
              <a:t>13 novembre 2025</a:t>
            </a:r>
            <a:endParaRPr lang="it-IT" sz="2000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32C10944-B629-4C70-BCCF-51E3569D104E}"/>
              </a:ext>
            </a:extLst>
          </p:cNvPr>
          <p:cNvSpPr txBox="1"/>
          <p:nvPr/>
        </p:nvSpPr>
        <p:spPr>
          <a:xfrm>
            <a:off x="5122333" y="6345382"/>
            <a:ext cx="689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POR Valle d’Aosta FESR 2014-2020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137608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E307A-C084-45B4-8F99-706C74F36691}"/>
              </a:ext>
            </a:extLst>
          </p:cNvPr>
          <p:cNvSpPr txBox="1"/>
          <p:nvPr/>
        </p:nvSpPr>
        <p:spPr>
          <a:xfrm>
            <a:off x="2992967" y="3429000"/>
            <a:ext cx="562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GRAZIE PER L’ATTENZIONE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F528CD1-B014-42E0-98F5-E1BD9F83233B}"/>
              </a:ext>
            </a:extLst>
          </p:cNvPr>
          <p:cNvSpPr txBox="1"/>
          <p:nvPr/>
        </p:nvSpPr>
        <p:spPr>
          <a:xfrm>
            <a:off x="1641194" y="5962719"/>
            <a:ext cx="81664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  <a:cs typeface="Arial" panose="020B0604020202020204" pitchFamily="34" charset="0"/>
              </a:rPr>
              <a:t>Comitato di Sorveglianza POR Valle d’Aosta FESR 2014-2020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  <a:cs typeface="Arial" panose="020B0604020202020204" pitchFamily="34" charset="0"/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5238549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435</Words>
  <Application>Microsoft Office PowerPoint</Application>
  <PresentationFormat>Widescreen</PresentationFormat>
  <Paragraphs>75</Paragraphs>
  <Slides>7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Valentina CAGLIERIS</cp:lastModifiedBy>
  <cp:revision>35</cp:revision>
  <dcterms:created xsi:type="dcterms:W3CDTF">2025-10-16T12:27:48Z</dcterms:created>
  <dcterms:modified xsi:type="dcterms:W3CDTF">2025-11-19T09:32:18Z</dcterms:modified>
</cp:coreProperties>
</file>