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tx2"/>
                </a:solidFill>
              </a:rPr>
              <a:t>Programma regionale Valle d’Aosta FESR 2021-2027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1400078" y="2704406"/>
            <a:ext cx="8505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Informativa sulle attività di riprogrammazione del PR Valle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d’Aosta</a:t>
            </a:r>
            <a:r>
              <a:rPr lang="it-IT" sz="2800" b="1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FESR 2021/2027 ed eventuali prospettive per il 2026</a:t>
            </a:r>
          </a:p>
        </p:txBody>
      </p:sp>
      <p:sp>
        <p:nvSpPr>
          <p:cNvPr id="5" name="CasellaDiTesto 8">
            <a:extLst>
              <a:ext uri="{FF2B5EF4-FFF2-40B4-BE49-F238E27FC236}">
                <a16:creationId xmlns:a16="http://schemas.microsoft.com/office/drawing/2014/main" id="{6750EA6B-C5CB-4B02-9D16-48EC4938E508}"/>
              </a:ext>
            </a:extLst>
          </p:cNvPr>
          <p:cNvSpPr txBox="1"/>
          <p:nvPr/>
        </p:nvSpPr>
        <p:spPr>
          <a:xfrm>
            <a:off x="2760133" y="440009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800" b="1" dirty="0">
                <a:solidFill>
                  <a:schemeClr val="accent5">
                    <a:lumMod val="75000"/>
                  </a:schemeClr>
                </a:solidFill>
              </a:rPr>
              <a:t>A cura dell’Autorità di Gestione FESR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A00F67D-9B45-4F63-9D5D-BE7ED2B9BB36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0955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it-IT" sz="3200" b="1" dirty="0">
                <a:solidFill>
                  <a:schemeClr val="accent1">
                    <a:lumMod val="75000"/>
                  </a:schemeClr>
                </a:solidFill>
              </a:rPr>
              <a:t>Informativa riprogrammazione marzo 2025 – Proposta della Regione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1125393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D085FD4-C93E-4E76-AF9C-5B7D7BEF3536}"/>
              </a:ext>
            </a:extLst>
          </p:cNvPr>
          <p:cNvSpPr txBox="1"/>
          <p:nvPr/>
        </p:nvSpPr>
        <p:spPr>
          <a:xfrm>
            <a:off x="931333" y="2357962"/>
            <a:ext cx="9601200" cy="3564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📅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Marzo 2025 – Proposta regionale di modifica del PR Valle d’Aosta FESR 2021/2027 (DGR 293/2025)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Contenuti principali: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Adesione al Regolamento (UE) n. 2024/3236 - RESTORE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Revisione finanziaria del Programma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Aggiornamento degli indicatori fisici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Revisione e aggiornamento di diverse azioni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📅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Maggio 2025 – Osservazioni formali della Commissione europea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it-IT" sz="16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⚠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CE richiede di limitare la modifica alla sola priorità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RESTORE</a:t>
            </a:r>
            <a:b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6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⚠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 ammesse le ulteriori modifiche sugli indicatori e sugli aspetti finanziari proposte dalla Regione</a:t>
            </a:r>
          </a:p>
        </p:txBody>
      </p:sp>
    </p:spTree>
    <p:extLst>
      <p:ext uri="{BB962C8B-B14F-4D97-AF65-F5344CB8AC3E}">
        <p14:creationId xmlns:p14="http://schemas.microsoft.com/office/powerpoint/2010/main" val="1334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994424"/>
            <a:ext cx="10710333" cy="1325563"/>
          </a:xfrm>
        </p:spPr>
        <p:txBody>
          <a:bodyPr>
            <a:normAutofit/>
          </a:bodyPr>
          <a:lstStyle/>
          <a:p>
            <a:pPr algn="just"/>
            <a:r>
              <a:rPr lang="it-IT" sz="3200" b="1" dirty="0">
                <a:solidFill>
                  <a:schemeClr val="accent1">
                    <a:lumMod val="75000"/>
                  </a:schemeClr>
                </a:solidFill>
              </a:rPr>
              <a:t>Informativa riprogrammazione marzo 2025 – Negoziazione con la Commissione europea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157016"/>
            <a:ext cx="9736666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9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🤝</a:t>
            </a:r>
            <a:r>
              <a:rPr lang="it-IT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Maggio 2025 – Esito dell’interlocuzione tecnica con la Commissione europea</a:t>
            </a:r>
            <a:endParaRPr lang="it-IT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Sono stati accolti alcuni elementi della proposta regionale: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9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✔</a:t>
            </a:r>
            <a:r>
              <a:rPr lang="it-IT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Aggiornamento delle descrizioni di alcune azioni</a:t>
            </a:r>
            <a:r>
              <a:rPr lang="it-IT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coerenti con le esigenze territoriali espresse dalla Regione nella revisione di marzo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9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✔</a:t>
            </a:r>
            <a:r>
              <a:rPr lang="it-IT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Introduzione di nuovi settori di intervento</a:t>
            </a:r>
            <a:endParaRPr lang="it-IT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  <a:tab pos="914400" algn="l"/>
              </a:tabLst>
            </a:pPr>
            <a:r>
              <a:rPr lang="it-IT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RSO 1.2 → Cod. 019</a:t>
            </a:r>
            <a:r>
              <a:rPr lang="it-IT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Applicazioni e servizi di sanità elettronica</a:t>
            </a:r>
            <a:endParaRPr lang="it-IT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  <a:tab pos="914400" algn="l"/>
              </a:tabLst>
            </a:pPr>
            <a:r>
              <a:rPr lang="it-IT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RSO 2.4 → Cod. 060</a:t>
            </a:r>
            <a:r>
              <a:rPr lang="it-IT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Misure di adattamento climatico, prevenzione e gestione rischi</a:t>
            </a:r>
            <a:endParaRPr lang="it-IT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  <a:tab pos="914400" algn="l"/>
              </a:tabLst>
            </a:pPr>
            <a:r>
              <a:rPr lang="it-IT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RSO 4.6 → Cod. 127</a:t>
            </a:r>
            <a:r>
              <a:rPr lang="it-IT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Strutture sociali a supporto dell’inclusione nella comunità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  <a:tab pos="914400" algn="l"/>
              </a:tabLst>
            </a:pPr>
            <a:r>
              <a:rPr lang="it-IT" sz="1900" b="1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✔</a:t>
            </a:r>
            <a:r>
              <a:rPr lang="it-IT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Modifica dell’azione per le imprese</a:t>
            </a:r>
            <a:endParaRPr lang="it-IT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  <a:tab pos="914400" algn="l"/>
              </a:tabLst>
            </a:pPr>
            <a:r>
              <a:rPr lang="it-IT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Sostituzione dell’azione relativa alla nuova imprenditorialità</a:t>
            </a:r>
            <a:r>
              <a:rPr lang="it-IT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l’azione relativa ai </a:t>
            </a:r>
            <a:r>
              <a:rPr lang="it-IT" sz="19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it-IT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ervizi di incubazione e accelerazione d’impresa </a:t>
            </a:r>
            <a:r>
              <a:rPr lang="it-IT" sz="19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➡</a:t>
            </a:r>
            <a:r>
              <a:rPr lang="it-IT" sz="1900" dirty="0">
                <a:effectLst/>
                <a:ea typeface="Calibri" panose="020F0502020204030204" pitchFamily="34" charset="0"/>
                <a:cs typeface="Segoe UI Emoji" panose="020B0502040204020203" pitchFamily="34" charset="0"/>
              </a:rPr>
              <a:t>Dotazione finanziaria </a:t>
            </a: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RSO 1.3 rimane invariata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409599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3CBEA6-26D7-4507-9411-80BB77E04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9392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it-IT" sz="3200" b="1" dirty="0">
                <a:solidFill>
                  <a:schemeClr val="accent1">
                    <a:lumMod val="75000"/>
                  </a:schemeClr>
                </a:solidFill>
              </a:rPr>
              <a:t>Informativa riprogrammazione marzo 2025 – Approvazione del PR Valle d’Aosta FESR 2021/2027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844DED-0BF3-4CC1-9B16-F25730C0F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7625"/>
            <a:ext cx="10515600" cy="3432175"/>
          </a:xfrm>
        </p:spPr>
        <p:txBody>
          <a:bodyPr/>
          <a:lstStyle/>
          <a:p>
            <a:pPr marL="0" indent="0">
              <a:buNone/>
            </a:pPr>
            <a:r>
              <a:rPr lang="it-IT" sz="1800" b="1" dirty="0"/>
              <a:t>📘 Decisione della Commissione europea</a:t>
            </a:r>
          </a:p>
          <a:p>
            <a:pPr marL="0" indent="0">
              <a:buNone/>
            </a:pPr>
            <a:r>
              <a:rPr lang="it-IT" sz="1600" b="1" dirty="0"/>
              <a:t>2 luglio 2025 – Decisione C(2025) 4488</a:t>
            </a:r>
          </a:p>
          <a:p>
            <a:pPr marL="0" indent="0">
              <a:buNone/>
            </a:pPr>
            <a:br>
              <a:rPr lang="it-IT" sz="1600" dirty="0"/>
            </a:br>
            <a:r>
              <a:rPr lang="it-IT" sz="1600" dirty="0"/>
              <a:t>→ Approvata la </a:t>
            </a:r>
            <a:r>
              <a:rPr lang="it-IT" sz="1600" b="1" dirty="0"/>
              <a:t>versione 2.2</a:t>
            </a:r>
            <a:r>
              <a:rPr lang="it-IT" sz="1600" dirty="0"/>
              <a:t> del Programma regionale Valle d’Aosta FESR 2021/2027</a:t>
            </a:r>
          </a:p>
          <a:p>
            <a:pPr marL="0" indent="0">
              <a:buNone/>
            </a:pPr>
            <a:endParaRPr lang="it-IT" sz="1600" dirty="0"/>
          </a:p>
          <a:p>
            <a:pPr marL="0" indent="0">
              <a:buNone/>
            </a:pPr>
            <a:r>
              <a:rPr lang="it-IT" sz="1800" b="1" dirty="0"/>
              <a:t>🏛 Presa d’atto regionale</a:t>
            </a:r>
          </a:p>
          <a:p>
            <a:pPr marL="0" indent="0">
              <a:buNone/>
            </a:pPr>
            <a:r>
              <a:rPr lang="it-IT" sz="1600" b="1" dirty="0"/>
              <a:t>28 luglio 2025 – DGR 969/2025</a:t>
            </a:r>
          </a:p>
          <a:p>
            <a:pPr marL="0" indent="0">
              <a:buNone/>
            </a:pPr>
            <a:br>
              <a:rPr lang="it-IT" sz="1600" dirty="0"/>
            </a:br>
            <a:r>
              <a:rPr lang="it-IT" sz="1600" dirty="0"/>
              <a:t>→ La Giunta regionale prende formalmente atto della decisione della Commissione europea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FD74345-9335-4A70-8EC9-E81E802FE4D4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69650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9B34F3-3356-4024-8872-FD9373D9F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1170"/>
            <a:ext cx="10515600" cy="1325563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chemeClr val="accent1">
                    <a:lumMod val="75000"/>
                  </a:schemeClr>
                </a:solidFill>
              </a:rPr>
              <a:t>Prospettive per il 2026…. Nuovo contesto europeo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087A8B-7E2E-4E7D-995D-C70C816CA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2733"/>
            <a:ext cx="10405533" cy="446193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effectLst/>
                <a:ea typeface="Times New Roman" panose="02020603050405020304" pitchFamily="18" charset="0"/>
                <a:cs typeface="Segoe UI Emoji" panose="020B0502040204020203" pitchFamily="34" charset="0"/>
              </a:rPr>
              <a:t>📖</a:t>
            </a:r>
            <a:r>
              <a:rPr lang="it-IT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Regolamento (UE) 2025/1914</a:t>
            </a:r>
            <a:endParaRPr lang="it-IT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effectLst/>
                <a:ea typeface="Calibri" panose="020F0502020204030204" pitchFamily="34" charset="0"/>
                <a:cs typeface="Segoe UI Emoji" panose="020B0502040204020203" pitchFamily="34" charset="0"/>
              </a:rPr>
              <a:t>✔ </a:t>
            </a:r>
            <a:r>
              <a:rPr lang="it-IT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Introduce nuovi obiettivi specifici tra questi assumono particolare rilievo per la Regione autonoma Valle d’Aosta: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RSO 2.5 – Resilienza idrica</a:t>
            </a:r>
            <a:r>
              <a:rPr lang="it-IT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dedicato alla gestione sostenibile dell’acqua;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RSO 2.11 – Alloggi sostenibili e a prezzi accessibili</a:t>
            </a:r>
            <a:r>
              <a:rPr lang="it-IT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effectLst/>
                <a:ea typeface="Calibri" panose="020F0502020204030204" pitchFamily="34" charset="0"/>
                <a:cs typeface="Segoe UI Emoji" panose="020B0502040204020203" pitchFamily="34" charset="0"/>
              </a:rPr>
              <a:t>✔ </a:t>
            </a:r>
            <a:r>
              <a:rPr lang="it-IT" sz="1600" b="1" dirty="0">
                <a:effectLst/>
                <a:ea typeface="Calibri" panose="020F0502020204030204" pitchFamily="34" charset="0"/>
                <a:cs typeface="Segoe UI Emoji" panose="020B0502040204020203" pitchFamily="34" charset="0"/>
              </a:rPr>
              <a:t>Introduce importanti vantaggi finanziari:</a:t>
            </a:r>
            <a:endParaRPr lang="it-IT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Prefinanziamento eccezionale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pari al 20% della quota destinata ai nuovi obiettivi;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Cofinanziamento UE al 50%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che facilita l’avanzamento della spesa e riduce il rischio di disimpegno;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Prefinanziamento aggiuntivo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tantum 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 all’1,5% della quota UE del Programma (a condizione della presentazione della versione 3 del PR Valle d’Aosta FESR 2021/2027 all</a:t>
            </a:r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CE entro il 31/12/2025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t-IT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Proroga dell’ammissibilità della spesa al 31 dicembre 2030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offrendo un anno ulteriore per la conclusione degli interventi (a condizione della presentazione della versione 3 del PR Valle d’Aosta FESR 2021/2027 all</a:t>
            </a:r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CE entro il 31/12/2025)</a:t>
            </a: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A2E2ABB-17A6-4F9F-9E84-8C42469A23D0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315538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C2F8AF-012F-441A-BF66-BDFBBDD29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8983"/>
            <a:ext cx="10515600" cy="776288"/>
          </a:xfrm>
        </p:spPr>
        <p:txBody>
          <a:bodyPr>
            <a:noAutofit/>
          </a:bodyPr>
          <a:lstStyle/>
          <a:p>
            <a:pPr algn="just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Prospettive per il 2026…. Proposta di riprogrammazione a cura dell’Autorità di gestione</a:t>
            </a: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771D2B-45F0-4F03-BAFB-8F4ADB614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1195"/>
            <a:ext cx="9745133" cy="3907872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Alla luce delle opportunità introdotte dal Reg. (UE) 2025/1914 e delle esigenze emerse nel riesame di medio termine, l’Autorità di gestione sta vagliando l’opportunità di destinare </a:t>
            </a:r>
            <a:r>
              <a:rPr lang="it-IT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una quota di poco superiore al 10% del Programma ai seguenti obiettivi specifici, divisi equamente tra: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RSO 2.5 – Resilienza idrica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it-IT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RSO 2.11 – Alloggi sostenibili e a prezzi accessibili </a:t>
            </a:r>
            <a:endParaRPr lang="it-IT" sz="18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00" b="1" dirty="0"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it-IT" sz="1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463B5DA-D678-408E-B3E7-3ADFA2698600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61818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A1E77BB-467A-4911-B771-B6CBE41ECBD2}"/>
              </a:ext>
            </a:extLst>
          </p:cNvPr>
          <p:cNvSpPr txBox="1"/>
          <p:nvPr/>
        </p:nvSpPr>
        <p:spPr>
          <a:xfrm>
            <a:off x="909781" y="1450777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Programma regionale Valle d’Aosta FESR 2021-2027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2992967" y="3429000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476E3F0-A80D-4C1F-BB55-7BFFED16B547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641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Segoe UI Emoji</vt:lpstr>
      <vt:lpstr>Symbol</vt:lpstr>
      <vt:lpstr>Times New Roman</vt:lpstr>
      <vt:lpstr>Tema di Office</vt:lpstr>
      <vt:lpstr>Presentazione standard di PowerPoint</vt:lpstr>
      <vt:lpstr>Informativa riprogrammazione marzo 2025 – Proposta della Regione </vt:lpstr>
      <vt:lpstr>Informativa riprogrammazione marzo 2025 – Negoziazione con la Commissione europea</vt:lpstr>
      <vt:lpstr>Informativa riprogrammazione marzo 2025 – Approvazione del PR Valle d’Aosta FESR 2021/2027</vt:lpstr>
      <vt:lpstr>Prospettive per il 2026…. Nuovo contesto europeo</vt:lpstr>
      <vt:lpstr>Prospettive per il 2026…. Proposta di riprogrammazione a cura dell’Autorità di gestione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31</cp:revision>
  <cp:lastPrinted>2025-11-15T11:53:04Z</cp:lastPrinted>
  <dcterms:created xsi:type="dcterms:W3CDTF">2025-10-16T12:27:48Z</dcterms:created>
  <dcterms:modified xsi:type="dcterms:W3CDTF">2025-11-19T09:32:27Z</dcterms:modified>
</cp:coreProperties>
</file>