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6"/>
  </p:notesMasterIdLst>
  <p:handoutMasterIdLst>
    <p:handoutMasterId r:id="rId7"/>
  </p:handoutMasterIdLst>
  <p:sldIdLst>
    <p:sldId id="256" r:id="rId2"/>
    <p:sldId id="326" r:id="rId3"/>
    <p:sldId id="325" r:id="rId4"/>
    <p:sldId id="322" r:id="rId5"/>
  </p:sldIdLst>
  <p:sldSz cx="12192000" cy="6858000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istina DEL FAVERO" initials="CDF" lastIdx="1" clrIdx="0">
    <p:extLst>
      <p:ext uri="{19B8F6BF-5375-455C-9EA6-DF929625EA0E}">
        <p15:presenceInfo xmlns:p15="http://schemas.microsoft.com/office/powerpoint/2012/main" userId="Cristina DEL FAVER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98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7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1-21T09:31:51.294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8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8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8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65BEA-704A-46E3-B49E-8E35CD00689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565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65BEA-704A-46E3-B49E-8E35CD00689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721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www.europarl.europa.eu/charter/pdf/text_it.pdf" TargetMode="External"/><Relationship Id="rId7" Type="http://schemas.openxmlformats.org/officeDocument/2006/relationships/hyperlink" Target="mailto:PuntodiContattoUE@regione.vda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1.jpg"/><Relationship Id="rId4" Type="http://schemas.openxmlformats.org/officeDocument/2006/relationships/image" Target="../media/image2.png"/><Relationship Id="rId9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4400" b="1" dirty="0">
                <a:solidFill>
                  <a:srgbClr val="0070C0"/>
                </a:solidFill>
              </a:rPr>
              <a:t>Informativa del Punto di contatto per la Carta dei diritti fondamentali dell’UE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7600" y="4282624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Sorveglianza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A036744-E7E5-7832-6225-3C4FF60F6F35}"/>
              </a:ext>
            </a:extLst>
          </p:cNvPr>
          <p:cNvSpPr txBox="1"/>
          <p:nvPr/>
        </p:nvSpPr>
        <p:spPr>
          <a:xfrm>
            <a:off x="289414" y="260935"/>
            <a:ext cx="1171904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3000" b="1" dirty="0">
                <a:solidFill>
                  <a:schemeClr val="accent1"/>
                </a:solidFill>
              </a:rPr>
              <a:t>Le condizioni abilitanti: inquadramento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</p:txBody>
      </p:sp>
      <p:grpSp>
        <p:nvGrpSpPr>
          <p:cNvPr id="6" name="Group 17">
            <a:extLst>
              <a:ext uri="{FF2B5EF4-FFF2-40B4-BE49-F238E27FC236}">
                <a16:creationId xmlns:a16="http://schemas.microsoft.com/office/drawing/2014/main" id="{CCEFCB41-50E8-2444-297C-03388862E45F}"/>
              </a:ext>
            </a:extLst>
          </p:cNvPr>
          <p:cNvGrpSpPr/>
          <p:nvPr/>
        </p:nvGrpSpPr>
        <p:grpSpPr>
          <a:xfrm>
            <a:off x="35165" y="969162"/>
            <a:ext cx="12189040" cy="1508502"/>
            <a:chOff x="960" y="1019056"/>
            <a:chExt cx="12191040" cy="120265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Rectangle 16">
              <a:extLst>
                <a:ext uri="{FF2B5EF4-FFF2-40B4-BE49-F238E27FC236}">
                  <a16:creationId xmlns:a16="http://schemas.microsoft.com/office/drawing/2014/main" id="{6E5E3C3D-AF87-ED1B-2BD6-F904E6951C8A}"/>
                </a:ext>
              </a:extLst>
            </p:cNvPr>
            <p:cNvSpPr/>
            <p:nvPr/>
          </p:nvSpPr>
          <p:spPr>
            <a:xfrm>
              <a:off x="960" y="1019056"/>
              <a:ext cx="12191040" cy="12026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TextBox 15">
              <a:extLst>
                <a:ext uri="{FF2B5EF4-FFF2-40B4-BE49-F238E27FC236}">
                  <a16:creationId xmlns:a16="http://schemas.microsoft.com/office/drawing/2014/main" id="{AD7B544F-CFD5-3783-48E5-43A46EAAEB0D}"/>
                </a:ext>
              </a:extLst>
            </p:cNvPr>
            <p:cNvSpPr txBox="1"/>
            <p:nvPr/>
          </p:nvSpPr>
          <p:spPr>
            <a:xfrm>
              <a:off x="578571" y="1043910"/>
              <a:ext cx="11137486" cy="117780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>
              <a:defPPr>
                <a:defRPr lang="it-IT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algn="just"/>
              <a:r>
                <a:rPr lang="it-IT" sz="1800" b="1" dirty="0">
                  <a:solidFill>
                    <a:schemeClr val="accent1">
                      <a:lumMod val="50000"/>
                    </a:schemeClr>
                  </a:solidFill>
                  <a:latin typeface="Titillium"/>
                </a:rPr>
                <a:t>Le Condizioni abilitanti </a:t>
              </a:r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Titillium"/>
                </a:rPr>
                <a:t>rappresentano le condizioni preliminari per un’attuazione efficace ed efficiente del Programma. Il loro soddisfacimento è finalizzato a garantire che l’attuazione dei programmi finanziati con fondi europei sia conforme al diritto dell’Unione.</a:t>
              </a:r>
              <a:endParaRPr lang="it-IT" dirty="0">
                <a:solidFill>
                  <a:schemeClr val="accent1">
                    <a:lumMod val="50000"/>
                  </a:schemeClr>
                </a:solidFill>
                <a:latin typeface="Titillium"/>
              </a:endParaRPr>
            </a:p>
            <a:p>
              <a:pPr marL="457200" algn="just"/>
              <a:r>
                <a:rPr lang="it-IT" sz="1800" dirty="0">
                  <a:solidFill>
                    <a:schemeClr val="accent1">
                      <a:lumMod val="50000"/>
                    </a:schemeClr>
                  </a:solidFill>
                  <a:latin typeface="Titillium"/>
                </a:rPr>
                <a:t>Ai fini del rimborso delle spese da parte della CE, devono essere rispettate e soddisfatte durante l’intero periodo di programmazione. </a:t>
              </a:r>
            </a:p>
          </p:txBody>
        </p:sp>
      </p:grpSp>
      <p:sp>
        <p:nvSpPr>
          <p:cNvPr id="11" name="Rettangolo con angoli arrotondati 7">
            <a:extLst>
              <a:ext uri="{FF2B5EF4-FFF2-40B4-BE49-F238E27FC236}">
                <a16:creationId xmlns:a16="http://schemas.microsoft.com/office/drawing/2014/main" id="{567EA4FB-72A7-8378-A9F8-729CFDB40D5B}"/>
              </a:ext>
            </a:extLst>
          </p:cNvPr>
          <p:cNvSpPr/>
          <p:nvPr/>
        </p:nvSpPr>
        <p:spPr>
          <a:xfrm>
            <a:off x="183543" y="2945414"/>
            <a:ext cx="11824913" cy="2312566"/>
          </a:xfrm>
          <a:prstGeom prst="roundRect">
            <a:avLst>
              <a:gd name="adj" fmla="val 15975"/>
            </a:avLst>
          </a:prstGeom>
          <a:solidFill>
            <a:schemeClr val="accent1">
              <a:lumMod val="20000"/>
              <a:lumOff val="8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2" name="CasellaDiTesto 1">
            <a:extLst>
              <a:ext uri="{FF2B5EF4-FFF2-40B4-BE49-F238E27FC236}">
                <a16:creationId xmlns:a16="http://schemas.microsoft.com/office/drawing/2014/main" id="{3DA3F5FB-B1FC-872A-FADE-FA6BA375168F}"/>
              </a:ext>
            </a:extLst>
          </p:cNvPr>
          <p:cNvSpPr txBox="1"/>
          <p:nvPr/>
        </p:nvSpPr>
        <p:spPr>
          <a:xfrm>
            <a:off x="1148608" y="3384102"/>
            <a:ext cx="3716594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27467D"/>
                </a:solidFill>
                <a:latin typeface="Titillium"/>
              </a:rPr>
              <a:t>L’art. 15 del Reg. (UE) 2021/1060 prevede due tipologie di condizioni abilitanti:</a:t>
            </a:r>
          </a:p>
        </p:txBody>
      </p:sp>
      <p:sp>
        <p:nvSpPr>
          <p:cNvPr id="13" name="Rectangle: Rounded Corners 3">
            <a:extLst>
              <a:ext uri="{FF2B5EF4-FFF2-40B4-BE49-F238E27FC236}">
                <a16:creationId xmlns:a16="http://schemas.microsoft.com/office/drawing/2014/main" id="{AB5DE81B-3512-3C4F-A36F-96D5566AB8E5}"/>
              </a:ext>
            </a:extLst>
          </p:cNvPr>
          <p:cNvSpPr/>
          <p:nvPr/>
        </p:nvSpPr>
        <p:spPr>
          <a:xfrm>
            <a:off x="6162894" y="3041096"/>
            <a:ext cx="4790831" cy="5887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27467D"/>
                </a:solidFill>
                <a:latin typeface="Titillium"/>
              </a:rPr>
              <a:t>Orizzontali</a:t>
            </a:r>
            <a:r>
              <a:rPr lang="it-IT" dirty="0">
                <a:solidFill>
                  <a:srgbClr val="27467D"/>
                </a:solidFill>
                <a:latin typeface="Titillium"/>
              </a:rPr>
              <a:t>,</a:t>
            </a:r>
            <a:r>
              <a:rPr lang="it-IT" sz="1600" dirty="0">
                <a:solidFill>
                  <a:srgbClr val="1C2024"/>
                </a:solidFill>
                <a:latin typeface="Titillium"/>
              </a:rPr>
              <a:t> </a:t>
            </a:r>
            <a:r>
              <a:rPr lang="it-IT" dirty="0">
                <a:solidFill>
                  <a:srgbClr val="27467D"/>
                </a:solidFill>
                <a:latin typeface="Titillium"/>
              </a:rPr>
              <a:t>da applicare a tutti gli obiettivi specifici del Programma</a:t>
            </a:r>
            <a:endParaRPr lang="en-US" dirty="0">
              <a:solidFill>
                <a:srgbClr val="27467D"/>
              </a:solidFill>
              <a:latin typeface="Titillium"/>
            </a:endParaRPr>
          </a:p>
        </p:txBody>
      </p:sp>
      <p:sp>
        <p:nvSpPr>
          <p:cNvPr id="14" name="Rectangle: Rounded Corners 4">
            <a:extLst>
              <a:ext uri="{FF2B5EF4-FFF2-40B4-BE49-F238E27FC236}">
                <a16:creationId xmlns:a16="http://schemas.microsoft.com/office/drawing/2014/main" id="{58718E64-16A9-5F86-6245-FC21890BC72E}"/>
              </a:ext>
            </a:extLst>
          </p:cNvPr>
          <p:cNvSpPr/>
          <p:nvPr/>
        </p:nvSpPr>
        <p:spPr>
          <a:xfrm>
            <a:off x="6186219" y="3981429"/>
            <a:ext cx="4790831" cy="58872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27467D"/>
                </a:solidFill>
                <a:latin typeface="Titillium"/>
              </a:rPr>
              <a:t>Tematiche</a:t>
            </a:r>
            <a:r>
              <a:rPr lang="it-IT" dirty="0">
                <a:solidFill>
                  <a:srgbClr val="27467D"/>
                </a:solidFill>
                <a:latin typeface="Titillium"/>
              </a:rPr>
              <a:t>, da applicare a determinati obiettivi specifici del Programma</a:t>
            </a:r>
          </a:p>
        </p:txBody>
      </p:sp>
      <p:sp>
        <p:nvSpPr>
          <p:cNvPr id="15" name="Triangolo isoscele 101">
            <a:extLst>
              <a:ext uri="{FF2B5EF4-FFF2-40B4-BE49-F238E27FC236}">
                <a16:creationId xmlns:a16="http://schemas.microsoft.com/office/drawing/2014/main" id="{BDFAA066-5584-6EDE-A42F-0C48CA51331B}"/>
              </a:ext>
            </a:extLst>
          </p:cNvPr>
          <p:cNvSpPr/>
          <p:nvPr/>
        </p:nvSpPr>
        <p:spPr>
          <a:xfrm rot="5400000">
            <a:off x="4898302" y="3717986"/>
            <a:ext cx="1254816" cy="255563"/>
          </a:xfrm>
          <a:prstGeom prst="triangle">
            <a:avLst/>
          </a:prstGeom>
          <a:solidFill>
            <a:schemeClr val="accent1">
              <a:lumMod val="75000"/>
              <a:alpha val="33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/>
              </a:solidFill>
            </a:endParaRPr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82" y="5959339"/>
            <a:ext cx="5906994" cy="732155"/>
          </a:xfrm>
          <a:prstGeom prst="rect">
            <a:avLst/>
          </a:prstGeom>
        </p:spPr>
      </p:pic>
      <p:sp>
        <p:nvSpPr>
          <p:cNvPr id="1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169476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AD64C0-4339-CEB1-1A14-C3A81A2BBE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F621D5-3ACF-B622-B320-AD968F62A05A}"/>
              </a:ext>
            </a:extLst>
          </p:cNvPr>
          <p:cNvSpPr txBox="1"/>
          <p:nvPr/>
        </p:nvSpPr>
        <p:spPr>
          <a:xfrm>
            <a:off x="102409" y="272445"/>
            <a:ext cx="1190813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b="1" dirty="0">
                <a:solidFill>
                  <a:schemeClr val="accent1"/>
                </a:solidFill>
              </a:rPr>
              <a:t>Le condizioni abilitanti orizzontali - Effettiva applicazione e attuazione della Carta dei Diritti fondamentali dell’UE – il Punto di contatto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2" name="Rectangle: Rounded Corners 3">
            <a:extLst>
              <a:ext uri="{FF2B5EF4-FFF2-40B4-BE49-F238E27FC236}">
                <a16:creationId xmlns:a16="http://schemas.microsoft.com/office/drawing/2014/main" id="{8C945DFA-E52B-0A11-71C3-FCB06BBCFACA}"/>
              </a:ext>
            </a:extLst>
          </p:cNvPr>
          <p:cNvSpPr/>
          <p:nvPr/>
        </p:nvSpPr>
        <p:spPr>
          <a:xfrm>
            <a:off x="0" y="976359"/>
            <a:ext cx="12191999" cy="91940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27467D"/>
                </a:solidFill>
                <a:latin typeface="Titillium"/>
              </a:rPr>
              <a:t>La conformità alla Carta è assicurata dall’individuazione da parte dell’AdG di un Punto di contatto referente per l’applicazione e l'attuazione della condizione abilitante in materia di diritti fondamentali dell’UE, e in particolare dei principi contenuti nella </a:t>
            </a:r>
            <a:r>
              <a:rPr lang="it-IT" sz="1600" b="1" i="0" u="sng" dirty="0">
                <a:solidFill>
                  <a:srgbClr val="AD191A"/>
                </a:solidFill>
                <a:effectLst/>
                <a:latin typeface="Titillium"/>
                <a:hlinkClick r:id="rId3"/>
              </a:rPr>
              <a:t>Carta dei Diritti fondamentali dell'Unione europea</a:t>
            </a:r>
            <a:endParaRPr lang="it-IT" sz="1600" dirty="0">
              <a:solidFill>
                <a:srgbClr val="27467D"/>
              </a:solidFill>
              <a:latin typeface="Titillium"/>
            </a:endParaRPr>
          </a:p>
        </p:txBody>
      </p:sp>
      <p:grpSp>
        <p:nvGrpSpPr>
          <p:cNvPr id="4" name="Group 24">
            <a:extLst>
              <a:ext uri="{FF2B5EF4-FFF2-40B4-BE49-F238E27FC236}">
                <a16:creationId xmlns:a16="http://schemas.microsoft.com/office/drawing/2014/main" id="{16DABC2F-FA47-7146-FB00-6DE20866764E}"/>
              </a:ext>
            </a:extLst>
          </p:cNvPr>
          <p:cNvGrpSpPr/>
          <p:nvPr/>
        </p:nvGrpSpPr>
        <p:grpSpPr>
          <a:xfrm>
            <a:off x="102408" y="2031970"/>
            <a:ext cx="11908133" cy="1996238"/>
            <a:chOff x="580762" y="2014471"/>
            <a:chExt cx="10688492" cy="1769235"/>
          </a:xfrm>
        </p:grpSpPr>
        <p:grpSp>
          <p:nvGrpSpPr>
            <p:cNvPr id="8" name="Group 11">
              <a:extLst>
                <a:ext uri="{FF2B5EF4-FFF2-40B4-BE49-F238E27FC236}">
                  <a16:creationId xmlns:a16="http://schemas.microsoft.com/office/drawing/2014/main" id="{1EDB2EF3-BB6A-9C67-7683-FAB30A659949}"/>
                </a:ext>
              </a:extLst>
            </p:cNvPr>
            <p:cNvGrpSpPr/>
            <p:nvPr/>
          </p:nvGrpSpPr>
          <p:grpSpPr>
            <a:xfrm>
              <a:off x="580762" y="2014471"/>
              <a:ext cx="10688492" cy="1769235"/>
              <a:chOff x="1799128" y="2113320"/>
              <a:chExt cx="9020176" cy="2884116"/>
            </a:xfrm>
          </p:grpSpPr>
          <p:sp>
            <p:nvSpPr>
              <p:cNvPr id="21" name="Rectangle: Rounded Corners 4">
                <a:extLst>
                  <a:ext uri="{FF2B5EF4-FFF2-40B4-BE49-F238E27FC236}">
                    <a16:creationId xmlns:a16="http://schemas.microsoft.com/office/drawing/2014/main" id="{E9823B52-0EB9-262E-004D-5B6F836E20CB}"/>
                  </a:ext>
                </a:extLst>
              </p:cNvPr>
              <p:cNvSpPr/>
              <p:nvPr/>
            </p:nvSpPr>
            <p:spPr>
              <a:xfrm>
                <a:off x="1799128" y="2113320"/>
                <a:ext cx="9020176" cy="2829523"/>
              </a:xfrm>
              <a:prstGeom prst="roundRect">
                <a:avLst/>
              </a:prstGeom>
              <a:noFill/>
              <a:ln w="12700">
                <a:solidFill>
                  <a:schemeClr val="accent4">
                    <a:lumMod val="40000"/>
                    <a:lumOff val="6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endParaRPr lang="it-IT" sz="1600" dirty="0">
                  <a:solidFill>
                    <a:srgbClr val="27467D"/>
                  </a:solidFill>
                  <a:latin typeface="Titillium"/>
                </a:endParaRPr>
              </a:p>
            </p:txBody>
          </p:sp>
          <p:sp>
            <p:nvSpPr>
              <p:cNvPr id="22" name="TextBox 10">
                <a:extLst>
                  <a:ext uri="{FF2B5EF4-FFF2-40B4-BE49-F238E27FC236}">
                    <a16:creationId xmlns:a16="http://schemas.microsoft.com/office/drawing/2014/main" id="{6B8EFA46-0024-1DDF-42A1-8D2C85E6D2AA}"/>
                  </a:ext>
                </a:extLst>
              </p:cNvPr>
              <p:cNvSpPr txBox="1"/>
              <p:nvPr/>
            </p:nvSpPr>
            <p:spPr>
              <a:xfrm>
                <a:off x="1938500" y="2220020"/>
                <a:ext cx="8806145" cy="2777416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1000"/>
                  </a:spcAft>
                </a:pP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Il Punto di contatto h</a:t>
                </a: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a il compito di:</a:t>
                </a:r>
              </a:p>
              <a:p>
                <a:pPr marL="542925" indent="-96838" algn="just">
                  <a:lnSpc>
                    <a:spcPct val="107000"/>
                  </a:lnSpc>
                  <a:spcAft>
                    <a:spcPts val="1000"/>
                  </a:spcAft>
                  <a:buFontTx/>
                  <a:buChar char="-"/>
                </a:pPr>
                <a:r>
                  <a:rPr lang="it-IT" sz="1500" b="1" dirty="0">
                    <a:solidFill>
                      <a:schemeClr val="accent1">
                        <a:lumMod val="50000"/>
                      </a:schemeClr>
                    </a:solidFill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it-IT" sz="15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igilare sulla conformità del PR e della sua attuazione con le disposizioni della Carta;</a:t>
                </a:r>
              </a:p>
              <a:p>
                <a:pPr marL="542925" indent="-96838" algn="just">
                  <a:lnSpc>
                    <a:spcPct val="107000"/>
                  </a:lnSpc>
                  <a:spcAft>
                    <a:spcPts val="800"/>
                  </a:spcAft>
                  <a:buFontTx/>
                  <a:buChar char="-"/>
                </a:pPr>
                <a:r>
                  <a:rPr lang="it-IT" sz="15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esaminare eventuali reclami</a:t>
                </a: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it-IT" sz="15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prevedendo una </a:t>
                </a:r>
                <a:r>
                  <a:rPr lang="it-IT" sz="15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procedura dei reclami ad-hoc</a:t>
                </a: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, relativi a operazioni non conformi e/o denunce rispetto alla Carta e, se del caso, coinvolgere gli organismi competenti per materia, anche al fine di </a:t>
                </a:r>
                <a:r>
                  <a:rPr lang="it-IT" sz="1500" b="1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individuare le più efficaci misure correttive </a:t>
                </a: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effectLst/>
                    <a:latin typeface="Titillium"/>
                    <a:ea typeface="Calibri" panose="020F0502020204030204" pitchFamily="34" charset="0"/>
                    <a:cs typeface="Times New Roman" panose="02020603050405020304" pitchFamily="18" charset="0"/>
                  </a:rPr>
                  <a:t>da sottoporre alla AdG;</a:t>
                </a:r>
              </a:p>
              <a:p>
                <a:pPr marL="542925" indent="-96838" algn="just">
                  <a:lnSpc>
                    <a:spcPct val="107000"/>
                  </a:lnSpc>
                  <a:spcAft>
                    <a:spcPts val="1000"/>
                  </a:spcAft>
                  <a:buFontTx/>
                  <a:buChar char="-"/>
                </a:pP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latin typeface="Titillium"/>
                  </a:rPr>
                  <a:t>informare il </a:t>
                </a:r>
                <a:r>
                  <a:rPr lang="it-IT" sz="1500" dirty="0" err="1">
                    <a:solidFill>
                      <a:schemeClr val="accent1">
                        <a:lumMod val="50000"/>
                      </a:schemeClr>
                    </a:solidFill>
                    <a:latin typeface="Titillium"/>
                  </a:rPr>
                  <a:t>CdS</a:t>
                </a:r>
                <a:r>
                  <a:rPr lang="it-IT" sz="1500" dirty="0">
                    <a:solidFill>
                      <a:schemeClr val="accent1">
                        <a:lumMod val="50000"/>
                      </a:schemeClr>
                    </a:solidFill>
                    <a:latin typeface="Titillium"/>
                  </a:rPr>
                  <a:t> con cadenza almeno annuale</a:t>
                </a:r>
              </a:p>
            </p:txBody>
          </p:sp>
        </p:grpSp>
        <p:pic>
          <p:nvPicPr>
            <p:cNvPr id="9" name="Picture 4" descr="Head hunting icon">
              <a:extLst>
                <a:ext uri="{FF2B5EF4-FFF2-40B4-BE49-F238E27FC236}">
                  <a16:creationId xmlns:a16="http://schemas.microsoft.com/office/drawing/2014/main" id="{99EB0E38-50AD-8278-6FA0-90CB2B61934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7309" y="2865555"/>
              <a:ext cx="312744" cy="3127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2" descr="Check list free icon">
              <a:extLst>
                <a:ext uri="{FF2B5EF4-FFF2-40B4-BE49-F238E27FC236}">
                  <a16:creationId xmlns:a16="http://schemas.microsoft.com/office/drawing/2014/main" id="{74A2B9BD-885E-7D6F-9D65-B812519F5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6300" y="2446394"/>
              <a:ext cx="312744" cy="3127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" name="Gruppo 25">
              <a:extLst>
                <a:ext uri="{FF2B5EF4-FFF2-40B4-BE49-F238E27FC236}">
                  <a16:creationId xmlns:a16="http://schemas.microsoft.com/office/drawing/2014/main" id="{D0EA4A5F-9F28-A160-B14A-28E2BA20CD2A}"/>
                </a:ext>
              </a:extLst>
            </p:cNvPr>
            <p:cNvGrpSpPr/>
            <p:nvPr/>
          </p:nvGrpSpPr>
          <p:grpSpPr>
            <a:xfrm>
              <a:off x="880028" y="3369027"/>
              <a:ext cx="309016" cy="312744"/>
              <a:chOff x="6725809" y="95008"/>
              <a:chExt cx="618031" cy="612000"/>
            </a:xfrm>
          </p:grpSpPr>
          <p:sp>
            <p:nvSpPr>
              <p:cNvPr id="18" name="Ovale 19">
                <a:extLst>
                  <a:ext uri="{FF2B5EF4-FFF2-40B4-BE49-F238E27FC236}">
                    <a16:creationId xmlns:a16="http://schemas.microsoft.com/office/drawing/2014/main" id="{14F0194E-0447-5359-EA0F-66C415B95A8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733267" y="95008"/>
                <a:ext cx="610573" cy="61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20" name="Picture 2" descr="Loudspeaker ">
                <a:extLst>
                  <a:ext uri="{FF2B5EF4-FFF2-40B4-BE49-F238E27FC236}">
                    <a16:creationId xmlns:a16="http://schemas.microsoft.com/office/drawing/2014/main" id="{B6FB31EE-5DD7-5EDD-519A-64AF7405DE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5809" y="145775"/>
                <a:ext cx="454611" cy="45461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4" name="Group 27">
            <a:extLst>
              <a:ext uri="{FF2B5EF4-FFF2-40B4-BE49-F238E27FC236}">
                <a16:creationId xmlns:a16="http://schemas.microsoft.com/office/drawing/2014/main" id="{49FFF9EC-3622-8E57-7D2C-3B61306229DA}"/>
              </a:ext>
            </a:extLst>
          </p:cNvPr>
          <p:cNvGrpSpPr/>
          <p:nvPr/>
        </p:nvGrpSpPr>
        <p:grpSpPr>
          <a:xfrm>
            <a:off x="4896402" y="4173530"/>
            <a:ext cx="6757357" cy="1890936"/>
            <a:chOff x="6259767" y="3929524"/>
            <a:chExt cx="5372887" cy="244215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8569E45-1BAB-C242-37DF-7D232E62E3CA}"/>
                </a:ext>
              </a:extLst>
            </p:cNvPr>
            <p:cNvSpPr txBox="1"/>
            <p:nvPr/>
          </p:nvSpPr>
          <p:spPr>
            <a:xfrm>
              <a:off x="6416682" y="4181645"/>
              <a:ext cx="5059055" cy="21900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lnSpc>
                  <a:spcPct val="107000"/>
                </a:lnSpc>
                <a:buFontTx/>
                <a:buChar char="-"/>
              </a:pPr>
              <a:r>
                <a:rPr lang="it-IT" sz="1400" dirty="0">
                  <a:solidFill>
                    <a:schemeClr val="accent1">
                      <a:lumMod val="50000"/>
                    </a:schemeClr>
                  </a:solidFill>
                  <a:effectLst/>
                  <a:latin typeface="Titillium"/>
                  <a:ea typeface="Calibri" panose="020F0502020204030204" pitchFamily="34" charset="0"/>
                  <a:cs typeface="Times New Roman" panose="02020603050405020304" pitchFamily="18" charset="0"/>
                </a:rPr>
                <a:t>È stato </a:t>
              </a:r>
              <a:r>
                <a:rPr lang="it-IT" sz="1400" dirty="0">
                  <a:solidFill>
                    <a:schemeClr val="accent1">
                      <a:lumMod val="50000"/>
                    </a:schemeClr>
                  </a:solidFill>
                  <a:latin typeface="Titillium"/>
                  <a:ea typeface="Calibri" panose="020F0502020204030204" pitchFamily="34" charset="0"/>
                  <a:cs typeface="Times New Roman" panose="02020603050405020304" pitchFamily="18" charset="0"/>
                </a:rPr>
                <a:t>coinvolto in un </a:t>
              </a:r>
              <a:r>
                <a:rPr lang="it-IT" sz="1400" b="1" dirty="0">
                  <a:solidFill>
                    <a:schemeClr val="accent1">
                      <a:lumMod val="50000"/>
                    </a:schemeClr>
                  </a:solidFill>
                  <a:latin typeface="Titillium"/>
                  <a:ea typeface="Calibri" panose="020F0502020204030204" pitchFamily="34" charset="0"/>
                  <a:cs typeface="Times New Roman" panose="02020603050405020304" pitchFamily="18" charset="0"/>
                </a:rPr>
                <a:t>percorso di formazione</a:t>
              </a:r>
              <a:r>
                <a:rPr lang="it-IT" sz="1400" dirty="0">
                  <a:solidFill>
                    <a:schemeClr val="accent1">
                      <a:lumMod val="50000"/>
                    </a:schemeClr>
                  </a:solidFill>
                  <a:latin typeface="Titillium"/>
                  <a:ea typeface="Calibri" panose="020F0502020204030204" pitchFamily="34" charset="0"/>
                  <a:cs typeface="Times New Roman" panose="02020603050405020304" pitchFamily="18" charset="0"/>
                </a:rPr>
                <a:t> ad hoc, organizzato dalla Presidenza del Consiglio dei Ministri in collaborazione con la SNA, sul rispetto della Carta dei diritti fondamentali come condizione abilitante dei programmi della Politica di coesione europea 2021-2027, cui hanno preso parte i Punti di Contatto dei Programmi nazionali e regionali 2021-2027</a:t>
              </a:r>
            </a:p>
            <a:p>
              <a:pPr marL="171450" indent="-171450" algn="just">
                <a:lnSpc>
                  <a:spcPct val="107000"/>
                </a:lnSpc>
                <a:buFontTx/>
                <a:buChar char="-"/>
              </a:pPr>
              <a:r>
                <a:rPr lang="it-IT" sz="1400" b="1" dirty="0">
                  <a:solidFill>
                    <a:schemeClr val="accent1">
                      <a:lumMod val="50000"/>
                    </a:schemeClr>
                  </a:solidFill>
                  <a:effectLst/>
                  <a:latin typeface="Titillium"/>
                  <a:ea typeface="Calibri" panose="020F0502020204030204" pitchFamily="34" charset="0"/>
                  <a:cs typeface="Times New Roman" panose="02020603050405020304" pitchFamily="18" charset="0"/>
                </a:rPr>
                <a:t>CASELLA MAIL DEDICATA: </a:t>
              </a:r>
              <a:r>
                <a:rPr lang="it-IT" sz="1400" b="1" i="0" u="sng" dirty="0">
                  <a:solidFill>
                    <a:srgbClr val="106A89"/>
                  </a:solidFill>
                  <a:effectLst/>
                  <a:latin typeface="Titillium Web" panose="00000500000000000000" pitchFamily="2" charset="0"/>
                  <a:hlinkClick r:id="rId7"/>
                </a:rPr>
                <a:t>PuntodiContattoUE@regione.vda.it</a:t>
              </a:r>
              <a:r>
                <a:rPr lang="it-IT" sz="1400" b="0" i="0" dirty="0">
                  <a:solidFill>
                    <a:srgbClr val="19191A"/>
                  </a:solidFill>
                  <a:effectLst/>
                  <a:latin typeface="Titillium Web" panose="00000500000000000000" pitchFamily="2" charset="0"/>
                </a:rPr>
                <a:t> </a:t>
              </a:r>
              <a:endParaRPr lang="it-IT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tillium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 algn="just">
                <a:lnSpc>
                  <a:spcPct val="107000"/>
                </a:lnSpc>
                <a:buFontTx/>
                <a:buChar char="-"/>
              </a:pPr>
              <a:endParaRPr lang="it-IT" sz="1400" b="1" dirty="0">
                <a:solidFill>
                  <a:schemeClr val="accent1">
                    <a:lumMod val="50000"/>
                  </a:schemeClr>
                </a:solidFill>
                <a:effectLst/>
                <a:latin typeface="Titillium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1F69BDAE-1668-2018-2111-2FF687851DA9}"/>
                </a:ext>
              </a:extLst>
            </p:cNvPr>
            <p:cNvSpPr/>
            <p:nvPr/>
          </p:nvSpPr>
          <p:spPr>
            <a:xfrm>
              <a:off x="6259767" y="3929524"/>
              <a:ext cx="5372887" cy="2303640"/>
            </a:xfrm>
            <a:prstGeom prst="roundRect">
              <a:avLst/>
            </a:prstGeom>
            <a:noFill/>
            <a:ln w="12700">
              <a:solidFill>
                <a:schemeClr val="accent4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endParaRPr lang="it-IT" sz="1600" dirty="0">
                <a:solidFill>
                  <a:srgbClr val="27467D"/>
                </a:solidFill>
                <a:latin typeface="Titillium"/>
              </a:endParaRPr>
            </a:p>
          </p:txBody>
        </p:sp>
      </p:grpSp>
      <p:grpSp>
        <p:nvGrpSpPr>
          <p:cNvPr id="28" name="Group 21">
            <a:extLst>
              <a:ext uri="{FF2B5EF4-FFF2-40B4-BE49-F238E27FC236}">
                <a16:creationId xmlns:a16="http://schemas.microsoft.com/office/drawing/2014/main" id="{070A53CB-DD1E-8BEE-E114-62030F49DB1A}"/>
              </a:ext>
            </a:extLst>
          </p:cNvPr>
          <p:cNvGrpSpPr/>
          <p:nvPr/>
        </p:nvGrpSpPr>
        <p:grpSpPr>
          <a:xfrm>
            <a:off x="225139" y="4325797"/>
            <a:ext cx="4079635" cy="1625737"/>
            <a:chOff x="2041711" y="5409801"/>
            <a:chExt cx="6495569" cy="629863"/>
          </a:xfrm>
        </p:grpSpPr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54659D0B-CA66-3C7D-776C-934BDB7A2F77}"/>
                </a:ext>
              </a:extLst>
            </p:cNvPr>
            <p:cNvSpPr txBox="1"/>
            <p:nvPr/>
          </p:nvSpPr>
          <p:spPr>
            <a:xfrm>
              <a:off x="2434031" y="5625634"/>
              <a:ext cx="5668537" cy="35772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b="1" dirty="0">
                  <a:solidFill>
                    <a:schemeClr val="accent1">
                      <a:lumMod val="50000"/>
                    </a:schemeClr>
                  </a:solidFill>
                </a:rPr>
                <a:t>ALLA DATA DEL PRESENTE CDS NON SONO PERVENUTE SEGNALAZIONI/RECLAMI</a:t>
              </a:r>
              <a:endParaRPr 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30" name="Rettangolo con angoli arrotondati 30">
              <a:extLst>
                <a:ext uri="{FF2B5EF4-FFF2-40B4-BE49-F238E27FC236}">
                  <a16:creationId xmlns:a16="http://schemas.microsoft.com/office/drawing/2014/main" id="{43FAF116-C319-EDB0-6070-05A44F0B15F6}"/>
                </a:ext>
              </a:extLst>
            </p:cNvPr>
            <p:cNvSpPr/>
            <p:nvPr/>
          </p:nvSpPr>
          <p:spPr>
            <a:xfrm>
              <a:off x="2041711" y="5409801"/>
              <a:ext cx="6495569" cy="629863"/>
            </a:xfrm>
            <a:prstGeom prst="roundRect">
              <a:avLst/>
            </a:prstGeom>
            <a:noFill/>
            <a:ln w="19050">
              <a:solidFill>
                <a:srgbClr val="E94F4E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33" name="Elemento grafico 32" descr="Cronometro con riempimento a tinta unita">
            <a:extLst>
              <a:ext uri="{FF2B5EF4-FFF2-40B4-BE49-F238E27FC236}">
                <a16:creationId xmlns:a16="http://schemas.microsoft.com/office/drawing/2014/main" id="{AD50CFAE-6E27-A04B-66E0-18568E0D1CE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88693" y="4467944"/>
            <a:ext cx="579119" cy="579119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25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</p:spTree>
    <p:extLst>
      <p:ext uri="{BB962C8B-B14F-4D97-AF65-F5344CB8AC3E}">
        <p14:creationId xmlns:p14="http://schemas.microsoft.com/office/powerpoint/2010/main" val="2983135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1" y="4076004"/>
            <a:ext cx="565731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di Sorveglianza 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1561823" y="234578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400</Words>
  <Application>Microsoft Office PowerPoint</Application>
  <PresentationFormat>Widescreen</PresentationFormat>
  <Paragraphs>38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Titillium</vt:lpstr>
      <vt:lpstr>Titillium Web</vt:lpstr>
      <vt:lpstr>Tema di Office</vt:lpstr>
      <vt:lpstr>Informativa del Punto di contatto per la Carta dei diritti fondamentali dell’UE</vt:lpstr>
      <vt:lpstr>Presentazione standard di PowerPoint</vt:lpstr>
      <vt:lpstr>Presentazione standard di PowerPoint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Martine josette GRANGE</cp:lastModifiedBy>
  <cp:revision>132</cp:revision>
  <cp:lastPrinted>2024-11-25T09:42:14Z</cp:lastPrinted>
  <dcterms:created xsi:type="dcterms:W3CDTF">2022-10-28T09:58:59Z</dcterms:created>
  <dcterms:modified xsi:type="dcterms:W3CDTF">2024-11-26T11:03:04Z</dcterms:modified>
</cp:coreProperties>
</file>