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19.jpg" ContentType="image/jpeg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media/image2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1" r:id="rId3"/>
    <p:sldId id="292" r:id="rId4"/>
    <p:sldId id="343" r:id="rId5"/>
    <p:sldId id="345" r:id="rId6"/>
    <p:sldId id="338" r:id="rId7"/>
    <p:sldId id="307" r:id="rId8"/>
    <p:sldId id="282" r:id="rId9"/>
    <p:sldId id="321" r:id="rId10"/>
    <p:sldId id="322" r:id="rId11"/>
    <p:sldId id="323" r:id="rId12"/>
    <p:sldId id="324" r:id="rId13"/>
    <p:sldId id="311" r:id="rId14"/>
    <p:sldId id="339" r:id="rId15"/>
    <p:sldId id="341" r:id="rId16"/>
    <p:sldId id="329" r:id="rId17"/>
    <p:sldId id="313" r:id="rId18"/>
    <p:sldId id="330" r:id="rId19"/>
    <p:sldId id="336" r:id="rId20"/>
    <p:sldId id="315" r:id="rId21"/>
    <p:sldId id="332" r:id="rId22"/>
    <p:sldId id="337" r:id="rId23"/>
    <p:sldId id="346" r:id="rId24"/>
    <p:sldId id="317" r:id="rId25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ot SBRAZZATO" initials="MS" lastIdx="1" clrIdx="0">
    <p:extLst>
      <p:ext uri="{19B8F6BF-5375-455C-9EA6-DF929625EA0E}">
        <p15:presenceInfo xmlns:p15="http://schemas.microsoft.com/office/powerpoint/2012/main" userId="S-1-5-21-2167571018-674366464-3108575406-17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3089" autoAdjust="0"/>
  </p:normalViewPr>
  <p:slideViewPr>
    <p:cSldViewPr snapToGrid="0">
      <p:cViewPr varScale="1">
        <p:scale>
          <a:sx n="105" d="100"/>
          <a:sy n="105" d="100"/>
        </p:scale>
        <p:origin x="1032" y="96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AB6E1-2F86-4F40-9137-E1C64CE0302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CEAC88D-EED3-44C4-B5F3-CC95851F7FF8}" type="pres">
      <dgm:prSet presAssocID="{91AAB6E1-2F86-4F40-9137-E1C64CE0302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9E5923C8-6FA4-4BEF-8249-F5BEC559029D}" type="presOf" srcId="{91AAB6E1-2F86-4F40-9137-E1C64CE03024}" destId="{9CEAC88D-EED3-44C4-B5F3-CC95851F7FF8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AAB6E1-2F86-4F40-9137-E1C64CE0302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CEAC88D-EED3-44C4-B5F3-CC95851F7FF8}" type="pres">
      <dgm:prSet presAssocID="{91AAB6E1-2F86-4F40-9137-E1C64CE0302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2EEF6724-595B-46E8-8C36-10292218750B}" type="presOf" srcId="{91AAB6E1-2F86-4F40-9137-E1C64CE03024}" destId="{9CEAC88D-EED3-44C4-B5F3-CC95851F7FF8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EF408-50B6-4CA3-A218-70DCE08DEB1A}" type="datetimeFigureOut">
              <a:rPr lang="it-IT" smtClean="0"/>
              <a:t>26/11/2024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A3087-DB1A-409D-A34B-A4B378201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803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1FE17-8A52-4786-861C-6CE1804213EB}" type="datetimeFigureOut">
              <a:rPr lang="it-IT" smtClean="0"/>
              <a:t>26/11/2024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53586-03D7-4D59-813A-3877F44092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440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055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701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53586-03D7-4D59-813A-3877F44092A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142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733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407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323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417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722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730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670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05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723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793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698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559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084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150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9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522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367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+mj-lt"/>
              <a:buNone/>
            </a:pPr>
            <a:r>
              <a:rPr lang="it-IT" sz="1200" b="1" dirty="0">
                <a:latin typeface="+mn-lt"/>
              </a:rPr>
              <a:t>Criteri</a:t>
            </a:r>
            <a:r>
              <a:rPr lang="it-IT" sz="1200" b="1" baseline="0" dirty="0">
                <a:latin typeface="+mn-lt"/>
              </a:rPr>
              <a:t> da soddisfare</a:t>
            </a:r>
            <a:endParaRPr lang="it-IT" sz="1200" b="1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200" b="1" dirty="0">
                <a:latin typeface="+mn-lt"/>
              </a:rPr>
              <a:t>La realizzazione di un'analisi aggiornata degli ostacoli alla diffusione dell'innovazione, compresa la digitalizzazione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L’esistenza di istituzioni o organismi regionali competenti responsabili per la gestione della Strategia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200" b="1" dirty="0">
                <a:latin typeface="+mn-lt"/>
              </a:rPr>
              <a:t>La definizione di strumenti di sorveglianza e valutazione volti a misurare la performance della Strategia rispetto agli obiettivi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L'efficace funzionamento del processo di scoperta imprenditoriale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200" b="1" dirty="0">
                <a:latin typeface="+mn-lt"/>
              </a:rPr>
              <a:t>La definizione delle azioni necessarie a migliorare il sistema regionale di ricerca e innovazione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La definizione di specifiche azioni per gestire la transizione industriale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200" b="1" dirty="0">
                <a:latin typeface="+mn-lt"/>
              </a:rPr>
              <a:t>L’individuazione di misure di collaborazione internazionale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35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628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55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3586-03D7-4D59-813A-3877F44092A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17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9AC7-985A-4832-904B-3D603D217ABD}" type="datetime1">
              <a:rPr lang="it-IT" smtClean="0"/>
              <a:t>26/11/2024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Comitato di Sorveglianza PR FESR 2021/27 - 2 dicembre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55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1C78-57B2-4425-ACD3-EB4C54370797}" type="datetime1">
              <a:rPr lang="it-IT" smtClean="0"/>
              <a:t>26/11/2024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Comitato di Sorveglianza PR FESR 2021/27 - 2 dicembre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02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890-BE67-458F-A897-471E91A55A2B}" type="datetime1">
              <a:rPr lang="it-IT" smtClean="0"/>
              <a:t>26/11/2024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Comitato di Sorveglianza PR FESR 2021/27 - 2 dicembre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74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4CF2-9C40-444A-A5F5-BF35A1985698}" type="datetime1">
              <a:rPr lang="it-IT" smtClean="0"/>
              <a:t>26/11/2024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Comitato di Sorveglianza PR FESR 2021/27 - 2 dicembre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95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4E67-464C-4FAA-95C6-3704EA44B9BE}" type="datetime1">
              <a:rPr lang="it-IT" smtClean="0"/>
              <a:t>26/11/2024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Comitato di Sorveglianza PR FESR 2021/27 - 2 dicembre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56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7DC7F-B2E5-48F2-A172-ABC42F0E8627}" type="datetime1">
              <a:rPr lang="it-IT" smtClean="0"/>
              <a:t>26/11/2024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Comitato di Sorveglianza PR FESR 2021/27 - 2 dicembre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758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2F87-149B-4854-A9E1-46EA27C3922B}" type="datetime1">
              <a:rPr lang="it-IT" smtClean="0"/>
              <a:t>26/11/2024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Comitato di Sorveglianza PR FESR 2021/27 - 2 dicembre 2022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920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DAB3-3DD9-41D3-A0A3-8BEC014C0870}" type="datetime1">
              <a:rPr lang="it-IT" smtClean="0"/>
              <a:t>26/11/2024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Comitato di Sorveglianza PR FESR 2021/27 - 2 dicembre 2022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46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630A-262E-4824-BEA9-F8D46F0057D9}" type="datetime1">
              <a:rPr lang="it-IT" smtClean="0"/>
              <a:t>26/11/2024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Comitato di Sorveglianza PR FESR 2021/27 - 2 dicembre 2022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5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BD2C-8ED8-4076-84BE-1F1543103FD3}" type="datetime1">
              <a:rPr lang="it-IT" smtClean="0"/>
              <a:t>26/11/2024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Comitato di Sorveglianza PR FESR 2021/27 - 2 dicembre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44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919D-C550-43ED-912D-1CC01C4D5331}" type="datetime1">
              <a:rPr lang="it-IT" smtClean="0"/>
              <a:t>26/11/2024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Comitato di Sorveglianza PR FESR 2021/27 - 2 dicembre 2022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98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72BE7-3BA5-4C6B-A0E2-D3D9B56F95B7}" type="datetime1">
              <a:rPr lang="it-IT" smtClean="0"/>
              <a:t>26/11/2024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Comitato di Sorveglianza PR FESR 2021/27 - 2 dicembre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33DB4-F075-47A8-A16A-6ADBBEC2D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68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3530" y="796316"/>
            <a:ext cx="11068750" cy="4394988"/>
          </a:xfrm>
        </p:spPr>
        <p:txBody>
          <a:bodyPr anchor="ctr"/>
          <a:lstStyle/>
          <a:p>
            <a:r>
              <a:rPr lang="it-IT" sz="44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PR VALLE D’AOSTA FESR 2021-2027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56893" y="3327042"/>
            <a:ext cx="5502023" cy="1035199"/>
          </a:xfrm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Comitato di sorveglianza </a:t>
            </a:r>
          </a:p>
          <a:p>
            <a:r>
              <a:rPr lang="it-IT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Aosta, 27 novembre 2024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1</a:t>
            </a:fld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60" y="5917638"/>
            <a:ext cx="7586804" cy="940362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>
          <a:xfrm>
            <a:off x="473530" y="4525753"/>
            <a:ext cx="11650434" cy="1149908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CasellaDiTesto 6"/>
          <p:cNvSpPr txBox="1"/>
          <p:nvPr/>
        </p:nvSpPr>
        <p:spPr>
          <a:xfrm>
            <a:off x="767445" y="4728786"/>
            <a:ext cx="10898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ASSESSORATO SVILUPPO ECONOMICO FORMAZIONE E LAVORO, TRASPORTI E MOBILITA’ SOSTENIBILE</a:t>
            </a:r>
          </a:p>
          <a:p>
            <a:pPr algn="ctr"/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Dipartimento sviluppo economico ed energia</a:t>
            </a:r>
          </a:p>
          <a:p>
            <a:pPr algn="ctr"/>
            <a:r>
              <a:rPr lang="it-IT" sz="1600" b="1" i="1" dirty="0">
                <a:solidFill>
                  <a:schemeClr val="accent5">
                    <a:lumMod val="75000"/>
                  </a:schemeClr>
                </a:solidFill>
              </a:rPr>
              <a:t>Tamara Cappellari</a:t>
            </a:r>
          </a:p>
        </p:txBody>
      </p:sp>
    </p:spTree>
    <p:extLst>
      <p:ext uri="{BB962C8B-B14F-4D97-AF65-F5344CB8AC3E}">
        <p14:creationId xmlns:p14="http://schemas.microsoft.com/office/powerpoint/2010/main" val="10791145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2021/27 - 27 novembre 2024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948306" y="6356350"/>
            <a:ext cx="405493" cy="365125"/>
          </a:xfrm>
        </p:spPr>
        <p:txBody>
          <a:bodyPr/>
          <a:lstStyle/>
          <a:p>
            <a:fld id="{55F33DB4-F075-47A8-A16A-6ADBBEC2D37A}" type="slidenum">
              <a:rPr lang="it-IT" smtClean="0"/>
              <a:t>10</a:t>
            </a:fld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" y="630329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1587" y="845891"/>
            <a:ext cx="7725072" cy="7901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it-IT" sz="1800" b="1" dirty="0">
                <a:solidFill>
                  <a:schemeClr val="lt1"/>
                </a:solidFill>
                <a:ea typeface="+mn-ea"/>
                <a:cs typeface="+mn-cs"/>
              </a:rPr>
              <a:t>OS  RSO1.1 Sviluppare e rafforzare le capacità di ricerca e di innovazione e l’introduzione di tecnologie avanzate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1951587" y="3388805"/>
            <a:ext cx="1863467" cy="1501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Appalti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pre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-commerciali o appalti pubblici per l’innovazione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173571" y="2978002"/>
            <a:ext cx="6645753" cy="232321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sz="1600" b="1" dirty="0">
                <a:solidFill>
                  <a:srgbClr val="0070C0"/>
                </a:solidFill>
              </a:rPr>
              <a:t>Obiettivo: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acquisire tecnologie innovative a favore delle pubbliche amministrazioni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sz="1600" b="1" dirty="0">
                <a:solidFill>
                  <a:srgbClr val="0070C0"/>
                </a:solidFill>
              </a:rPr>
              <a:t>Destinatari: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imprese settore industria e artigianato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Durata: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2025-2029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Dotazione finanziaria complessiva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: 3.000.000 euro</a:t>
            </a:r>
            <a:endParaRPr lang="it-IT" altLang="it-IT" sz="1600" strike="sngStrike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Stato d’avanzamento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: da avviare nel corso del 2025, con l’obiettivo di rivedere le modalità procedurali rispetto all’esperienza della programmazione 2014/2020 in un’ottica di maggiore efficienza e semplificazione procedurale in linea con le indicazioni della S3VdA</a:t>
            </a: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 rot="-5400000">
            <a:off x="3641346" y="4060073"/>
            <a:ext cx="709883" cy="15906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951587" y="1837174"/>
            <a:ext cx="7725072" cy="552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Sostegno per la realizzazione di progetti di ricerca industriale e sviluppo sperimentale, anche in collaborazione tra imprese e con organismi di ricerca</a:t>
            </a:r>
          </a:p>
        </p:txBody>
      </p:sp>
    </p:spTree>
    <p:extLst>
      <p:ext uri="{BB962C8B-B14F-4D97-AF65-F5344CB8AC3E}">
        <p14:creationId xmlns:p14="http://schemas.microsoft.com/office/powerpoint/2010/main" val="32733754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Comitato di Sorveglianza PR FESR 2021/27 - 27 </a:t>
            </a:r>
            <a:r>
              <a:rPr lang="it-IT" dirty="0" err="1">
                <a:solidFill>
                  <a:prstClr val="black">
                    <a:tint val="75000"/>
                  </a:prstClr>
                </a:solidFill>
                <a:latin typeface="Calibri"/>
              </a:rPr>
              <a:t>nov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embre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948306" y="6356350"/>
            <a:ext cx="40549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33DB4-F075-47A8-A16A-6ADBBEC2D3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" y="630329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1587" y="854090"/>
            <a:ext cx="7725072" cy="7901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it-IT" sz="1800" b="1" dirty="0">
                <a:solidFill>
                  <a:schemeClr val="lt1"/>
                </a:solidFill>
                <a:ea typeface="+mn-ea"/>
                <a:cs typeface="+mn-cs"/>
              </a:rPr>
              <a:t>OS  RSO1.1 Sviluppare e rafforzare le capacità di ricerca e di innovazione e l’introduzione di tecnologie avanzate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1" u="none" strike="noStrike" kern="1200" cap="none" spc="0" normalizeH="0" baseline="0" noProof="0" dirty="0">
                <a:ln>
                  <a:solidFill>
                    <a:srgbClr val="4472C4">
                      <a:lumMod val="75000"/>
                    </a:srgbClr>
                  </a:solidFill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 FESR 2021/27 </a:t>
            </a:r>
            <a:endParaRPr kumimoji="0" lang="it-IT" sz="3100" b="0" i="0" u="none" strike="noStrike" kern="1200" cap="none" spc="0" normalizeH="0" baseline="0" noProof="0" dirty="0">
              <a:ln>
                <a:solidFill>
                  <a:srgbClr val="4472C4">
                    <a:lumMod val="75000"/>
                  </a:srgbClr>
                </a:solidFill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1951587" y="3294217"/>
            <a:ext cx="1989462" cy="18124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Avviso per lo sviluppo e il sostegno di centri di ricerca in Valle d’Aosta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238872" y="2649303"/>
            <a:ext cx="7337432" cy="325772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Obiettivo: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finanziare centri di ricerca valdostani, anche in continuità con la programmazione 2014-2020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Destinatari: </a:t>
            </a:r>
            <a:r>
              <a:rPr lang="it-IT" altLang="it-IT" sz="1600" b="1" dirty="0" smtClean="0">
                <a:solidFill>
                  <a:srgbClr val="0070C0"/>
                </a:solidFill>
              </a:rPr>
              <a:t>c</a:t>
            </a:r>
            <a:r>
              <a:rPr lang="it-IT" altLang="it-IT" sz="1600" dirty="0" smtClean="0">
                <a:solidFill>
                  <a:srgbClr val="4472C4">
                    <a:lumMod val="75000"/>
                  </a:srgbClr>
                </a:solidFill>
              </a:rPr>
              <a:t>entri </a:t>
            </a:r>
            <a:r>
              <a:rPr lang="it-IT" altLang="it-IT" sz="1600" dirty="0">
                <a:solidFill>
                  <a:srgbClr val="4472C4">
                    <a:lumMod val="75000"/>
                  </a:srgbClr>
                </a:solidFill>
              </a:rPr>
              <a:t>di ricerca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Durata: </a:t>
            </a:r>
            <a:r>
              <a:rPr lang="it-IT" altLang="it-IT" sz="1600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fino al 31 agosto 2025 (proroga progetto CMP3VDA)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Dotazione finanziaria complessiva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5.000.000 euro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Stato d’avanzamento: </a:t>
            </a:r>
            <a:r>
              <a:rPr kumimoji="0" lang="it-IT" alt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progetto in corso di svolgimento, denominato </a:t>
            </a:r>
            <a:r>
              <a:rPr kumimoji="0" lang="it-IT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5000genomi@VdA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prevede </a:t>
            </a: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</a:t>
            </a:r>
            <a:r>
              <a:rPr lang="it-IT" altLang="it-IT" sz="1600" dirty="0" smtClean="0">
                <a:solidFill>
                  <a:srgbClr val="4472C4">
                    <a:lumMod val="75000"/>
                  </a:srgbClr>
                </a:solidFill>
              </a:rPr>
              <a:t>sequenziamento del </a:t>
            </a:r>
            <a:r>
              <a:rPr lang="it-IT" altLang="it-IT" sz="1600" dirty="0">
                <a:solidFill>
                  <a:srgbClr val="4472C4">
                    <a:lumMod val="75000"/>
                  </a:srgbClr>
                </a:solidFill>
              </a:rPr>
              <a:t>genoma umano a supporto della medicina di </a:t>
            </a:r>
            <a:r>
              <a:rPr lang="it-IT" altLang="it-IT" sz="1600" dirty="0" smtClean="0">
                <a:solidFill>
                  <a:srgbClr val="4472C4">
                    <a:lumMod val="75000"/>
                  </a:srgbClr>
                </a:solidFill>
              </a:rPr>
              <a:t>precisione, preventiva e predittiva presso il centro di ricerca </a:t>
            </a:r>
            <a:r>
              <a:rPr lang="it-IT" altLang="it-IT" sz="1600" dirty="0">
                <a:solidFill>
                  <a:srgbClr val="4472C4">
                    <a:lumMod val="75000"/>
                  </a:srgbClr>
                </a:solidFill>
              </a:rPr>
              <a:t>«CMP3VDA», </a:t>
            </a:r>
            <a:r>
              <a:rPr lang="it-IT" altLang="it-IT" sz="1600" dirty="0" smtClean="0">
                <a:solidFill>
                  <a:srgbClr val="4472C4">
                    <a:lumMod val="75000"/>
                  </a:srgbClr>
                </a:solidFill>
              </a:rPr>
              <a:t>con un impegno finanziario complessivo </a:t>
            </a: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pari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circa 20 milioni di euro (compreso il cofinanziamento </a:t>
            </a: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privato</a:t>
            </a:r>
            <a:r>
              <a:rPr lang="it-IT" altLang="it-IT" sz="160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),</a:t>
            </a: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un contributo pubblico previsto a valere su risorse regionali. </a:t>
            </a:r>
            <a:r>
              <a:rPr lang="it-IT" altLang="it-IT" sz="1600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partire dal mese di giugno 2024 </a:t>
            </a:r>
            <a:r>
              <a:rPr lang="it-IT" altLang="it-IT" sz="1600" dirty="0" smtClean="0">
                <a:solidFill>
                  <a:schemeClr val="accent5">
                    <a:lumMod val="75000"/>
                  </a:schemeClr>
                </a:solidFill>
              </a:rPr>
              <a:t>il progetto è stato ammesso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a finanziamento del PR FESR 2021-2027 </a:t>
            </a:r>
            <a:r>
              <a:rPr lang="it-IT" altLang="it-IT" sz="1600" dirty="0" smtClean="0">
                <a:solidFill>
                  <a:schemeClr val="accent5">
                    <a:lumMod val="75000"/>
                  </a:schemeClr>
                </a:solidFill>
              </a:rPr>
              <a:t>per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circa 7,2 milioni di </a:t>
            </a:r>
            <a:r>
              <a:rPr lang="it-IT" altLang="it-IT" sz="1600" dirty="0" smtClean="0">
                <a:solidFill>
                  <a:schemeClr val="accent5">
                    <a:lumMod val="75000"/>
                  </a:schemeClr>
                </a:solidFill>
              </a:rPr>
              <a:t>euro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 rot="-5400000">
            <a:off x="3697634" y="4080393"/>
            <a:ext cx="784652" cy="1835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951587" y="1872765"/>
            <a:ext cx="7725072" cy="552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Sostegno a centri di ricerca per potenziare l'offerta di servizi di ricerca e innovazione rivolti alle imprese e il trasferimento tecnologico</a:t>
            </a:r>
          </a:p>
        </p:txBody>
      </p:sp>
    </p:spTree>
    <p:extLst>
      <p:ext uri="{BB962C8B-B14F-4D97-AF65-F5344CB8AC3E}">
        <p14:creationId xmlns:p14="http://schemas.microsoft.com/office/powerpoint/2010/main" val="4163619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2021/27 - 27 novembre 2024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948306" y="6356350"/>
            <a:ext cx="405493" cy="365125"/>
          </a:xfrm>
        </p:spPr>
        <p:txBody>
          <a:bodyPr/>
          <a:lstStyle/>
          <a:p>
            <a:fld id="{55F33DB4-F075-47A8-A16A-6ADBBEC2D37A}" type="slidenum">
              <a:rPr lang="it-IT" smtClean="0"/>
              <a:t>12</a:t>
            </a:fld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" y="630329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1587" y="874039"/>
            <a:ext cx="7725072" cy="7901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it-IT" sz="1800" b="1" dirty="0">
                <a:solidFill>
                  <a:schemeClr val="lt1"/>
                </a:solidFill>
                <a:ea typeface="+mn-ea"/>
                <a:cs typeface="+mn-cs"/>
              </a:rPr>
              <a:t>OS  RSO1.1 Sviluppare e rafforzare le capacità di ricerca e di innovazione e l’introduzione di tecnologie avanzate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1951586" y="3408956"/>
            <a:ext cx="1999928" cy="18124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Cofinanziamento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l.r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. 14/2011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285590" y="2620421"/>
            <a:ext cx="6809650" cy="33635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</a:rPr>
              <a:t>Obiettivo: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avvisi per il finanziamento di piani di sviluppo di start-up innovative (micro e piccole imprese)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srgbClr val="0070C0"/>
                </a:solidFill>
              </a:rPr>
              <a:t>Destinatari: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 PMI settore industria e artigianato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Durata: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2025-2029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Dotazione finanziaria complessiva: 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2.000.000 euro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Stato di avanzamento: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è in corso la redazione del nuovo avviso, sulla base del precedente «Smart and Start», </a:t>
            </a:r>
            <a:r>
              <a:rPr lang="it-IT" altLang="it-IT" sz="1600" dirty="0" smtClean="0">
                <a:solidFill>
                  <a:schemeClr val="accent5">
                    <a:lumMod val="75000"/>
                  </a:schemeClr>
                </a:solidFill>
              </a:rPr>
              <a:t>che verrà avviato nel primo semestre 2025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a valere sulla nuova dotazione finanziaria. Sul predetto </a:t>
            </a:r>
            <a:r>
              <a:rPr lang="it-IT" altLang="it-IT" sz="1600" dirty="0" smtClean="0">
                <a:solidFill>
                  <a:schemeClr val="accent5">
                    <a:lumMod val="75000"/>
                  </a:schemeClr>
                </a:solidFill>
              </a:rPr>
              <a:t>avviso, relativo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al periodo 2022-2024, sono state presentate 34 domande, di cui 7 piani di sviluppo ammessi a contributo per un importo complessivamente concesso pari a circa 895.000 euro; inoltre, </a:t>
            </a:r>
            <a:r>
              <a:rPr lang="it-IT" altLang="it-IT" sz="1600" dirty="0" smtClean="0">
                <a:solidFill>
                  <a:schemeClr val="accent5">
                    <a:lumMod val="75000"/>
                  </a:schemeClr>
                </a:solidFill>
              </a:rPr>
              <a:t>attualmente sono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in fase di istruttoria 4 domande relativamente alla seconda scadenza 2024.</a:t>
            </a: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 rot="-5400000">
            <a:off x="3752542" y="4193574"/>
            <a:ext cx="732021" cy="22438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951587" y="1872765"/>
            <a:ext cx="7725072" cy="552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Sostegno alla valorizzazione economica dell’innovazione</a:t>
            </a:r>
          </a:p>
        </p:txBody>
      </p:sp>
    </p:spTree>
    <p:extLst>
      <p:ext uri="{BB962C8B-B14F-4D97-AF65-F5344CB8AC3E}">
        <p14:creationId xmlns:p14="http://schemas.microsoft.com/office/powerpoint/2010/main" val="227016515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– 27 novembre 2024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13</a:t>
            </a:fld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315459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Piccole Imprese, Grandi Innovatori per rendere un'azienda più attrattiva e  competitiva - Ergon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6" name="Picture 4" descr="Piccole Imprese, Grandi Innovatori per rendere un'azienda più attrattiva e  competitiva - ErgonGrou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" r="7042"/>
          <a:stretch/>
        </p:blipFill>
        <p:spPr bwMode="auto">
          <a:xfrm>
            <a:off x="160560" y="741112"/>
            <a:ext cx="2081893" cy="110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485982"/>
              </p:ext>
            </p:extLst>
          </p:nvPr>
        </p:nvGraphicFramePr>
        <p:xfrm>
          <a:off x="1214489" y="1897121"/>
          <a:ext cx="10532853" cy="4392213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113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617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601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Avvisi/Progetti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Importo complessivo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7086">
                <a:tc>
                  <a:txBody>
                    <a:bodyPr/>
                    <a:lstStyle/>
                    <a:p>
                      <a:pPr algn="l"/>
                      <a:endParaRPr lang="it-IT" sz="18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it-IT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Sostegno alla nuova imprenditorialità</a:t>
                      </a:r>
                      <a:endParaRPr lang="it-IT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Bando a favore di nuovi imprenditori (Azione in fase di riprogrammazione)</a:t>
                      </a:r>
                    </a:p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2.000.000 €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4443">
                <a:tc>
                  <a:txBody>
                    <a:bodyPr/>
                    <a:lstStyle/>
                    <a:p>
                      <a:pPr algn="l"/>
                      <a:r>
                        <a:rPr lang="it-IT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Sostegno alla competitività del sistema produttivo della Valle d’Aosta sui mercati nazionali d internazionali</a:t>
                      </a:r>
                      <a:endParaRPr lang="it-IT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Rafforzamento</a:t>
                      </a:r>
                      <a:r>
                        <a:rPr lang="it-IT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e consolidamento delle filiere strategiche valdostane</a:t>
                      </a:r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1.200.000 </a:t>
                      </a:r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4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Sostegno agli investimenti delle PMI</a:t>
                      </a:r>
                    </a:p>
                    <a:p>
                      <a:pPr algn="l"/>
                      <a:endParaRPr lang="it-IT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Cofinanziamento della </a:t>
                      </a:r>
                      <a:r>
                        <a:rPr lang="it-IT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l.r</a:t>
                      </a:r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 6/2003 – Interventi regionali per lo</a:t>
                      </a:r>
                      <a:r>
                        <a:rPr lang="it-IT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sviluppo delle imprese industriali e artigiane</a:t>
                      </a:r>
                    </a:p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4.000.000 €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itolo 1"/>
          <p:cNvSpPr txBox="1">
            <a:spLocks/>
          </p:cNvSpPr>
          <p:nvPr/>
        </p:nvSpPr>
        <p:spPr>
          <a:xfrm>
            <a:off x="2127529" y="249113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2242453" y="903534"/>
            <a:ext cx="7624823" cy="56564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it-IT" sz="1800" b="1" dirty="0">
                <a:solidFill>
                  <a:schemeClr val="lt1"/>
                </a:solidFill>
                <a:ea typeface="+mn-ea"/>
                <a:cs typeface="+mn-cs"/>
              </a:rPr>
              <a:t>OS RSO1.3 Rafforzare la crescita sostenibile e la competitività delle PMI e la creazione di posti di lavoro nelle PMI, anche grazie agli investimenti produttivi</a:t>
            </a:r>
          </a:p>
        </p:txBody>
      </p:sp>
    </p:spTree>
    <p:extLst>
      <p:ext uri="{BB962C8B-B14F-4D97-AF65-F5344CB8AC3E}">
        <p14:creationId xmlns:p14="http://schemas.microsoft.com/office/powerpoint/2010/main" val="45872512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2021/27 - 27 novembre 2024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948306" y="6356350"/>
            <a:ext cx="405493" cy="365125"/>
          </a:xfrm>
        </p:spPr>
        <p:txBody>
          <a:bodyPr/>
          <a:lstStyle/>
          <a:p>
            <a:fld id="{55F33DB4-F075-47A8-A16A-6ADBBEC2D37A}" type="slidenum">
              <a:rPr lang="it-IT" smtClean="0"/>
              <a:t>14</a:t>
            </a:fld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6017319"/>
            <a:ext cx="5681103" cy="704156"/>
          </a:xfrm>
          <a:prstGeom prst="rect">
            <a:avLst/>
          </a:prstGeom>
        </p:spPr>
      </p:pic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" y="630329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615" y="818937"/>
            <a:ext cx="7679739" cy="7901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just"/>
            <a:r>
              <a:rPr lang="it-IT" sz="1800" b="1" dirty="0"/>
              <a:t>OS RSO1.3 Rafforzare la crescita sostenibile e la competitività delle PMI e la creazione di posti di lavoro nelle PMI, anche grazie agli investimenti produttivi</a:t>
            </a:r>
            <a:endParaRPr lang="it-IT" sz="1800" b="1" dirty="0">
              <a:solidFill>
                <a:schemeClr val="lt1"/>
              </a:solidFill>
              <a:ea typeface="+mn-ea"/>
              <a:cs typeface="+mn-cs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1959466" y="2439135"/>
            <a:ext cx="1816974" cy="17586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Bando a favore di nuovi imprenditori 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195721" y="2439135"/>
            <a:ext cx="7389727" cy="175863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</a:rPr>
              <a:t>Obiettivo: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promuovere nuove iniziative imprenditoriali, favorendone la creazione e il sostegno attraverso la concessione di contributi (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l.r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. 7 dicembre 2022, n. 31)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Dotazione finanziaria complessiva: 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2.000.000 euro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Stato avanzamento: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’azione è stata avviata e proseguirà con risorse regionali per la complessità di attuazione sul FESR rispetto al target di beneficiari e ne verrà quindi proposta una riprogrammazione</a:t>
            </a: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 rot="-5400000">
            <a:off x="3621802" y="3128546"/>
            <a:ext cx="720678" cy="24652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930615" y="1738221"/>
            <a:ext cx="7679739" cy="552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Sostegno alla nuova imprenditorialità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1930615" y="4322150"/>
            <a:ext cx="9654833" cy="16671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it-IT" altLang="it-IT" sz="1600" b="1" dirty="0" smtClean="0">
                <a:solidFill>
                  <a:srgbClr val="0070C0"/>
                </a:solidFill>
              </a:rPr>
              <a:t>PROPOSTA RIPROGRAMMAZIONE</a:t>
            </a:r>
            <a:r>
              <a:rPr lang="it-IT" altLang="it-IT" sz="1600" b="1" dirty="0">
                <a:solidFill>
                  <a:srgbClr val="0070C0"/>
                </a:solidFill>
              </a:rPr>
              <a:t>: </a:t>
            </a:r>
            <a:r>
              <a:rPr lang="it-IT" altLang="it-IT" sz="1600" b="1" dirty="0">
                <a:solidFill>
                  <a:schemeClr val="accent5">
                    <a:lumMod val="75000"/>
                  </a:schemeClr>
                </a:solidFill>
              </a:rPr>
              <a:t>rimodulare l’azione con la 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finalità di sostenere non solo la nascita e l’insediamento di start-up innovative, ma anche l’accompagnamento nelle fasi successive mantenendole attive sul territorio valdostano al fine di renderle autonome, in modo da diminuire il tasso di mortalità imprenditoriale. La misura </a:t>
            </a:r>
            <a:r>
              <a:rPr lang="it-IT" altLang="it-IT" sz="1600" b="1" dirty="0">
                <a:solidFill>
                  <a:schemeClr val="accent5">
                    <a:lumMod val="75000"/>
                  </a:schemeClr>
                </a:solidFill>
              </a:rPr>
              <a:t>potrà concretizzarsi in incentivi diretti, offerta di servizi e interventi di </a:t>
            </a:r>
            <a:r>
              <a:rPr lang="it-IT" altLang="it-IT" sz="1600" b="1" dirty="0" err="1">
                <a:solidFill>
                  <a:schemeClr val="accent5">
                    <a:lumMod val="75000"/>
                  </a:schemeClr>
                </a:solidFill>
              </a:rPr>
              <a:t>microfinanza</a:t>
            </a:r>
            <a:r>
              <a:rPr lang="it-IT" altLang="it-IT" sz="1600" b="1" dirty="0">
                <a:solidFill>
                  <a:schemeClr val="accent5">
                    <a:lumMod val="75000"/>
                  </a:schemeClr>
                </a:solidFill>
              </a:rPr>
              <a:t> e, in alternativa o in aggiunta alle predette disposizioni, prevedere attività legate alla gestione degli incubatori/acceleratori</a:t>
            </a:r>
            <a:r>
              <a:rPr lang="it-IT" altLang="it-IT" sz="1600" b="1" dirty="0" smtClean="0">
                <a:solidFill>
                  <a:schemeClr val="accent5">
                    <a:lumMod val="75000"/>
                  </a:schemeClr>
                </a:solidFill>
              </a:rPr>
              <a:t>. La proposta di riprogrammazione è al momento oggetto di analisi da parte dell’Autorità di </a:t>
            </a:r>
            <a:r>
              <a:rPr lang="it-IT" altLang="it-IT" sz="1600" b="1" dirty="0" smtClean="0">
                <a:solidFill>
                  <a:schemeClr val="accent5">
                    <a:lumMod val="75000"/>
                  </a:schemeClr>
                </a:solidFill>
              </a:rPr>
              <a:t>gestione</a:t>
            </a:r>
            <a:endParaRPr lang="it-IT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Rettangolo con angoli arrotondati 5">
            <a:extLst>
              <a:ext uri="{FF2B5EF4-FFF2-40B4-BE49-F238E27FC236}">
                <a16:creationId xmlns:a16="http://schemas.microsoft.com/office/drawing/2014/main" xmlns="" id="{F7F67C9B-6BCB-47FC-95EF-88B1D9E4E1C2}"/>
              </a:ext>
            </a:extLst>
          </p:cNvPr>
          <p:cNvSpPr/>
          <p:nvPr/>
        </p:nvSpPr>
        <p:spPr>
          <a:xfrm rot="20401264">
            <a:off x="494842" y="2651726"/>
            <a:ext cx="2196754" cy="4794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PROPOSTA</a:t>
            </a:r>
            <a:endParaRPr lang="it-IT" sz="1600" b="1" dirty="0">
              <a:solidFill>
                <a:srgbClr val="FF0000"/>
              </a:solidFill>
            </a:endParaRPr>
          </a:p>
          <a:p>
            <a:pPr algn="ctr"/>
            <a:r>
              <a:rPr lang="it-IT" sz="1600" b="1" dirty="0">
                <a:solidFill>
                  <a:srgbClr val="FF0000"/>
                </a:solidFill>
              </a:rPr>
              <a:t>RIPROGRAMMAZIONE</a:t>
            </a:r>
          </a:p>
        </p:txBody>
      </p:sp>
    </p:spTree>
    <p:extLst>
      <p:ext uri="{BB962C8B-B14F-4D97-AF65-F5344CB8AC3E}">
        <p14:creationId xmlns:p14="http://schemas.microsoft.com/office/powerpoint/2010/main" val="297437016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2021/27 - 27 novembre 2024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948306" y="6356350"/>
            <a:ext cx="405493" cy="365125"/>
          </a:xfrm>
        </p:spPr>
        <p:txBody>
          <a:bodyPr/>
          <a:lstStyle/>
          <a:p>
            <a:fld id="{55F33DB4-F075-47A8-A16A-6ADBBEC2D37A}" type="slidenum">
              <a:rPr lang="it-IT" smtClean="0"/>
              <a:t>15</a:t>
            </a:fld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" y="630329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27095" y="846857"/>
            <a:ext cx="7714926" cy="7901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just"/>
            <a:r>
              <a:rPr lang="it-IT" sz="1800" b="1" dirty="0"/>
              <a:t>OS RSO1.3 Rafforzare la crescita sostenibile e la competitività delle PMI e la creazione di posti di lavoro nelle PMI, anche grazie agli investimenti produttivi</a:t>
            </a:r>
            <a:endParaRPr lang="it-IT" sz="1800" b="1" dirty="0">
              <a:solidFill>
                <a:schemeClr val="lt1"/>
              </a:solidFill>
              <a:ea typeface="+mn-ea"/>
              <a:cs typeface="+mn-cs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1494436" y="2467021"/>
            <a:ext cx="2141932" cy="3077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sz="1900" b="1" dirty="0">
                <a:solidFill>
                  <a:schemeClr val="accent5">
                    <a:lumMod val="75000"/>
                  </a:schemeClr>
                </a:solidFill>
              </a:rPr>
              <a:t>Progetto: </a:t>
            </a:r>
          </a:p>
          <a:p>
            <a:pPr algn="ctr"/>
            <a:r>
              <a:rPr lang="it-IT" sz="1900" b="1" dirty="0">
                <a:solidFill>
                  <a:schemeClr val="accent5">
                    <a:lumMod val="75000"/>
                  </a:schemeClr>
                </a:solidFill>
              </a:rPr>
              <a:t>OPEN VDA -Rafforzamento dell’internazionalizzazione e della competitività delle imprese valdostane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3993804" y="2445001"/>
            <a:ext cx="7686399" cy="318795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</a:rPr>
              <a:t>Obiettivo: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il progetto mira a rafforzare la competitività del sistema economico regionale, mediante lo sviluppo e la realizzazione di attività rivolte alle PMI, in particolare per l’internazionalizzazione. Il soggetto beneficiario è la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Chambre </a:t>
            </a:r>
            <a:r>
              <a:rPr lang="it-IT" altLang="it-IT" sz="1600" dirty="0" err="1">
                <a:solidFill>
                  <a:schemeClr val="accent5">
                    <a:lumMod val="75000"/>
                  </a:schemeClr>
                </a:solidFill>
              </a:rPr>
              <a:t>valdôtaine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altLang="it-IT" sz="1600" dirty="0" err="1">
                <a:solidFill>
                  <a:schemeClr val="accent5">
                    <a:lumMod val="75000"/>
                  </a:schemeClr>
                </a:solidFill>
              </a:rPr>
              <a:t>des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altLang="it-IT" sz="1600" dirty="0" err="1">
                <a:solidFill>
                  <a:schemeClr val="accent5">
                    <a:lumMod val="75000"/>
                  </a:schemeClr>
                </a:solidFill>
              </a:rPr>
              <a:t>entreprises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 et </a:t>
            </a:r>
            <a:r>
              <a:rPr lang="it-IT" altLang="it-IT" sz="1600" dirty="0" err="1">
                <a:solidFill>
                  <a:schemeClr val="accent5">
                    <a:lumMod val="75000"/>
                  </a:schemeClr>
                </a:solidFill>
              </a:rPr>
              <a:t>des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altLang="it-IT" sz="1600" dirty="0" err="1">
                <a:solidFill>
                  <a:schemeClr val="accent5">
                    <a:lumMod val="75000"/>
                  </a:schemeClr>
                </a:solidFill>
              </a:rPr>
              <a:t>activités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altLang="it-IT" sz="1600" dirty="0" err="1">
                <a:solidFill>
                  <a:schemeClr val="accent5">
                    <a:lumMod val="75000"/>
                  </a:schemeClr>
                </a:solidFill>
              </a:rPr>
              <a:t>libérales</a:t>
            </a:r>
            <a:endParaRPr lang="it-IT" alt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srgbClr val="0070C0"/>
                </a:solidFill>
              </a:rPr>
              <a:t>Destinatari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it-IT" altLang="it-IT" sz="1600" dirty="0" smtClean="0">
                <a:solidFill>
                  <a:schemeClr val="accent5">
                    <a:lumMod val="75000"/>
                  </a:schemeClr>
                </a:solidFill>
              </a:rPr>
              <a:t>imprese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valdostane interessate a espandere la loro presenza sui mercati internazionali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srgbClr val="0070C0"/>
                </a:solidFill>
              </a:rPr>
              <a:t>Durata: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secondo semestre 2024 </a:t>
            </a:r>
            <a:r>
              <a:rPr lang="it-IT" altLang="it-IT" sz="1600" b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 2026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Dotazione finanziaria complessiva: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1.200.000 euro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Stato avanzamento: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progetto avviato a maggio 2024, nel secondo semestre 2024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 sono state realizzate diverse attività, come la partecipazione ad alcune manifestazioni fieristiche alle quali ha aderito un buon numero di imprese locali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Criticità: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misura articolata e complessa, progettata e gestita attraverso la collaborazione di tre diversi assessorati </a:t>
            </a: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 rot="-5400000">
            <a:off x="3415828" y="3945132"/>
            <a:ext cx="832067" cy="16563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951587" y="1715459"/>
            <a:ext cx="7690434" cy="552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Sostegno alla competitività del sistema produttivo della Valle d’Aosta sui mercati nazionali ed internazionali</a:t>
            </a:r>
          </a:p>
        </p:txBody>
      </p:sp>
    </p:spTree>
    <p:extLst>
      <p:ext uri="{BB962C8B-B14F-4D97-AF65-F5344CB8AC3E}">
        <p14:creationId xmlns:p14="http://schemas.microsoft.com/office/powerpoint/2010/main" val="292062724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2021/27 - 27 novembre 2024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948306" y="6356350"/>
            <a:ext cx="405493" cy="365125"/>
          </a:xfrm>
        </p:spPr>
        <p:txBody>
          <a:bodyPr/>
          <a:lstStyle/>
          <a:p>
            <a:fld id="{55F33DB4-F075-47A8-A16A-6ADBBEC2D37A}" type="slidenum">
              <a:rPr lang="it-IT" smtClean="0"/>
              <a:t>16</a:t>
            </a:fld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" y="630329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1587" y="976550"/>
            <a:ext cx="7725072" cy="7901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it-IT" sz="1800" b="1" dirty="0"/>
              <a:t>OS RSO1.3 Rafforzare la crescita sostenibile e la competitività delle PMI e la creazione di posti di lavoro nelle PMI, anche grazie agli investimenti produttivi</a:t>
            </a:r>
            <a:endParaRPr lang="it-IT" sz="1800" b="1" dirty="0">
              <a:solidFill>
                <a:schemeClr val="lt1"/>
              </a:solidFill>
              <a:ea typeface="+mn-ea"/>
              <a:cs typeface="+mn-cs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1951587" y="2736014"/>
            <a:ext cx="1996798" cy="25789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Cofinanziamento della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l.r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. 6/2003 -Interventi regionali per lo sviluppo delle imprese industriali e artigiane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302553" y="2736014"/>
            <a:ext cx="6645753" cy="257890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</a:rPr>
              <a:t>Obiettivo: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promuovere il sostegno degli investimenti innovativi attraverso la concessione di contributi (l. r. 6/2003)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srgbClr val="0070C0"/>
                </a:solidFill>
              </a:rPr>
              <a:t>Destinatari: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imprese settore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 industria e artigianato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srgbClr val="0070C0"/>
                </a:solidFill>
              </a:rPr>
              <a:t>Durata: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2025-2027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</a:rPr>
              <a:t>Dotazione finanziaria complessiva: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4.000.000 euro</a:t>
            </a:r>
            <a:endParaRPr lang="it-IT" alt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Stato avanzamento: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è in fase di revisione la norma regionale - avvio misura nel primo semestre 2025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Criticità: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recente revisione del GBER (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Regolamento (UE) n. 651/2014) 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 in materia di aiuti di Stato e della norma regionale</a:t>
            </a: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 rot="-5400000">
            <a:off x="3759879" y="3952227"/>
            <a:ext cx="707528" cy="19989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951587" y="1872765"/>
            <a:ext cx="7725072" cy="552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Sostegno agli investimenti delle PMI</a:t>
            </a:r>
          </a:p>
        </p:txBody>
      </p:sp>
    </p:spTree>
    <p:extLst>
      <p:ext uri="{BB962C8B-B14F-4D97-AF65-F5344CB8AC3E}">
        <p14:creationId xmlns:p14="http://schemas.microsoft.com/office/powerpoint/2010/main" val="138921270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2021/27 - 27 novembre 2024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956470" y="6356350"/>
            <a:ext cx="397329" cy="365125"/>
          </a:xfrm>
        </p:spPr>
        <p:txBody>
          <a:bodyPr/>
          <a:lstStyle/>
          <a:p>
            <a:fld id="{55F33DB4-F075-47A8-A16A-6ADBBEC2D37A}" type="slidenum">
              <a:rPr lang="it-IT" smtClean="0"/>
              <a:t>17</a:t>
            </a:fld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2489770" y="244820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29" y="346230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Piccole Imprese, Grandi Innovatori per rendere un'azienda più attrattiva e  competitiva - Ergon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809764" y="884893"/>
            <a:ext cx="1680006" cy="1025201"/>
          </a:xfrm>
          <a:prstGeom prst="roundRect">
            <a:avLst>
              <a:gd name="adj" fmla="val 1000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684" t="-37083" r="-14912" b="-3048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2567046" y="972888"/>
            <a:ext cx="7171757" cy="47043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it-IT" sz="1800" dirty="0">
                <a:solidFill>
                  <a:schemeClr val="lt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/>
            </a:r>
            <a:br>
              <a:rPr lang="it-IT" sz="1800" dirty="0">
                <a:solidFill>
                  <a:schemeClr val="lt1"/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it-IT" sz="1800" dirty="0">
                <a:solidFill>
                  <a:schemeClr val="lt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OS RSO2.1 Promuovere </a:t>
            </a:r>
            <a:r>
              <a:rPr lang="it-IT" sz="1800" b="1" dirty="0">
                <a:solidFill>
                  <a:schemeClr val="lt1"/>
                </a:solidFill>
                <a:ea typeface="+mn-ea"/>
                <a:cs typeface="+mn-cs"/>
              </a:rPr>
              <a:t>l’efficienza</a:t>
            </a:r>
            <a:r>
              <a:rPr lang="it-IT" sz="1800" dirty="0">
                <a:solidFill>
                  <a:schemeClr val="lt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 energetica e ridurre le emissioni di gas a effetto serra</a:t>
            </a:r>
            <a:br>
              <a:rPr lang="it-IT" sz="1800" dirty="0">
                <a:solidFill>
                  <a:schemeClr val="lt1"/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endParaRPr lang="it-IT" sz="1800" dirty="0">
              <a:solidFill>
                <a:schemeClr val="lt1"/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540315"/>
              </p:ext>
            </p:extLst>
          </p:nvPr>
        </p:nvGraphicFramePr>
        <p:xfrm>
          <a:off x="987552" y="2198145"/>
          <a:ext cx="10075652" cy="333600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398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678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98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9925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Avvisi/Progetti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Importo complessivo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5182"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Interventi di </a:t>
                      </a:r>
                      <a:r>
                        <a:rPr lang="it-IT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efficientamento</a:t>
                      </a:r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energetico negli edifici di proprietà pubblica</a:t>
                      </a:r>
                    </a:p>
                    <a:p>
                      <a:pPr algn="r"/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(regionale e degli EELL)</a:t>
                      </a:r>
                    </a:p>
                    <a:p>
                      <a:pPr algn="ctr"/>
                      <a:endParaRPr lang="it-IT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Avviso per l’</a:t>
                      </a:r>
                      <a:r>
                        <a:rPr lang="it-IT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efficientamento</a:t>
                      </a:r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energetico del patrimonio</a:t>
                      </a:r>
                      <a:r>
                        <a:rPr lang="it-IT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edilizio pubblico dei Comuni e delle </a:t>
                      </a:r>
                      <a:r>
                        <a:rPr lang="it-IT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Unités</a:t>
                      </a:r>
                      <a:r>
                        <a:rPr lang="it-IT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it-IT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des</a:t>
                      </a:r>
                      <a:r>
                        <a:rPr lang="it-IT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it-IT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Communes</a:t>
                      </a:r>
                      <a:r>
                        <a:rPr lang="it-IT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it-IT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vald</a:t>
                      </a:r>
                      <a:r>
                        <a:rPr lang="it-IT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ôtaines</a:t>
                      </a:r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5.000.000 €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634"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Interventi di</a:t>
                      </a:r>
                    </a:p>
                    <a:p>
                      <a:pPr algn="r"/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riqualificazione</a:t>
                      </a:r>
                    </a:p>
                    <a:p>
                      <a:pPr algn="r"/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energetica </a:t>
                      </a:r>
                    </a:p>
                    <a:p>
                      <a:pPr algn="r"/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nelle imprese</a:t>
                      </a:r>
                    </a:p>
                    <a:p>
                      <a:pPr algn="ctr"/>
                      <a:endParaRPr lang="it-IT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Avviso</a:t>
                      </a:r>
                      <a:r>
                        <a:rPr lang="it-IT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per la concessione di contributi a favore delle imprese industriali per la realizzazione di investimenti per l’efficienza energetica e l’utilizzo delle fonti di </a:t>
                      </a:r>
                    </a:p>
                    <a:p>
                      <a:pPr algn="just"/>
                      <a:r>
                        <a:rPr lang="it-IT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energia rinnovabile</a:t>
                      </a:r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4.000.000 €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0" name="Immagine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3393" y1="37985" x2="33393" y2="37985"/>
                        <a14:foregroundMark x1="36323" y1="43442" x2="36323" y2="43442"/>
                        <a14:foregroundMark x1="62611" y1="40504" x2="62611" y2="40504"/>
                        <a14:foregroundMark x1="68739" y1="50157" x2="68739" y2="50157"/>
                        <a14:foregroundMark x1="67229" y1="57608" x2="67229" y2="57608"/>
                        <a14:foregroundMark x1="66252" y1="47219" x2="66252" y2="47219"/>
                        <a14:foregroundMark x1="52043" y1="56243" x2="52043" y2="56243"/>
                        <a14:foregroundMark x1="55506" y1="48059" x2="55506" y2="48059"/>
                        <a14:foregroundMark x1="34103" y1="47534" x2="34103" y2="47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0" y="3941118"/>
            <a:ext cx="2187086" cy="185083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9200" y1="40977" x2="49200" y2="40977"/>
                        <a14:foregroundMark x1="50847" y1="46384" x2="50847" y2="46384"/>
                        <a14:foregroundMark x1="47930" y1="45928" x2="47930" y2="45928"/>
                        <a14:foregroundMark x1="62324" y1="39609" x2="62324" y2="39609"/>
                        <a14:foregroundMark x1="61054" y1="45016" x2="61054" y2="45016"/>
                        <a14:foregroundMark x1="55127" y1="59153" x2="55127" y2="59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3" y="2826921"/>
            <a:ext cx="1555076" cy="112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1494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2021/27 - 27 novembre 2024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948306" y="6356350"/>
            <a:ext cx="405493" cy="365125"/>
          </a:xfrm>
        </p:spPr>
        <p:txBody>
          <a:bodyPr/>
          <a:lstStyle/>
          <a:p>
            <a:fld id="{55F33DB4-F075-47A8-A16A-6ADBBEC2D37A}" type="slidenum">
              <a:rPr lang="it-IT" smtClean="0"/>
              <a:t>18</a:t>
            </a:fld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" y="630329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1587" y="845782"/>
            <a:ext cx="7725072" cy="7901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it-IT" sz="1800" b="1" dirty="0"/>
              <a:t>OS 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RSO2.1. “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Promuovere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l'efficienza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energetica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ridurre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emissioni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gas a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effetto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serra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(FESR)</a:t>
            </a:r>
            <a:endParaRPr lang="it-IT" sz="1800" b="1" dirty="0">
              <a:solidFill>
                <a:schemeClr val="lt1"/>
              </a:solidFill>
              <a:ea typeface="+mn-ea"/>
              <a:cs typeface="+mn-cs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1951587" y="2730225"/>
            <a:ext cx="2440798" cy="25223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Avviso per l’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efficientamento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energetico del patrimonio edilizio pubblico dei Comuni e delle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Unités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des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Communes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valdôtaines</a:t>
            </a:r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4776084" y="2660557"/>
            <a:ext cx="6515126" cy="264662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</a:rPr>
              <a:t>Obiettivo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: promuovere la riqualificazione del patrimonio immobiliare pubblico mediante il sostegno a interventi di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efficientamento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600" dirty="0" smtClean="0">
                <a:solidFill>
                  <a:schemeClr val="accent5">
                    <a:lumMod val="75000"/>
                  </a:schemeClr>
                </a:solidFill>
              </a:rPr>
              <a:t>energetico</a:t>
            </a: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srgbClr val="0070C0"/>
                </a:solidFill>
              </a:rPr>
              <a:t>Destinatari: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enti locali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srgbClr val="0070C0"/>
                </a:solidFill>
              </a:rPr>
              <a:t>Durata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: 2025-2029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Dotazione finanziaria complessiva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: 5.000.000 euro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Stato avanzamento: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l’Avviso è stato approvato il 1°luglio 2024, domande presentabili nella finestra temporale 8 gennaio 2025 - 28 febbraio 2025, per consentire una sinergia con la misura nazionale «Conto Termico» gestita dal GSE</a:t>
            </a: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 rot="-5400000">
            <a:off x="4257868" y="3903691"/>
            <a:ext cx="652733" cy="17539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951587" y="1872765"/>
            <a:ext cx="7725072" cy="552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Interventi di </a:t>
            </a:r>
            <a:r>
              <a:rPr lang="it-IT" sz="1600" b="1" dirty="0" err="1">
                <a:solidFill>
                  <a:schemeClr val="accent5">
                    <a:lumMod val="75000"/>
                  </a:schemeClr>
                </a:solidFill>
              </a:rPr>
              <a:t>efficientamento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 energetico negli edifici di proprietà pubblica  </a:t>
            </a:r>
          </a:p>
        </p:txBody>
      </p:sp>
    </p:spTree>
    <p:extLst>
      <p:ext uri="{BB962C8B-B14F-4D97-AF65-F5344CB8AC3E}">
        <p14:creationId xmlns:p14="http://schemas.microsoft.com/office/powerpoint/2010/main" val="383276382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2021/27 - 27 novembre 2024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948306" y="6356350"/>
            <a:ext cx="405493" cy="365125"/>
          </a:xfrm>
        </p:spPr>
        <p:txBody>
          <a:bodyPr/>
          <a:lstStyle/>
          <a:p>
            <a:fld id="{55F33DB4-F075-47A8-A16A-6ADBBEC2D37A}" type="slidenum">
              <a:rPr lang="it-IT" smtClean="0"/>
              <a:t>19</a:t>
            </a:fld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" y="630329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1587" y="935730"/>
            <a:ext cx="7703432" cy="7901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it-IT" sz="1800" b="1" dirty="0"/>
              <a:t>OS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RSO2.1.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Promuovere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l'efficienza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energetica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ridurre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emissioni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gas a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effetto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serra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(FESR)</a:t>
            </a:r>
            <a:endParaRPr lang="it-IT" sz="1800" b="1" dirty="0">
              <a:solidFill>
                <a:schemeClr val="lt1"/>
              </a:solidFill>
              <a:ea typeface="+mn-ea"/>
              <a:cs typeface="+mn-cs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1951586" y="2581580"/>
            <a:ext cx="2440988" cy="30909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Avviso per la concessione di contributi a favore delle imprese industriali per la realizzazione di investimenti per l’efficienza energetica e l’utilizzo delle fonti di </a:t>
            </a:r>
          </a:p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energia rinnovabile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773167" y="2581580"/>
            <a:ext cx="6947855" cy="309092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</a:rPr>
              <a:t>Obiettivo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: l’azione sostiene interventi per l’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efficientamento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 energetico delle imprese, anche sfruttando le nuove tecnologie digitali, utili a ottimizzare la gestione dei consumi energetici anche nell’ambito dei processi produttivi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srgbClr val="0070C0"/>
                </a:solidFill>
              </a:rPr>
              <a:t>Destinatari: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imprese settore industria e artigianato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Durata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: 2025-2029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Dotazione finanziaria complessiva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: 4.000.000 euro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Stato avanzamento: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avviso in fase di definizione, avvio previsto nel primo semestre 2025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Criticità: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definizione modalità applicazione principio DNSH e applicazione del GBER (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Regolamento (UE) n. 651/2014) 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 in materia di aiuti di Stato</a:t>
            </a: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 rot="-5400000">
            <a:off x="4169316" y="4015169"/>
            <a:ext cx="827109" cy="22374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951586" y="1872765"/>
            <a:ext cx="7703433" cy="552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Interventi di riqualificazione energetica nelle imprese</a:t>
            </a:r>
          </a:p>
        </p:txBody>
      </p:sp>
    </p:spTree>
    <p:extLst>
      <p:ext uri="{BB962C8B-B14F-4D97-AF65-F5344CB8AC3E}">
        <p14:creationId xmlns:p14="http://schemas.microsoft.com/office/powerpoint/2010/main" val="383256855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/>
          <p:cNvGraphicFramePr>
            <a:graphicFrameLocks noGrp="1"/>
          </p:cNvGraphicFramePr>
          <p:nvPr>
            <p:ph idx="1"/>
          </p:nvPr>
        </p:nvGraphicFramePr>
        <p:xfrm>
          <a:off x="768532" y="163798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– 27 novembre 2024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2</a:t>
            </a:fld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796770" y="3015252"/>
            <a:ext cx="2006248" cy="1618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941146" y="1187835"/>
            <a:ext cx="733185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lt1"/>
                </a:solidFill>
              </a:rPr>
              <a:t>Aree e Traiettorie prioritarie di specializzazione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024645" y="1936685"/>
            <a:ext cx="332262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it-IT" sz="1600" dirty="0"/>
              <a:t>La S3VdA concentra le azioni in tre aree tematiche riferite al fattore 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“montagna” </a:t>
            </a:r>
            <a:r>
              <a:rPr lang="it-IT" sz="1600" dirty="0"/>
              <a:t>denominate 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Montagna d’Eccellenza, Montagna Intelligente, Montagna Sostenibile</a:t>
            </a:r>
            <a:r>
              <a:rPr lang="it-IT" sz="1600" dirty="0"/>
              <a:t> e caratterizzate da:</a:t>
            </a: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it-IT" sz="1600" dirty="0"/>
              <a:t>rilevante massa critica sul territorio</a:t>
            </a: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it-IT" sz="1600" dirty="0"/>
              <a:t>eccellenze riconosciute a livello nazionale ed europeo</a:t>
            </a: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it-IT" sz="1600" dirty="0"/>
              <a:t>presenza di vantaggi competitivi</a:t>
            </a: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it-IT" sz="1600" dirty="0"/>
              <a:t>potenziali prospettive di crescita significative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3451" y="1936685"/>
            <a:ext cx="6183370" cy="355864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26" y="294830"/>
            <a:ext cx="2266950" cy="125730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987552" y="395485"/>
            <a:ext cx="8484981" cy="802352"/>
          </a:xfrm>
        </p:spPr>
        <p:txBody>
          <a:bodyPr>
            <a:normAutofit/>
          </a:bodyPr>
          <a:lstStyle/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Strategia di Specializzazione Intelligente (S3VdA)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Elemento grafico 11" descr="Montagne con riempimento a tinta unita">
            <a:extLst>
              <a:ext uri="{FF2B5EF4-FFF2-40B4-BE49-F238E27FC236}">
                <a16:creationId xmlns:a16="http://schemas.microsoft.com/office/drawing/2014/main" xmlns="" id="{C21F6D3F-7EBC-4C14-A5CD-7D4001EBE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07149" y="992759"/>
            <a:ext cx="914400" cy="7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4934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2021/27 - 27 novembre 2024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20</a:t>
            </a:fld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2006359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29" y="390620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Piccole Imprese, Grandi Innovatori per rendere un'azienda più attrattiva e  competitiva - Ergon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2567046" y="852260"/>
            <a:ext cx="7171757" cy="93468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it-IT" sz="1800" b="1" dirty="0"/>
              <a:t>OS RSO2.2 Promuovere le energie rinnovabili in conformità della direttiva (UE) 2018/2001 sull’energia da fonti rinnovabili, compresi i criteri di sostenibilità ivi stabiliti</a:t>
            </a: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495796"/>
              </p:ext>
            </p:extLst>
          </p:nvPr>
        </p:nvGraphicFramePr>
        <p:xfrm>
          <a:off x="1198487" y="2109366"/>
          <a:ext cx="10557733" cy="361032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160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512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65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9925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Avvisi/Progetti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Importo complessivo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5182"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Interventi per </a:t>
                      </a:r>
                    </a:p>
                    <a:p>
                      <a:pPr algn="r"/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aumentare la </a:t>
                      </a:r>
                    </a:p>
                    <a:p>
                      <a:pPr algn="r"/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produzione   </a:t>
                      </a:r>
                    </a:p>
                    <a:p>
                      <a:pPr algn="r"/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di energia </a:t>
                      </a:r>
                    </a:p>
                    <a:p>
                      <a:pPr algn="r"/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da FER</a:t>
                      </a:r>
                    </a:p>
                    <a:p>
                      <a:pPr algn="ctr"/>
                      <a:endParaRPr lang="it-IT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Sviluppo e sperimentazione di impianti</a:t>
                      </a:r>
                      <a:r>
                        <a:rPr lang="it-IT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per la produzione e l’uso di idrogeno verde (Azione in fase di riprogrammazione)</a:t>
                      </a:r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4.000.000 €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63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Sostegno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allo sviluppo di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comunità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energetiche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Supporto alla creazione di comunità energetiche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it-I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3.000.000 €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Rettangolo arrotondato 15"/>
          <p:cNvSpPr/>
          <p:nvPr/>
        </p:nvSpPr>
        <p:spPr>
          <a:xfrm>
            <a:off x="750360" y="2792717"/>
            <a:ext cx="1989850" cy="1094331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" name="Immagine 1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49057" r="18897" b="17138"/>
          <a:stretch/>
        </p:blipFill>
        <p:spPr>
          <a:xfrm>
            <a:off x="811742" y="4303154"/>
            <a:ext cx="1993601" cy="1245390"/>
          </a:xfrm>
          <a:prstGeom prst="rect">
            <a:avLst/>
          </a:prstGeom>
        </p:spPr>
      </p:pic>
      <p:sp>
        <p:nvSpPr>
          <p:cNvPr id="20" name="Rettangolo arrotondato 19"/>
          <p:cNvSpPr/>
          <p:nvPr/>
        </p:nvSpPr>
        <p:spPr>
          <a:xfrm>
            <a:off x="811743" y="844725"/>
            <a:ext cx="1630377" cy="932001"/>
          </a:xfrm>
          <a:prstGeom prst="roundRect">
            <a:avLst>
              <a:gd name="adj" fmla="val 1000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240" t="-14229" r="-17036" b="-88005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3891650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– 27 novembre 2024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948306" y="6356350"/>
            <a:ext cx="405493" cy="365125"/>
          </a:xfrm>
        </p:spPr>
        <p:txBody>
          <a:bodyPr/>
          <a:lstStyle/>
          <a:p>
            <a:fld id="{55F33DB4-F075-47A8-A16A-6ADBBEC2D37A}" type="slidenum">
              <a:rPr lang="it-IT" smtClean="0"/>
              <a:t>21</a:t>
            </a:fld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6218807"/>
            <a:ext cx="4055503" cy="502668"/>
          </a:xfrm>
          <a:prstGeom prst="rect">
            <a:avLst/>
          </a:prstGeom>
        </p:spPr>
      </p:pic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" y="630329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1587" y="919402"/>
            <a:ext cx="7725072" cy="7901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it-IT" sz="1800" b="1" dirty="0"/>
              <a:t>OS RSO2.2 Promuovere le energie rinnovabili in conformità della direttiva (UE) 2018/2001 sull’energia da fonti rinnovabili, compresi i criteri di sostenibilità ivi stabiliti</a:t>
            </a:r>
            <a:endParaRPr lang="it-IT" sz="1800" b="1" dirty="0">
              <a:solidFill>
                <a:schemeClr val="lt1"/>
              </a:solidFill>
              <a:ea typeface="+mn-ea"/>
              <a:cs typeface="+mn-cs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1951587" y="2841384"/>
            <a:ext cx="2016255" cy="21599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Sviluppo e sperimentazione di impianti per la produzione e l’uso di idrogeno verde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474309" y="2719607"/>
            <a:ext cx="7022312" cy="240350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</a:rPr>
              <a:t>Obiettivo: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l’azione intende agire in un ambito nuovo per la Regione attraverso uno o più progetti rivolti alla produzione, allo stoccaggio e/o al trasporto dell’idrogeno verde, utilizzando le tecnologie attualmente disponibili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Dotazione finanziaria complessiva: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4.000.000 euro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Stato d’avanzamento: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non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avviata in quanto verrà proposta una riprogrammazione dell’azione attuale nell’obiettivo specifico «Promuovere la mobilità urbana multimodale sostenibile quale parte della transazione verso un’economia a zero emissioni nette di carbonio»</a:t>
            </a:r>
            <a:endParaRPr lang="it-IT" altLang="it-IT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 rot="-5400000">
            <a:off x="3836408" y="3832193"/>
            <a:ext cx="740185" cy="21621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951587" y="1872765"/>
            <a:ext cx="7725072" cy="552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Interventi per aumentare la produzione di energia da FER</a:t>
            </a:r>
          </a:p>
        </p:txBody>
      </p:sp>
      <p:sp>
        <p:nvSpPr>
          <p:cNvPr id="14" name="Rettangolo con angoli arrotondati 5">
            <a:extLst>
              <a:ext uri="{FF2B5EF4-FFF2-40B4-BE49-F238E27FC236}">
                <a16:creationId xmlns:a16="http://schemas.microsoft.com/office/drawing/2014/main" xmlns="" id="{4D763507-05BC-4C78-9B75-B54870B6B770}"/>
              </a:ext>
            </a:extLst>
          </p:cNvPr>
          <p:cNvSpPr/>
          <p:nvPr/>
        </p:nvSpPr>
        <p:spPr>
          <a:xfrm rot="20401264">
            <a:off x="765933" y="2798451"/>
            <a:ext cx="2196754" cy="4794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PROPOSTA</a:t>
            </a:r>
          </a:p>
          <a:p>
            <a:pPr algn="ctr"/>
            <a:r>
              <a:rPr lang="it-IT" sz="1600" b="1" dirty="0">
                <a:solidFill>
                  <a:srgbClr val="FF0000"/>
                </a:solidFill>
              </a:rPr>
              <a:t>RIPROGRAMMAZIONE</a:t>
            </a:r>
          </a:p>
        </p:txBody>
      </p:sp>
      <p:sp>
        <p:nvSpPr>
          <p:cNvPr id="17" name="Rettangolo arrotondato 20">
            <a:extLst>
              <a:ext uri="{FF2B5EF4-FFF2-40B4-BE49-F238E27FC236}">
                <a16:creationId xmlns:a16="http://schemas.microsoft.com/office/drawing/2014/main" xmlns="" id="{6D6589CD-3B68-43D5-A0E4-B64EEE363D55}"/>
              </a:ext>
            </a:extLst>
          </p:cNvPr>
          <p:cNvSpPr/>
          <p:nvPr/>
        </p:nvSpPr>
        <p:spPr>
          <a:xfrm>
            <a:off x="1946260" y="5169614"/>
            <a:ext cx="9545034" cy="9398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it-IT" altLang="it-IT" sz="1600" b="1" dirty="0">
                <a:solidFill>
                  <a:srgbClr val="0070C0"/>
                </a:solidFill>
              </a:rPr>
              <a:t>PROPOSTA RIPROGRAMMAZIONE:</a:t>
            </a:r>
            <a:r>
              <a:rPr lang="it-IT" altLang="it-IT" sz="1600" b="1" dirty="0">
                <a:solidFill>
                  <a:schemeClr val="accent5">
                    <a:lumMod val="75000"/>
                  </a:schemeClr>
                </a:solidFill>
              </a:rPr>
              <a:t> utilizzare tali risorse nell’ambito della mobilità sostenibile, anche in sinergia con la misura PNRR che finanzia la produzione di idrogeno verde. La proposta di riprogrammazione è al momento oggetto di analisi da parte dell’Autorità di gestione</a:t>
            </a:r>
            <a:r>
              <a:rPr lang="it-IT" altLang="it-IT" sz="16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it-IT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8875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– 27 novembre 2024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948306" y="6356350"/>
            <a:ext cx="405493" cy="365125"/>
          </a:xfrm>
        </p:spPr>
        <p:txBody>
          <a:bodyPr/>
          <a:lstStyle/>
          <a:p>
            <a:fld id="{55F33DB4-F075-47A8-A16A-6ADBBEC2D37A}" type="slidenum">
              <a:rPr lang="it-IT" smtClean="0"/>
              <a:t>22</a:t>
            </a:fld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" y="630329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1587" y="870418"/>
            <a:ext cx="7725072" cy="8677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just"/>
            <a:r>
              <a:rPr lang="it-IT" sz="1600" b="1" dirty="0"/>
              <a:t>OS RSO2.2 Promuovere le energie rinnovabili in conformità della direttiva (UE) 2018/2001 sull’energia da fonti rinnovabili, compresi i criteri di sostenibilità ivi stabiliti</a:t>
            </a:r>
            <a:endParaRPr lang="it-IT" sz="1600" b="1" dirty="0">
              <a:solidFill>
                <a:schemeClr val="lt1"/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1951587" y="2807340"/>
            <a:ext cx="1873112" cy="25223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Supporto alla creazione di comunità energetiche rinnovabili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221072" y="2727365"/>
            <a:ext cx="7459131" cy="271084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</a:rPr>
              <a:t>Obiettivo: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l’azione sostiene la costituzione di comunità energetiche rinnovabili (CER</a:t>
            </a:r>
            <a:r>
              <a:rPr lang="it-IT" sz="16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altLang="it-IT" sz="1600" b="1" dirty="0" smtClean="0">
                <a:solidFill>
                  <a:srgbClr val="0070C0"/>
                </a:solidFill>
              </a:rPr>
              <a:t>Destinatari</a:t>
            </a:r>
            <a:r>
              <a:rPr lang="it-IT" altLang="it-IT" sz="1600" b="1" dirty="0">
                <a:solidFill>
                  <a:srgbClr val="0070C0"/>
                </a:solidFill>
              </a:rPr>
              <a:t>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enti locali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Durata: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2024-2025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Dotazione finanziaria complessiva: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800.000 euro </a:t>
            </a:r>
            <a:endParaRPr lang="it-IT" altLang="it-IT" sz="1600" b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Stato avanzamento: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 avviso approvato in data 16 settembre 2024 con apertura sportello il 23 settembre 2024 e scadenza 28 febbraio 2025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Criticità: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 il beneficiario deve costituire o aderire a una CER pertanto questo vincolo rappresenta un impegno complesso per gli enti locali, anche in considerazione della particolare complessità giuridico-amministrativa e tecnica della tematica</a:t>
            </a: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 rot="-5400000">
            <a:off x="3659780" y="3977414"/>
            <a:ext cx="726211" cy="20805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951587" y="1845333"/>
            <a:ext cx="7725072" cy="552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Sostegno allo sviluppo di comunità energetiche</a:t>
            </a:r>
          </a:p>
        </p:txBody>
      </p:sp>
    </p:spTree>
    <p:extLst>
      <p:ext uri="{BB962C8B-B14F-4D97-AF65-F5344CB8AC3E}">
        <p14:creationId xmlns:p14="http://schemas.microsoft.com/office/powerpoint/2010/main" val="163938799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– 27 novembre 2024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948306" y="6356350"/>
            <a:ext cx="405493" cy="365125"/>
          </a:xfrm>
        </p:spPr>
        <p:txBody>
          <a:bodyPr/>
          <a:lstStyle/>
          <a:p>
            <a:fld id="{55F33DB4-F075-47A8-A16A-6ADBBEC2D37A}" type="slidenum">
              <a:rPr lang="it-IT" smtClean="0"/>
              <a:t>23</a:t>
            </a:fld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" y="630329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1587" y="870418"/>
            <a:ext cx="7725072" cy="8677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just"/>
            <a:r>
              <a:rPr lang="it-IT" sz="1600" b="1" dirty="0"/>
              <a:t>OS RSO2.2 Promuovere le energie rinnovabili in conformità della direttiva (UE) 2018/2001 sull’energia da fonti rinnovabili, compresi i criteri di sostenibilità ivi stabiliti</a:t>
            </a:r>
            <a:endParaRPr lang="it-IT" sz="1600" b="1" dirty="0">
              <a:solidFill>
                <a:schemeClr val="lt1"/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1951587" y="2576545"/>
            <a:ext cx="1873112" cy="25223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Supporto alla creazione di comunità energetiche rinnovabili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206527" y="2463585"/>
            <a:ext cx="7553291" cy="281941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</a:rPr>
              <a:t>Obiettivo: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l’azione sostiene la realizzazione di impianti di produzione </a:t>
            </a:r>
            <a:r>
              <a:rPr lang="it-IT" sz="1600">
                <a:solidFill>
                  <a:schemeClr val="accent5">
                    <a:lumMod val="75000"/>
                  </a:schemeClr>
                </a:solidFill>
              </a:rPr>
              <a:t>da CER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a sostegno delle comunità medesime e dei gruppi di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autoconsumatori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, o dei soggetti che ne fanno parte, nei comuni con popolazione sopra i 5.000 abitanti</a:t>
            </a:r>
            <a:endParaRPr lang="it-IT" sz="1600" b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Destinatari: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cittadini, imprese, enti locali, ecc.</a:t>
            </a:r>
            <a:r>
              <a:rPr lang="it-IT" altLang="it-IT" sz="1600" b="1" dirty="0">
                <a:solidFill>
                  <a:srgbClr val="0070C0"/>
                </a:solidFill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Durata: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2024-2027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Dotazione finanziaria complessiva: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3.200.000 euro, oltre a risorse regionali di cui alla specifica legge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Stato d’avanzamento: 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avviso in fase di predisposizione, approvazione prevista per inizio 2025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rgbClr val="0070C0"/>
                </a:solidFill>
              </a:rPr>
              <a:t>Criticità:</a:t>
            </a:r>
            <a:r>
              <a:rPr lang="it-IT" altLang="it-IT" sz="1600" dirty="0">
                <a:solidFill>
                  <a:schemeClr val="accent5">
                    <a:lumMod val="75000"/>
                  </a:schemeClr>
                </a:solidFill>
              </a:rPr>
              <a:t> complessità dovuta alla pluralità di soggetti beneficiari del contributo, anche in relazione alla tematica degli aiuti di Stato </a:t>
            </a: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 rot="-5400000">
            <a:off x="3659780" y="3746619"/>
            <a:ext cx="726211" cy="20805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951587" y="1827045"/>
            <a:ext cx="7725072" cy="552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Sostegno allo sviluppo di comunità energetiche</a:t>
            </a:r>
          </a:p>
        </p:txBody>
      </p:sp>
      <p:sp>
        <p:nvSpPr>
          <p:cNvPr id="17" name="Rettangolo arrotondato 20">
            <a:extLst>
              <a:ext uri="{FF2B5EF4-FFF2-40B4-BE49-F238E27FC236}">
                <a16:creationId xmlns:a16="http://schemas.microsoft.com/office/drawing/2014/main" xmlns="" id="{6D6589CD-3B68-43D5-A0E4-B64EEE363D55}"/>
              </a:ext>
            </a:extLst>
          </p:cNvPr>
          <p:cNvSpPr/>
          <p:nvPr/>
        </p:nvSpPr>
        <p:spPr>
          <a:xfrm>
            <a:off x="1951587" y="5367029"/>
            <a:ext cx="9808231" cy="6271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it-IT" altLang="it-IT" sz="1600" b="1" dirty="0">
                <a:solidFill>
                  <a:schemeClr val="accent5">
                    <a:lumMod val="75000"/>
                  </a:schemeClr>
                </a:solidFill>
              </a:rPr>
              <a:t>L’azione verrà adeguata, nell’ambito della riprogrammazione, </a:t>
            </a:r>
            <a:r>
              <a:rPr lang="it-IT" altLang="it-IT" sz="1600" b="1" dirty="0" smtClean="0">
                <a:solidFill>
                  <a:schemeClr val="accent5">
                    <a:lumMod val="75000"/>
                  </a:schemeClr>
                </a:solidFill>
              </a:rPr>
              <a:t>rispetto alla normativa nazionale, approvata successivamente, ampliando il sostegno all’autoconsumo diffuso, in sinergia con il PNRR</a:t>
            </a:r>
            <a:endParaRPr lang="it-IT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7607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06925" y="510142"/>
            <a:ext cx="10646875" cy="4394988"/>
          </a:xfrm>
        </p:spPr>
        <p:txBody>
          <a:bodyPr anchor="ctr">
            <a:normAutofit/>
          </a:bodyPr>
          <a:lstStyle/>
          <a:p>
            <a:r>
              <a:rPr lang="it-IT" sz="44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PR VALLE D’AOSTA FESR 2021-2027</a:t>
            </a:r>
            <a:br>
              <a:rPr lang="it-IT" sz="44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44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it-IT" sz="44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44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it-IT" sz="44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44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it-IT" sz="44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</a:br>
            <a:endParaRPr lang="it-IT" sz="4400" b="1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2542" y="5375963"/>
            <a:ext cx="8532597" cy="509554"/>
          </a:xfrm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Comitato di sorveglianza - Aosta - 27 novembre </a:t>
            </a:r>
            <a:r>
              <a:rPr lang="it-IT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it-IT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24</a:t>
            </a:fld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60" y="5917638"/>
            <a:ext cx="7586804" cy="940362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>
          <a:xfrm>
            <a:off x="3453408" y="2879353"/>
            <a:ext cx="5734975" cy="1881462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924707F3-F6B9-4E53-A3E7-7BBE682EA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497" y="3022638"/>
            <a:ext cx="1725150" cy="162771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820886" y="3080693"/>
            <a:ext cx="51874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ASSESSORATO SVILUPPO ECONOMICO FORMAZIONE E LAVORO, TRASPORTI E MOBILITA’ SOSTENIBILE</a:t>
            </a:r>
          </a:p>
          <a:p>
            <a:pPr algn="ctr"/>
            <a:endParaRPr lang="it-IT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Dipartimento Sviluppo economico ed energia</a:t>
            </a:r>
          </a:p>
          <a:p>
            <a:pPr algn="ctr"/>
            <a:endParaRPr lang="it-IT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it-IT" sz="1600" b="1" i="1" dirty="0">
                <a:solidFill>
                  <a:schemeClr val="accent5">
                    <a:lumMod val="75000"/>
                  </a:schemeClr>
                </a:solidFill>
              </a:rPr>
              <a:t>Tamara Cappellari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158397" y="218441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05094108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– 27 novembre 2024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3</a:t>
            </a:fld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796770" y="3015252"/>
            <a:ext cx="2006248" cy="1618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endParaRPr lang="it-IT" b="1" dirty="0">
              <a:solidFill>
                <a:schemeClr val="tx1"/>
              </a:solidFill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905771" y="2274183"/>
            <a:ext cx="11807051" cy="930622"/>
            <a:chOff x="-2" y="-79152"/>
            <a:chExt cx="9299227" cy="930622"/>
          </a:xfrm>
        </p:grpSpPr>
        <p:sp>
          <p:nvSpPr>
            <p:cNvPr id="15" name="Rettangolo arrotondato 14"/>
            <p:cNvSpPr/>
            <p:nvPr/>
          </p:nvSpPr>
          <p:spPr>
            <a:xfrm>
              <a:off x="-2" y="-53692"/>
              <a:ext cx="8640960" cy="90516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tangolo 15"/>
            <p:cNvSpPr/>
            <p:nvPr/>
          </p:nvSpPr>
          <p:spPr>
            <a:xfrm>
              <a:off x="2687353" y="-79152"/>
              <a:ext cx="6611872" cy="905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it-IT" sz="1600" b="1" kern="1200" dirty="0">
                  <a:solidFill>
                    <a:schemeClr val="tx2"/>
                  </a:solidFill>
                </a:rPr>
                <a:t>Giunta regionale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it-IT" sz="1600" b="1" dirty="0">
                  <a:solidFill>
                    <a:schemeClr val="tx2"/>
                  </a:solidFill>
                </a:rPr>
                <a:t>Coordinamento del livello politico istituzionale - Presidente </a:t>
              </a:r>
              <a:r>
                <a:rPr lang="it-IT" sz="1600" b="1" kern="1200" dirty="0">
                  <a:solidFill>
                    <a:schemeClr val="tx2"/>
                  </a:solidFill>
                </a:rPr>
                <a:t>o Assessore allo Sviluppo economico</a:t>
              </a: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894067" y="3296862"/>
            <a:ext cx="10982966" cy="1035945"/>
            <a:chOff x="-1253201" y="946474"/>
            <a:chExt cx="8640960" cy="947262"/>
          </a:xfrm>
        </p:grpSpPr>
        <p:sp>
          <p:nvSpPr>
            <p:cNvPr id="19" name="Rettangolo arrotondato 18"/>
            <p:cNvSpPr/>
            <p:nvPr/>
          </p:nvSpPr>
          <p:spPr>
            <a:xfrm>
              <a:off x="-1253201" y="946474"/>
              <a:ext cx="8640960" cy="935131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tangolo 21"/>
            <p:cNvSpPr/>
            <p:nvPr/>
          </p:nvSpPr>
          <p:spPr>
            <a:xfrm>
              <a:off x="1435011" y="958605"/>
              <a:ext cx="3917612" cy="935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it-IT" sz="1600" b="1" i="0" u="none" kern="1200" dirty="0">
                  <a:solidFill>
                    <a:schemeClr val="tx2"/>
                  </a:solidFill>
                </a:rPr>
                <a:t>Comitato Interdipartimentale S3VdA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it-IT" sz="1600" b="1" i="0" u="none" kern="1200" dirty="0">
                  <a:solidFill>
                    <a:schemeClr val="tx2"/>
                  </a:solidFill>
                </a:rPr>
                <a:t>Coordinato dal Segretario Generale o suo delegato</a:t>
              </a:r>
              <a:endParaRPr lang="it-IT" sz="1600" b="1" kern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Rettangolo arrotondato 23"/>
          <p:cNvSpPr/>
          <p:nvPr/>
        </p:nvSpPr>
        <p:spPr>
          <a:xfrm>
            <a:off x="905771" y="4444501"/>
            <a:ext cx="10971262" cy="1462527"/>
          </a:xfrm>
          <a:prstGeom prst="roundRect">
            <a:avLst>
              <a:gd name="adj" fmla="val 10000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5" name="Elemento grafico 4" descr="Riunione con riempimento a tinta unita">
            <a:extLst>
              <a:ext uri="{FF2B5EF4-FFF2-40B4-BE49-F238E27FC236}">
                <a16:creationId xmlns:a16="http://schemas.microsoft.com/office/drawing/2014/main" xmlns="" id="{C3C1D321-6579-4664-9D70-37D2CCE7F3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0364" y="2472202"/>
            <a:ext cx="914400" cy="914400"/>
          </a:xfrm>
          <a:prstGeom prst="rect">
            <a:avLst/>
          </a:prstGeom>
        </p:spPr>
      </p:pic>
      <p:pic>
        <p:nvPicPr>
          <p:cNvPr id="26" name="Elemento grafico 20" descr="Social network con riempimento a tinta unita">
            <a:extLst>
              <a:ext uri="{FF2B5EF4-FFF2-40B4-BE49-F238E27FC236}">
                <a16:creationId xmlns:a16="http://schemas.microsoft.com/office/drawing/2014/main" xmlns="" id="{2B86A1EA-4F9D-4C1C-AD80-10E0487843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326" y="3504120"/>
            <a:ext cx="892355" cy="822863"/>
          </a:xfrm>
          <a:prstGeom prst="rect">
            <a:avLst/>
          </a:prstGeom>
        </p:spPr>
      </p:pic>
      <p:pic>
        <p:nvPicPr>
          <p:cNvPr id="27" name="Elemento grafico 22" descr="Brainstorming di gruppo con riempimento a tinta unita">
            <a:extLst>
              <a:ext uri="{FF2B5EF4-FFF2-40B4-BE49-F238E27FC236}">
                <a16:creationId xmlns:a16="http://schemas.microsoft.com/office/drawing/2014/main" xmlns="" id="{169D0E06-5FDD-4479-97CC-ECE846AA1E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47935" y="4915050"/>
            <a:ext cx="1091889" cy="792088"/>
          </a:xfrm>
          <a:prstGeom prst="rect">
            <a:avLst/>
          </a:prstGeom>
        </p:spPr>
      </p:pic>
      <p:sp>
        <p:nvSpPr>
          <p:cNvPr id="28" name="Rettangolo 27"/>
          <p:cNvSpPr/>
          <p:nvPr/>
        </p:nvSpPr>
        <p:spPr>
          <a:xfrm>
            <a:off x="4317854" y="4782452"/>
            <a:ext cx="7417175" cy="10416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it-IT" sz="1600" b="1" i="0" u="none" kern="1200" dirty="0">
                <a:solidFill>
                  <a:schemeClr val="tx2"/>
                </a:solidFill>
              </a:rPr>
              <a:t>Gruppi di lavoro tematici composti da: dirigenti dei settori competenti o loro delegati, Università, centri di ricerca, imprese e associazioni datoriali</a:t>
            </a:r>
          </a:p>
          <a:p>
            <a:pPr marL="285750" lvl="0" indent="-28575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it-IT" sz="1600" b="1" i="0" u="none" kern="1200" dirty="0">
                <a:solidFill>
                  <a:schemeClr val="tx2"/>
                </a:solidFill>
              </a:rPr>
              <a:t>Coordinati dal Coordinatore del Dipartimento sviluppo economico ed energia o suo delegato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79" y="508052"/>
            <a:ext cx="2266950" cy="1257300"/>
          </a:xfrm>
          <a:prstGeom prst="rect">
            <a:avLst/>
          </a:prstGeom>
        </p:spPr>
      </p:pic>
      <p:sp>
        <p:nvSpPr>
          <p:cNvPr id="29" name="Titolo 1"/>
          <p:cNvSpPr>
            <a:spLocks noGrp="1"/>
          </p:cNvSpPr>
          <p:nvPr>
            <p:ph type="title"/>
          </p:nvPr>
        </p:nvSpPr>
        <p:spPr>
          <a:xfrm>
            <a:off x="905773" y="593668"/>
            <a:ext cx="8484981" cy="802352"/>
          </a:xfrm>
        </p:spPr>
        <p:txBody>
          <a:bodyPr>
            <a:normAutofit/>
          </a:bodyPr>
          <a:lstStyle/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Strategia di Specializzazione Intelligente (S3VdA)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1844764" y="1396020"/>
            <a:ext cx="735638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lt1"/>
                </a:solidFill>
              </a:rPr>
              <a:t>    Il modello di </a:t>
            </a:r>
            <a:r>
              <a:rPr lang="it-IT" b="1" dirty="0" err="1">
                <a:solidFill>
                  <a:schemeClr val="lt1"/>
                </a:solidFill>
              </a:rPr>
              <a:t>Governance</a:t>
            </a:r>
            <a:endParaRPr lang="it-IT" b="1" dirty="0">
              <a:solidFill>
                <a:schemeClr val="lt1"/>
              </a:solidFill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xmlns="" id="{9A8706E4-F801-4997-A80B-04478B02E9F8}"/>
              </a:ext>
            </a:extLst>
          </p:cNvPr>
          <p:cNvSpPr/>
          <p:nvPr/>
        </p:nvSpPr>
        <p:spPr>
          <a:xfrm>
            <a:off x="828448" y="1248655"/>
            <a:ext cx="1211376" cy="10193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Rettangolo 33"/>
          <p:cNvSpPr/>
          <p:nvPr/>
        </p:nvSpPr>
        <p:spPr>
          <a:xfrm>
            <a:off x="1005025" y="2314808"/>
            <a:ext cx="3595986" cy="4157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kern="1200" dirty="0">
                <a:solidFill>
                  <a:schemeClr val="accent5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</a:rPr>
              <a:t>1° Livello - Politico Istituzionale</a:t>
            </a:r>
            <a:endParaRPr lang="it-IT" sz="1600" b="1" kern="12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930364" y="3272504"/>
            <a:ext cx="3246923" cy="370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kern="1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2° Livello - Operativo Istituzionale</a:t>
            </a:r>
            <a:endParaRPr lang="it-IT" sz="1600" b="1" i="0" u="none" kern="12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987551" y="4496954"/>
            <a:ext cx="5083639" cy="3973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kern="12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3° Livello - Gruppi di lavoro/Stakeholder territoriali</a:t>
            </a:r>
          </a:p>
        </p:txBody>
      </p:sp>
    </p:spTree>
    <p:extLst>
      <p:ext uri="{BB962C8B-B14F-4D97-AF65-F5344CB8AC3E}">
        <p14:creationId xmlns:p14="http://schemas.microsoft.com/office/powerpoint/2010/main" val="172206845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ome Creare Un Processo Di Sviluppo Del Prodotto Efficiente">
            <a:extLst>
              <a:ext uri="{FF2B5EF4-FFF2-40B4-BE49-F238E27FC236}">
                <a16:creationId xmlns:a16="http://schemas.microsoft.com/office/drawing/2014/main" xmlns="" id="{682B6CCC-81F0-466F-AB3C-9CF432B7E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3" y="957364"/>
            <a:ext cx="1364838" cy="109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– 27 novembre 2024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4</a:t>
            </a:fld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796770" y="3015252"/>
            <a:ext cx="2006248" cy="1618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976" y="371996"/>
            <a:ext cx="2194697" cy="1217227"/>
          </a:xfrm>
          <a:prstGeom prst="rect">
            <a:avLst/>
          </a:prstGeom>
        </p:spPr>
      </p:pic>
      <p:sp>
        <p:nvSpPr>
          <p:cNvPr id="29" name="Titolo 1"/>
          <p:cNvSpPr>
            <a:spLocks noGrp="1"/>
          </p:cNvSpPr>
          <p:nvPr>
            <p:ph type="title"/>
          </p:nvPr>
        </p:nvSpPr>
        <p:spPr>
          <a:xfrm>
            <a:off x="935917" y="421591"/>
            <a:ext cx="8484981" cy="802352"/>
          </a:xfrm>
        </p:spPr>
        <p:txBody>
          <a:bodyPr>
            <a:normAutofit/>
          </a:bodyPr>
          <a:lstStyle/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Strategia di Specializzazione Intelligente (S3VdA)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Titolo 1">
            <a:extLst>
              <a:ext uri="{FF2B5EF4-FFF2-40B4-BE49-F238E27FC236}">
                <a16:creationId xmlns:a16="http://schemas.microsoft.com/office/drawing/2014/main" xmlns="" id="{8791668D-13EC-496F-9337-602E3E8EC0AD}"/>
              </a:ext>
            </a:extLst>
          </p:cNvPr>
          <p:cNvSpPr txBox="1">
            <a:spLocks/>
          </p:cNvSpPr>
          <p:nvPr/>
        </p:nvSpPr>
        <p:spPr>
          <a:xfrm>
            <a:off x="1855582" y="1219143"/>
            <a:ext cx="7389002" cy="35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/>
              <a:t>Attività intraprese nel 2024</a:t>
            </a:r>
          </a:p>
        </p:txBody>
      </p:sp>
      <p:sp>
        <p:nvSpPr>
          <p:cNvPr id="37" name="Rettangolo arrotondato 13">
            <a:extLst>
              <a:ext uri="{FF2B5EF4-FFF2-40B4-BE49-F238E27FC236}">
                <a16:creationId xmlns:a16="http://schemas.microsoft.com/office/drawing/2014/main" xmlns="" id="{6511D628-CAA7-491F-B4CB-374F23356250}"/>
              </a:ext>
            </a:extLst>
          </p:cNvPr>
          <p:cNvSpPr/>
          <p:nvPr/>
        </p:nvSpPr>
        <p:spPr>
          <a:xfrm>
            <a:off x="1863696" y="3220576"/>
            <a:ext cx="2092621" cy="25402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sz="1500" b="1" dirty="0">
                <a:solidFill>
                  <a:schemeClr val="accent5">
                    <a:lumMod val="75000"/>
                  </a:schemeClr>
                </a:solidFill>
              </a:rPr>
              <a:t>Gruppi di lavoro tematici</a:t>
            </a:r>
          </a:p>
          <a:p>
            <a:pPr algn="ctr"/>
            <a:r>
              <a:rPr lang="it-IT" sz="1500" i="1" dirty="0">
                <a:solidFill>
                  <a:schemeClr val="accent5">
                    <a:lumMod val="75000"/>
                  </a:schemeClr>
                </a:solidFill>
              </a:rPr>
              <a:t>Presentazione e approvazione del:</a:t>
            </a:r>
          </a:p>
          <a:p>
            <a:pPr marL="171450" indent="-171450" algn="ctr">
              <a:buFontTx/>
              <a:buChar char="-"/>
            </a:pP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Regolamento funzionamento GLT</a:t>
            </a:r>
          </a:p>
          <a:p>
            <a:pPr marL="171450" indent="-171450" algn="ctr">
              <a:buFontTx/>
              <a:buChar char="-"/>
            </a:pP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</a:rPr>
              <a:t>Piano annuale di coinvolgimento degli stakeholder</a:t>
            </a:r>
          </a:p>
        </p:txBody>
      </p:sp>
      <p:sp>
        <p:nvSpPr>
          <p:cNvPr id="38" name="Rettangolo arrotondato 13">
            <a:extLst>
              <a:ext uri="{FF2B5EF4-FFF2-40B4-BE49-F238E27FC236}">
                <a16:creationId xmlns:a16="http://schemas.microsoft.com/office/drawing/2014/main" xmlns="" id="{6511D628-CAA7-491F-B4CB-374F23356250}"/>
              </a:ext>
            </a:extLst>
          </p:cNvPr>
          <p:cNvSpPr/>
          <p:nvPr/>
        </p:nvSpPr>
        <p:spPr>
          <a:xfrm>
            <a:off x="4661747" y="3258276"/>
            <a:ext cx="2092621" cy="25506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sz="1500" b="1" dirty="0">
                <a:solidFill>
                  <a:schemeClr val="accent5">
                    <a:lumMod val="75000"/>
                  </a:schemeClr>
                </a:solidFill>
              </a:rPr>
              <a:t>Erogazione di una </a:t>
            </a:r>
            <a:r>
              <a:rPr lang="it-IT" sz="1500" b="1" dirty="0" err="1">
                <a:solidFill>
                  <a:schemeClr val="accent5">
                    <a:lumMod val="75000"/>
                  </a:schemeClr>
                </a:solidFill>
              </a:rPr>
              <a:t>survey</a:t>
            </a:r>
            <a:r>
              <a:rPr lang="it-IT" sz="1500" b="1" dirty="0">
                <a:solidFill>
                  <a:schemeClr val="accent5">
                    <a:lumMod val="75000"/>
                  </a:schemeClr>
                </a:solidFill>
              </a:rPr>
              <a:t> agli Stakeholder</a:t>
            </a:r>
          </a:p>
          <a:p>
            <a:pPr algn="ctr"/>
            <a:endParaRPr lang="it-IT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it-IT" sz="1500" i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it-IT" sz="1500" i="1" dirty="0">
                <a:solidFill>
                  <a:schemeClr val="accent5">
                    <a:lumMod val="75000"/>
                  </a:schemeClr>
                </a:solidFill>
              </a:rPr>
              <a:t>ricognizione delle esigenze delle imprese</a:t>
            </a:r>
          </a:p>
        </p:txBody>
      </p:sp>
      <p:sp>
        <p:nvSpPr>
          <p:cNvPr id="39" name="Rettangolo arrotondato 13">
            <a:extLst>
              <a:ext uri="{FF2B5EF4-FFF2-40B4-BE49-F238E27FC236}">
                <a16:creationId xmlns:a16="http://schemas.microsoft.com/office/drawing/2014/main" xmlns="" id="{6511D628-CAA7-491F-B4CB-374F23356250}"/>
              </a:ext>
            </a:extLst>
          </p:cNvPr>
          <p:cNvSpPr/>
          <p:nvPr/>
        </p:nvSpPr>
        <p:spPr>
          <a:xfrm>
            <a:off x="7495281" y="3261470"/>
            <a:ext cx="2092621" cy="25298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sz="1500" b="1" dirty="0">
                <a:solidFill>
                  <a:schemeClr val="accent5">
                    <a:lumMod val="75000"/>
                  </a:schemeClr>
                </a:solidFill>
              </a:rPr>
              <a:t>Avvio del programma di animazione dei gruppi di lavoro tematici</a:t>
            </a:r>
          </a:p>
          <a:p>
            <a:pPr algn="ctr"/>
            <a:r>
              <a:rPr lang="it-IT" sz="1500" i="1" dirty="0">
                <a:solidFill>
                  <a:schemeClr val="accent5">
                    <a:lumMod val="75000"/>
                  </a:schemeClr>
                </a:solidFill>
              </a:rPr>
              <a:t>Incontri mensili con presentazione della attività in programmazione, formazione specifica su tematiche condivise, ecc.</a:t>
            </a:r>
          </a:p>
        </p:txBody>
      </p:sp>
      <p:sp>
        <p:nvSpPr>
          <p:cNvPr id="2" name="Ovale 1"/>
          <p:cNvSpPr/>
          <p:nvPr/>
        </p:nvSpPr>
        <p:spPr>
          <a:xfrm>
            <a:off x="1828213" y="1887851"/>
            <a:ext cx="7759690" cy="126569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Avvio del processo di scoperta imprenditoriale</a:t>
            </a:r>
          </a:p>
        </p:txBody>
      </p:sp>
    </p:spTree>
    <p:extLst>
      <p:ext uri="{BB962C8B-B14F-4D97-AF65-F5344CB8AC3E}">
        <p14:creationId xmlns:p14="http://schemas.microsoft.com/office/powerpoint/2010/main" val="267160748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– 27 novembre 2024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5</a:t>
            </a:fld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27" y="14759"/>
            <a:ext cx="2266950" cy="1257300"/>
          </a:xfrm>
          <a:prstGeom prst="rect">
            <a:avLst/>
          </a:prstGeom>
        </p:spPr>
      </p:pic>
      <p:sp>
        <p:nvSpPr>
          <p:cNvPr id="29" name="Titolo 1"/>
          <p:cNvSpPr>
            <a:spLocks noGrp="1"/>
          </p:cNvSpPr>
          <p:nvPr>
            <p:ph type="title"/>
          </p:nvPr>
        </p:nvSpPr>
        <p:spPr>
          <a:xfrm>
            <a:off x="646827" y="358686"/>
            <a:ext cx="8484981" cy="802352"/>
          </a:xfrm>
        </p:spPr>
        <p:txBody>
          <a:bodyPr>
            <a:noAutofit/>
          </a:bodyPr>
          <a:lstStyle/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Strategia di Specializzazione Intelligente (S3VdA)</a:t>
            </a:r>
            <a:b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</a:br>
            <a:endParaRPr lang="it-IT" sz="32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1113171" y="2112176"/>
            <a:ext cx="4089765" cy="3830627"/>
          </a:xfrm>
          <a:prstGeom prst="roundRect">
            <a:avLst>
              <a:gd name="adj" fmla="val 2080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includere nel processo soggetti che possano dare contributi efficaci alle sfide della S3VdA, anche attraverso la redazione di accordi interregionali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stimolare e facilitare, anche attraverso l’implementazione di Strumenti di Open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Innovation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, la collaborazione fra gli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stakeholders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 e i contatti per lo sviluppo di progettualità condivise e di sistema, garantire continuità nel processo di scoperta imprenditoriale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coinvolgere esperti settoriali/ tematici capaci di animare e incentivare gli stakeholder</a:t>
            </a:r>
          </a:p>
        </p:txBody>
      </p:sp>
      <p:pic>
        <p:nvPicPr>
          <p:cNvPr id="2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9" y="744008"/>
            <a:ext cx="1013343" cy="90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olo 1"/>
          <p:cNvSpPr txBox="1">
            <a:spLocks/>
          </p:cNvSpPr>
          <p:nvPr/>
        </p:nvSpPr>
        <p:spPr>
          <a:xfrm>
            <a:off x="1459002" y="895828"/>
            <a:ext cx="7546556" cy="329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/>
              <a:t>Obiettivi, attuazione e finalità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5477256" y="2112176"/>
            <a:ext cx="2615697" cy="3794852"/>
          </a:xfrm>
          <a:prstGeom prst="roundRect">
            <a:avLst>
              <a:gd name="adj" fmla="val 2080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attività di animazione dei GLT su tematiche connesse alle sfide più attuali negli ambiti della S3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coinvolgimento della comunità degli operatori e dei portatori di interesse, pubblici e privati, delle Aree di Innovazione della S3VdA.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4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algn="just"/>
            <a:endParaRPr lang="it-IT" sz="14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2082544" y="1657681"/>
            <a:ext cx="2151017" cy="3232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5"/>
                </a:solidFill>
              </a:rPr>
              <a:t>Obiettivi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5585225" y="1634542"/>
            <a:ext cx="2399757" cy="3232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5"/>
                </a:solidFill>
              </a:rPr>
              <a:t>Modalità di attuazione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8893193" y="1660901"/>
            <a:ext cx="2151017" cy="3232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5"/>
                </a:solidFill>
              </a:rPr>
              <a:t>Finalità</a:t>
            </a:r>
          </a:p>
        </p:txBody>
      </p:sp>
      <p:sp>
        <p:nvSpPr>
          <p:cNvPr id="25" name="Rettangolo arrotondato 24"/>
          <p:cNvSpPr/>
          <p:nvPr/>
        </p:nvSpPr>
        <p:spPr>
          <a:xfrm>
            <a:off x="8367273" y="2112176"/>
            <a:ext cx="3095103" cy="3794852"/>
          </a:xfrm>
          <a:prstGeom prst="roundRect">
            <a:avLst>
              <a:gd name="adj" fmla="val 2080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endParaRPr lang="it-IT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produrre azioni e consenso sull’implementazione della Strategia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approfondire temi e argomenti specifici di interesse degli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stakeholders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 e loro fabbisogni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raccogliere proposte di iniziative, anche interdisciplinari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favorire lo scambio di best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practices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algn="just"/>
            <a:endParaRPr lang="it-IT" sz="14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1373160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– 27 novembre 2024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3DB4-F075-47A8-A16A-6ADBBEC2D37A}" type="slidenum">
              <a:rPr lang="it-IT" smtClean="0"/>
              <a:t>6</a:t>
            </a:fld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7" y="6100207"/>
            <a:ext cx="5906994" cy="732155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796770" y="3015252"/>
            <a:ext cx="2006248" cy="1618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112" y="0"/>
            <a:ext cx="2266950" cy="1240406"/>
          </a:xfrm>
          <a:prstGeom prst="rect">
            <a:avLst/>
          </a:prstGeom>
        </p:spPr>
      </p:pic>
      <p:sp>
        <p:nvSpPr>
          <p:cNvPr id="29" name="Titolo 1"/>
          <p:cNvSpPr>
            <a:spLocks noGrp="1"/>
          </p:cNvSpPr>
          <p:nvPr>
            <p:ph type="title"/>
          </p:nvPr>
        </p:nvSpPr>
        <p:spPr>
          <a:xfrm>
            <a:off x="359444" y="241949"/>
            <a:ext cx="8484981" cy="802352"/>
          </a:xfrm>
        </p:spPr>
        <p:txBody>
          <a:bodyPr>
            <a:noAutofit/>
          </a:bodyPr>
          <a:lstStyle/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Strategia di Specializzazione Intelligente (S3VdA)</a:t>
            </a:r>
            <a:b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</a:br>
            <a:endParaRPr lang="it-IT" sz="32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400647" y="1290175"/>
            <a:ext cx="11336710" cy="3578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Comunicazione</a:t>
            </a:r>
          </a:p>
        </p:txBody>
      </p:sp>
      <p:pic>
        <p:nvPicPr>
          <p:cNvPr id="16" name="Picture 4" descr="Piccole Imprese, Grandi Innovatori per rendere un'azienda più attrattiva e  competitiva - ErgonGrou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" r="7042"/>
          <a:stretch/>
        </p:blipFill>
        <p:spPr bwMode="auto">
          <a:xfrm>
            <a:off x="290291" y="722420"/>
            <a:ext cx="847903" cy="50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arrotondato 16"/>
          <p:cNvSpPr/>
          <p:nvPr/>
        </p:nvSpPr>
        <p:spPr>
          <a:xfrm>
            <a:off x="400647" y="1707332"/>
            <a:ext cx="5695351" cy="24556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Obiettivi:</a:t>
            </a:r>
          </a:p>
          <a:p>
            <a:pPr marL="285750" indent="-285750" algn="just">
              <a:buFontTx/>
              <a:buChar char="-"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Dare visibilità alla S3VdA all’interno e all’esterno dell’ecosistema regionale</a:t>
            </a:r>
          </a:p>
          <a:p>
            <a:pPr marL="285750" indent="-285750" algn="just">
              <a:buFontTx/>
              <a:buChar char="-"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Incentivare la conoscenza, la consapevolezza e l’interesse della collettività rispetto alla S3VdA</a:t>
            </a:r>
          </a:p>
          <a:p>
            <a:pPr marL="285750" indent="-285750" algn="just">
              <a:buFontTx/>
              <a:buChar char="-"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Favorire il coinvolgimento degli stakeholder territoriali garantire la trasparenza e l’imparzialità dell’azione della Pubblica Amministrazione condividendo i dati raccolti</a:t>
            </a: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1235278" y="791263"/>
            <a:ext cx="7375322" cy="355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/>
              <a:t>Attività programmate a partire dal 2025</a:t>
            </a:r>
          </a:p>
        </p:txBody>
      </p:sp>
      <p:sp>
        <p:nvSpPr>
          <p:cNvPr id="21" name="Rettangolo arrotondato 16">
            <a:extLst>
              <a:ext uri="{FF2B5EF4-FFF2-40B4-BE49-F238E27FC236}">
                <a16:creationId xmlns:a16="http://schemas.microsoft.com/office/drawing/2014/main" xmlns="" id="{12312BD6-C9CA-4CE0-B24E-80785D7CE64C}"/>
              </a:ext>
            </a:extLst>
          </p:cNvPr>
          <p:cNvSpPr/>
          <p:nvPr/>
        </p:nvSpPr>
        <p:spPr>
          <a:xfrm>
            <a:off x="6194431" y="1712009"/>
            <a:ext cx="5542928" cy="245092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Contenuti:</a:t>
            </a: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Implementare Comunicazione S3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anche attraverso un incarico specifico, complementare alla promozione attuale dell’attività attraverso i GLT - 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mailing list,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coinvolgimento di altri operatori del sistema dell’innovazione, Chambre, associazioni di categoria, ecc. </a:t>
            </a:r>
          </a:p>
          <a:p>
            <a:pPr marL="285750" indent="-285750" algn="just">
              <a:buFontTx/>
              <a:buChar char="-"/>
            </a:pP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Aggiornamento Portale Imprese: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 inserimento dati monitoraggio, promozione iniziative di potenziale interesse per gli stakeholder, erogazione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survey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, materiale erogato durante i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webinar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, ecc.</a:t>
            </a:r>
          </a:p>
        </p:txBody>
      </p:sp>
      <p:sp>
        <p:nvSpPr>
          <p:cNvPr id="22" name="Rettangolo arrotondato 13">
            <a:extLst>
              <a:ext uri="{FF2B5EF4-FFF2-40B4-BE49-F238E27FC236}">
                <a16:creationId xmlns:a16="http://schemas.microsoft.com/office/drawing/2014/main" xmlns="" id="{5FB45D6A-9DDF-4028-AB07-3F1E610D8076}"/>
              </a:ext>
            </a:extLst>
          </p:cNvPr>
          <p:cNvSpPr/>
          <p:nvPr/>
        </p:nvSpPr>
        <p:spPr>
          <a:xfrm>
            <a:off x="400647" y="4272659"/>
            <a:ext cx="11336710" cy="3623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Monitoraggio</a:t>
            </a:r>
          </a:p>
        </p:txBody>
      </p:sp>
      <p:sp>
        <p:nvSpPr>
          <p:cNvPr id="27" name="Rettangolo arrotondato 16">
            <a:extLst>
              <a:ext uri="{FF2B5EF4-FFF2-40B4-BE49-F238E27FC236}">
                <a16:creationId xmlns:a16="http://schemas.microsoft.com/office/drawing/2014/main" xmlns="" id="{3592A02A-5731-4FA4-9AD5-7ABB480A4D63}"/>
              </a:ext>
            </a:extLst>
          </p:cNvPr>
          <p:cNvSpPr/>
          <p:nvPr/>
        </p:nvSpPr>
        <p:spPr>
          <a:xfrm>
            <a:off x="400647" y="4728652"/>
            <a:ext cx="5695351" cy="137262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Obiettivo: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fornire dati utili per misurare l’implementazione della Strategia, verificare l’andamento delle Aree di specializzazione e consentire la valutazione dei risultati raggiunti, anche al fine di apportare tempestivamente eventuali azioni correttive</a:t>
            </a:r>
          </a:p>
        </p:txBody>
      </p:sp>
      <p:sp>
        <p:nvSpPr>
          <p:cNvPr id="30" name="Rettangolo arrotondato 16">
            <a:extLst>
              <a:ext uri="{FF2B5EF4-FFF2-40B4-BE49-F238E27FC236}">
                <a16:creationId xmlns:a16="http://schemas.microsoft.com/office/drawing/2014/main" xmlns="" id="{2A066110-2ED4-43B0-971D-E1536B30B813}"/>
              </a:ext>
            </a:extLst>
          </p:cNvPr>
          <p:cNvSpPr/>
          <p:nvPr/>
        </p:nvSpPr>
        <p:spPr>
          <a:xfrm>
            <a:off x="6194431" y="4728652"/>
            <a:ext cx="5542927" cy="137262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Contenuti: </a:t>
            </a:r>
          </a:p>
          <a:p>
            <a:pPr algn="just"/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monitoraggio annuale sull'attuazione delle priorità S3VdA per le diverse Aree e Ambiti di specializzazione</a:t>
            </a:r>
          </a:p>
          <a:p>
            <a:pPr algn="just"/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- monitoraggio sullo scenario socio-economico</a:t>
            </a:r>
          </a:p>
          <a:p>
            <a:pPr algn="just"/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- monitoraggio del funzionamento della governance</a:t>
            </a:r>
          </a:p>
        </p:txBody>
      </p:sp>
    </p:spTree>
    <p:extLst>
      <p:ext uri="{BB962C8B-B14F-4D97-AF65-F5344CB8AC3E}">
        <p14:creationId xmlns:p14="http://schemas.microsoft.com/office/powerpoint/2010/main" val="251867107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2021/27 - 27 novembre 2024</a:t>
            </a:r>
          </a:p>
          <a:p>
            <a:pPr algn="l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81549"/>
            <a:ext cx="2743200" cy="339926"/>
          </a:xfrm>
        </p:spPr>
        <p:txBody>
          <a:bodyPr/>
          <a:lstStyle/>
          <a:p>
            <a:fld id="{55F33DB4-F075-47A8-A16A-6ADBBEC2D37A}" type="slidenum">
              <a:rPr lang="it-IT" smtClean="0"/>
              <a:t>7</a:t>
            </a:fld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796770" y="3015252"/>
            <a:ext cx="2006248" cy="1618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4" name="Rettangolo con angoli arrotondati 7">
            <a:extLst>
              <a:ext uri="{FF2B5EF4-FFF2-40B4-BE49-F238E27FC236}">
                <a16:creationId xmlns:a16="http://schemas.microsoft.com/office/drawing/2014/main" xmlns="" id="{5540910D-DD27-4BED-985C-3D7E85ABD637}"/>
              </a:ext>
            </a:extLst>
          </p:cNvPr>
          <p:cNvSpPr/>
          <p:nvPr/>
        </p:nvSpPr>
        <p:spPr>
          <a:xfrm>
            <a:off x="6640497" y="1941119"/>
            <a:ext cx="4806164" cy="38737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OP 2 – UN’EUROPA PIÚ VERDE</a:t>
            </a:r>
          </a:p>
          <a:p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OS RSO2.1 Promuovere l’efficienza energetica e ridurre le emissioni di gas a effetto serra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OS RSO2.2 Promuovere le energie rinnovabili in conformità della direttiva (UE) 2018/2001 sull’energia da fonti rinnovabili, compresi i criteri di sostenibilità ivi stabiliti</a:t>
            </a:r>
          </a:p>
          <a:p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Come Creare Un Processo Di Sviluppo Del Prodotto Effici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6" y="761250"/>
            <a:ext cx="1675112" cy="13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tangolo con angoli arrotondati 7">
            <a:extLst>
              <a:ext uri="{FF2B5EF4-FFF2-40B4-BE49-F238E27FC236}">
                <a16:creationId xmlns:a16="http://schemas.microsoft.com/office/drawing/2014/main" xmlns="" id="{5540910D-DD27-4BED-985C-3D7E85ABD637}"/>
              </a:ext>
            </a:extLst>
          </p:cNvPr>
          <p:cNvSpPr/>
          <p:nvPr/>
        </p:nvSpPr>
        <p:spPr>
          <a:xfrm>
            <a:off x="648067" y="1923363"/>
            <a:ext cx="5726099" cy="38737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OP 1 – UN’EUROPA PIÚ COMPETITIVA E INTELLIGENTE </a:t>
            </a:r>
          </a:p>
          <a:p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OS RSO1.1 Sviluppare e rafforzare le capacità di ricerca e di innovazione e l’introduzione di tecnologie avanzate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OS RSO1.3 Rafforzare la crescita sostenibile e la competitività delle PMI e la creazione di posti di lavoro nelle PMI, anche grazie agli investimenti produttivi</a:t>
            </a:r>
          </a:p>
        </p:txBody>
      </p:sp>
      <p:sp>
        <p:nvSpPr>
          <p:cNvPr id="18" name="Titolo 1"/>
          <p:cNvSpPr>
            <a:spLocks noGrp="1"/>
          </p:cNvSpPr>
          <p:nvPr>
            <p:ph type="title"/>
          </p:nvPr>
        </p:nvSpPr>
        <p:spPr>
          <a:xfrm>
            <a:off x="1634326" y="235617"/>
            <a:ext cx="8484981" cy="802352"/>
          </a:xfrm>
        </p:spPr>
        <p:txBody>
          <a:bodyPr>
            <a:normAutofit/>
          </a:bodyPr>
          <a:lstStyle/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25624" y="1012554"/>
            <a:ext cx="797517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latin typeface="Franklin Gothic Medium" panose="020B0603020102020204" pitchFamily="34" charset="0"/>
              </a:rPr>
              <a:t>Ambiti di intervento di competenza</a:t>
            </a:r>
            <a:endParaRPr lang="it-IT" dirty="0">
              <a:solidFill>
                <a:schemeClr val="lt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6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039" y="235617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9545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– 27 novembre 2024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948306" y="6356350"/>
            <a:ext cx="405493" cy="365125"/>
          </a:xfrm>
        </p:spPr>
        <p:txBody>
          <a:bodyPr/>
          <a:lstStyle/>
          <a:p>
            <a:fld id="{55F33DB4-F075-47A8-A16A-6ADBBEC2D37A}" type="slidenum">
              <a:rPr lang="it-IT" smtClean="0"/>
              <a:t>8</a:t>
            </a:fld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915208"/>
              </p:ext>
            </p:extLst>
          </p:nvPr>
        </p:nvGraphicFramePr>
        <p:xfrm>
          <a:off x="1204552" y="1885777"/>
          <a:ext cx="10475651" cy="4103543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950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34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04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6362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Avvisi/Progetti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Importo complessivo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086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Sostegno per la realizzazione di progetti di ricerca industriale e sviluppo sperimentale, anche in collaborazione tra imprese e con organismi di ricerca</a:t>
                      </a:r>
                    </a:p>
                    <a:p>
                      <a:pPr algn="l"/>
                      <a:endParaRPr lang="it-IT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Cofinanziamento </a:t>
                      </a:r>
                      <a:r>
                        <a:rPr lang="it-IT" sz="16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l.r</a:t>
                      </a:r>
                      <a:r>
                        <a:rPr lang="it-IT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 84/1993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it-IT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9.000.000 €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33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Appalti </a:t>
                      </a:r>
                      <a:r>
                        <a:rPr lang="it-IT" sz="16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precommerciali</a:t>
                      </a:r>
                      <a:r>
                        <a:rPr lang="it-IT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o appalti</a:t>
                      </a:r>
                      <a:r>
                        <a:rPr lang="it-IT" sz="16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pubblici per l’innovazione</a:t>
                      </a:r>
                      <a:endParaRPr lang="it-IT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6964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Sostegno a centri di ricerca per potenziare l'offerta di servizi di ricerca e innovazione rivolti alle imprese e il trasferimento tecnologico</a:t>
                      </a:r>
                    </a:p>
                    <a:p>
                      <a:pPr algn="l"/>
                      <a:endParaRPr lang="it-IT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Avviso per lo</a:t>
                      </a:r>
                      <a:r>
                        <a:rPr lang="it-IT" sz="16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sviluppo e il sostegno di centri di ricerca in Valle d’Aosta</a:t>
                      </a:r>
                      <a:endParaRPr lang="it-IT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it-IT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5.000.000 €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1815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Sostegno alla valorizzazione economica dell’innovazione</a:t>
                      </a:r>
                    </a:p>
                    <a:p>
                      <a:pPr algn="l"/>
                      <a:endParaRPr lang="it-IT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Cofinanziamento</a:t>
                      </a:r>
                      <a:r>
                        <a:rPr lang="it-IT" sz="16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it-IT" sz="16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l.r</a:t>
                      </a:r>
                      <a:r>
                        <a:rPr lang="it-IT" sz="16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 14/2011</a:t>
                      </a:r>
                      <a:endParaRPr lang="it-IT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2.000.000 €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37" y="576693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3421" y="894910"/>
            <a:ext cx="7733237" cy="7901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it-IT" sz="1800" b="1" dirty="0">
                <a:solidFill>
                  <a:schemeClr val="lt1"/>
                </a:solidFill>
                <a:ea typeface="+mn-ea"/>
                <a:cs typeface="+mn-cs"/>
              </a:rPr>
              <a:t>OS  RSO1.1 Sviluppare e rafforzare le capacità di ricerca e di innovazione e l’introduzione di tecnologie avanzate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85617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74408" y="6293387"/>
            <a:ext cx="4114800" cy="345796"/>
          </a:xfrm>
        </p:spPr>
        <p:txBody>
          <a:bodyPr/>
          <a:lstStyle/>
          <a:p>
            <a:pPr algn="l"/>
            <a:r>
              <a:rPr lang="it-IT" dirty="0"/>
              <a:t>Comitato di Sorveglianza PR FESR 2021/27 - 27 novembre 2024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948306" y="6356350"/>
            <a:ext cx="405493" cy="365125"/>
          </a:xfrm>
        </p:spPr>
        <p:txBody>
          <a:bodyPr/>
          <a:lstStyle/>
          <a:p>
            <a:fld id="{55F33DB4-F075-47A8-A16A-6ADBBEC2D37A}" type="slidenum">
              <a:rPr lang="it-IT" smtClean="0"/>
              <a:t>9</a:t>
            </a:fld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5989320"/>
            <a:ext cx="5906994" cy="732155"/>
          </a:xfrm>
          <a:prstGeom prst="rect">
            <a:avLst/>
          </a:prstGeom>
        </p:spPr>
      </p:pic>
      <p:pic>
        <p:nvPicPr>
          <p:cNvPr id="12" name="Picture 6" descr="Ricerca e sviluppo: Smart Logistic Dashboard | Smart V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" y="630329"/>
            <a:ext cx="1278385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1587" y="886746"/>
            <a:ext cx="7725072" cy="7901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it-IT" sz="1800" b="1" dirty="0">
                <a:solidFill>
                  <a:schemeClr val="lt1"/>
                </a:solidFill>
                <a:ea typeface="+mn-ea"/>
                <a:cs typeface="+mn-cs"/>
              </a:rPr>
              <a:t>OS  RSO1.1 Sviluppare e rafforzare le capacità di ricerca e di innovazione e l’introduzione di tecnologie avanzate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864311" y="248481"/>
            <a:ext cx="3389253" cy="7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PR FESR 2021/27 </a:t>
            </a:r>
            <a:endParaRPr lang="it-IT" sz="3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La ragione in sonno d'Europa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12" y="376693"/>
            <a:ext cx="1855691" cy="1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1764791" y="3642220"/>
            <a:ext cx="1932097" cy="11736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Cofinanziamento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l.r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. 84/1993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212746" y="2468770"/>
            <a:ext cx="7372375" cy="352055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500" b="1" dirty="0">
                <a:solidFill>
                  <a:srgbClr val="0070C0"/>
                </a:solidFill>
              </a:rPr>
              <a:t>Obiettivo: </a:t>
            </a:r>
            <a:r>
              <a:rPr lang="it-IT" sz="1500" dirty="0">
                <a:solidFill>
                  <a:schemeClr val="accent5">
                    <a:lumMod val="75000"/>
                  </a:schemeClr>
                </a:solidFill>
              </a:rPr>
              <a:t>avvisi per il finanziamento di progetti di ricerca </a:t>
            </a:r>
            <a:r>
              <a:rPr lang="it-IT" altLang="it-IT" sz="1500" dirty="0">
                <a:solidFill>
                  <a:schemeClr val="accent5">
                    <a:lumMod val="75000"/>
                  </a:schemeClr>
                </a:solidFill>
              </a:rPr>
              <a:t>industriale</a:t>
            </a:r>
            <a:r>
              <a:rPr lang="it-IT" sz="1500" dirty="0">
                <a:solidFill>
                  <a:schemeClr val="accent5">
                    <a:lumMod val="75000"/>
                  </a:schemeClr>
                </a:solidFill>
              </a:rPr>
              <a:t> e sviluppo </a:t>
            </a:r>
            <a:r>
              <a:rPr lang="it-IT" altLang="it-IT" sz="1500" dirty="0">
                <a:solidFill>
                  <a:schemeClr val="accent5">
                    <a:lumMod val="75000"/>
                  </a:schemeClr>
                </a:solidFill>
              </a:rPr>
              <a:t>sperimentale</a:t>
            </a:r>
            <a:r>
              <a:rPr lang="it-IT" sz="1500" dirty="0">
                <a:solidFill>
                  <a:schemeClr val="accent5">
                    <a:lumMod val="75000"/>
                  </a:schemeClr>
                </a:solidFill>
              </a:rPr>
              <a:t> realizzati da imprese industriali, singole o in collaborazione fra loro e/o con centri di ricerca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altLang="it-IT" sz="1500" b="1" dirty="0">
                <a:solidFill>
                  <a:srgbClr val="0070C0"/>
                </a:solidFill>
              </a:rPr>
              <a:t>Destinatari: </a:t>
            </a:r>
            <a:r>
              <a:rPr lang="it-IT" altLang="it-IT" sz="1500" dirty="0">
                <a:solidFill>
                  <a:schemeClr val="accent5">
                    <a:lumMod val="75000"/>
                  </a:schemeClr>
                </a:solidFill>
              </a:rPr>
              <a:t>imprese e organismi di ricerca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500" b="1" dirty="0">
                <a:solidFill>
                  <a:srgbClr val="0070C0"/>
                </a:solidFill>
              </a:rPr>
              <a:t>Durata: </a:t>
            </a:r>
            <a:r>
              <a:rPr lang="it-IT" altLang="it-IT" sz="1500" dirty="0">
                <a:solidFill>
                  <a:schemeClr val="accent5">
                    <a:lumMod val="75000"/>
                  </a:schemeClr>
                </a:solidFill>
              </a:rPr>
              <a:t>2021-2029</a:t>
            </a:r>
            <a:endParaRPr lang="it-IT" altLang="it-IT" sz="1500" strike="sngStrike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500" b="1" dirty="0">
                <a:solidFill>
                  <a:srgbClr val="0070C0"/>
                </a:solidFill>
              </a:rPr>
              <a:t>Dotazione finanziaria complessiva</a:t>
            </a:r>
            <a:r>
              <a:rPr lang="it-IT" altLang="it-IT" sz="1500" dirty="0">
                <a:solidFill>
                  <a:schemeClr val="accent5">
                    <a:lumMod val="75000"/>
                  </a:schemeClr>
                </a:solidFill>
              </a:rPr>
              <a:t>: 6.000.000 euro</a:t>
            </a:r>
            <a:endParaRPr lang="it-IT" altLang="it-IT" sz="1500" strike="sngStrike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500" b="1" dirty="0">
                <a:solidFill>
                  <a:srgbClr val="0070C0"/>
                </a:solidFill>
              </a:rPr>
              <a:t>Stato di avanzamento: </a:t>
            </a:r>
            <a:r>
              <a:rPr lang="it-IT" altLang="it-IT" sz="1500" dirty="0">
                <a:solidFill>
                  <a:schemeClr val="accent5">
                    <a:lumMod val="75000"/>
                  </a:schemeClr>
                </a:solidFill>
              </a:rPr>
              <a:t>pubblicati tre bandi (i primi due sono stati approvati a valere su risorse regionali e, successivamente, ammessi a cofinanziamento del FESR):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it-IT" altLang="it-IT" sz="1500" dirty="0">
                <a:solidFill>
                  <a:schemeClr val="accent5">
                    <a:lumMod val="75000"/>
                  </a:schemeClr>
                </a:solidFill>
              </a:rPr>
              <a:t>Bando «Aggregazioni R&amp;S»: importo complessivamente concesso pari a circa 5.960.000 euro a fronte di 18 progetti finanziati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it-IT" altLang="it-IT" sz="1500" dirty="0">
                <a:solidFill>
                  <a:schemeClr val="accent5">
                    <a:lumMod val="75000"/>
                  </a:schemeClr>
                </a:solidFill>
              </a:rPr>
              <a:t>Bando «Aggregazioni R&amp;S - Salute»: 5 progetti ammessi a contributo per un importo complessivamente concesso pari a circa 2.500.000 euro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it-IT" altLang="it-IT" sz="1500" dirty="0">
                <a:solidFill>
                  <a:schemeClr val="accent5">
                    <a:lumMod val="75000"/>
                  </a:schemeClr>
                </a:solidFill>
              </a:rPr>
              <a:t>Bando «Aggregazioni R&amp;S - Transizione ecologica»: importo complessivo disponibile pari a 4.000.000 euro (oltre a risorse regionali). A oggi in fase di presentazione delle domande, con scadenza al 20 dicembre 2024</a:t>
            </a:r>
          </a:p>
        </p:txBody>
      </p:sp>
      <p:sp>
        <p:nvSpPr>
          <p:cNvPr id="19" name="Freccia in giù 18"/>
          <p:cNvSpPr>
            <a:spLocks noChangeArrowheads="1"/>
          </p:cNvSpPr>
          <p:nvPr/>
        </p:nvSpPr>
        <p:spPr bwMode="auto">
          <a:xfrm rot="-5400000">
            <a:off x="3623999" y="4127328"/>
            <a:ext cx="837535" cy="20343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951587" y="1853300"/>
            <a:ext cx="7725072" cy="552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Sostegno per la realizzazione di progetti di ricerca industriale e sviluppo sperimentale, anche in collaborazione tra imprese e con organismi di ricerca</a:t>
            </a:r>
          </a:p>
        </p:txBody>
      </p:sp>
    </p:spTree>
    <p:extLst>
      <p:ext uri="{BB962C8B-B14F-4D97-AF65-F5344CB8AC3E}">
        <p14:creationId xmlns:p14="http://schemas.microsoft.com/office/powerpoint/2010/main" val="234341132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2766</TotalTime>
  <Words>3326</Words>
  <Application>Microsoft Office PowerPoint</Application>
  <PresentationFormat>Widescreen</PresentationFormat>
  <Paragraphs>402</Paragraphs>
  <Slides>24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Franklin Gothic Medium</vt:lpstr>
      <vt:lpstr>Times New Roman</vt:lpstr>
      <vt:lpstr>Wingdings</vt:lpstr>
      <vt:lpstr>Tema di Office</vt:lpstr>
      <vt:lpstr>PR VALLE D’AOSTA FESR 2021-2027</vt:lpstr>
      <vt:lpstr>Strategia di Specializzazione Intelligente (S3VdA)</vt:lpstr>
      <vt:lpstr>Strategia di Specializzazione Intelligente (S3VdA)</vt:lpstr>
      <vt:lpstr>Strategia di Specializzazione Intelligente (S3VdA)</vt:lpstr>
      <vt:lpstr>Strategia di Specializzazione Intelligente (S3VdA) </vt:lpstr>
      <vt:lpstr>Strategia di Specializzazione Intelligente (S3VdA) </vt:lpstr>
      <vt:lpstr>PR FESR 2021/27 </vt:lpstr>
      <vt:lpstr>OS  RSO1.1 Sviluppare e rafforzare le capacità di ricerca e di innovazione e l’introduzione di tecnologie avanzate</vt:lpstr>
      <vt:lpstr>OS  RSO1.1 Sviluppare e rafforzare le capacità di ricerca e di innovazione e l’introduzione di tecnologie avanzate</vt:lpstr>
      <vt:lpstr>OS  RSO1.1 Sviluppare e rafforzare le capacità di ricerca e di innovazione e l’introduzione di tecnologie avanzate</vt:lpstr>
      <vt:lpstr>OS  RSO1.1 Sviluppare e rafforzare le capacità di ricerca e di innovazione e l’introduzione di tecnologie avanzate</vt:lpstr>
      <vt:lpstr>OS  RSO1.1 Sviluppare e rafforzare le capacità di ricerca e di innovazione e l’introduzione di tecnologie avanzate</vt:lpstr>
      <vt:lpstr>OS RSO1.3 Rafforzare la crescita sostenibile e la competitività delle PMI e la creazione di posti di lavoro nelle PMI, anche grazie agli investimenti produttivi</vt:lpstr>
      <vt:lpstr>OS RSO1.3 Rafforzare la crescita sostenibile e la competitività delle PMI e la creazione di posti di lavoro nelle PMI, anche grazie agli investimenti produttivi</vt:lpstr>
      <vt:lpstr>OS RSO1.3 Rafforzare la crescita sostenibile e la competitività delle PMI e la creazione di posti di lavoro nelle PMI, anche grazie agli investimenti produttivi</vt:lpstr>
      <vt:lpstr>OS RSO1.3 Rafforzare la crescita sostenibile e la competitività delle PMI e la creazione di posti di lavoro nelle PMI, anche grazie agli investimenti produttivi</vt:lpstr>
      <vt:lpstr> OS RSO2.1 Promuovere l’efficienza energetica e ridurre le emissioni di gas a effetto serra </vt:lpstr>
      <vt:lpstr>OS  RSO2.1. “Promuovere l'efficienza energetica e ridurre le emissioni di gas a effetto serra (FESR)</vt:lpstr>
      <vt:lpstr>OS RSO2.1. Promuovere l'efficienza energetica e ridurre le emissioni di gas a effetto serra (FESR)</vt:lpstr>
      <vt:lpstr>OS RSO2.2 Promuovere le energie rinnovabili in conformità della direttiva (UE) 2018/2001 sull’energia da fonti rinnovabili, compresi i criteri di sostenibilità ivi stabiliti</vt:lpstr>
      <vt:lpstr>OS RSO2.2 Promuovere le energie rinnovabili in conformità della direttiva (UE) 2018/2001 sull’energia da fonti rinnovabili, compresi i criteri di sostenibilità ivi stabiliti</vt:lpstr>
      <vt:lpstr>OS RSO2.2 Promuovere le energie rinnovabili in conformità della direttiva (UE) 2018/2001 sull’energia da fonti rinnovabili, compresi i criteri di sostenibilità ivi stabiliti</vt:lpstr>
      <vt:lpstr>OS RSO2.2 Promuovere le energie rinnovabili in conformità della direttiva (UE) 2018/2001 sull’energia da fonti rinnovabili, compresi i criteri di sostenibilità ivi stabiliti</vt:lpstr>
      <vt:lpstr>PR VALLE D’AOSTA FESR 2021-2027    </vt:lpstr>
    </vt:vector>
  </TitlesOfParts>
  <Company>Regione Autonoma Valle d'Aosta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 FESR 2021-2027</dc:title>
  <dc:creator>Lara GULLONE</dc:creator>
  <cp:lastModifiedBy>Tamara CAPPELLARI</cp:lastModifiedBy>
  <cp:revision>223</cp:revision>
  <cp:lastPrinted>2024-11-25T10:46:28Z</cp:lastPrinted>
  <dcterms:created xsi:type="dcterms:W3CDTF">2022-10-28T09:58:59Z</dcterms:created>
  <dcterms:modified xsi:type="dcterms:W3CDTF">2024-11-26T08:30:18Z</dcterms:modified>
</cp:coreProperties>
</file>