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59" r:id="rId5"/>
    <p:sldId id="260" r:id="rId6"/>
    <p:sldId id="261" r:id="rId7"/>
    <p:sldId id="262" r:id="rId8"/>
    <p:sldId id="263" r:id="rId9"/>
    <p:sldId id="264" r:id="rId10"/>
    <p:sldId id="265" r:id="rId11"/>
    <p:sldId id="258" r:id="rId12"/>
  </p:sldIdLst>
  <p:sldSz cx="12192000" cy="6858000"/>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1" autoAdjust="0"/>
    <p:restoredTop sz="94660"/>
  </p:normalViewPr>
  <p:slideViewPr>
    <p:cSldViewPr snapToGrid="0">
      <p:cViewPr varScale="1">
        <p:scale>
          <a:sx n="113" d="100"/>
          <a:sy n="113" d="100"/>
        </p:scale>
        <p:origin x="51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E63BA4-141D-4D83-BEAA-C71B1A431212}"/>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93530A0B-9EB7-44C8-8203-807021B6C2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8427D1B0-AEA4-4FF8-A6F2-8079D1BB5CB4}"/>
              </a:ext>
            </a:extLst>
          </p:cNvPr>
          <p:cNvSpPr>
            <a:spLocks noGrp="1"/>
          </p:cNvSpPr>
          <p:nvPr>
            <p:ph type="dt" sz="half" idx="10"/>
          </p:nvPr>
        </p:nvSpPr>
        <p:spPr/>
        <p:txBody>
          <a:bodyPr/>
          <a:lstStyle/>
          <a:p>
            <a:fld id="{978FC5A7-E0E0-4915-9192-2EF14D73E2E2}" type="datetimeFigureOut">
              <a:rPr lang="it-IT" smtClean="0"/>
              <a:t>19/11/2025</a:t>
            </a:fld>
            <a:endParaRPr lang="it-IT"/>
          </a:p>
        </p:txBody>
      </p:sp>
      <p:sp>
        <p:nvSpPr>
          <p:cNvPr id="5" name="Segnaposto piè di pagina 4">
            <a:extLst>
              <a:ext uri="{FF2B5EF4-FFF2-40B4-BE49-F238E27FC236}">
                <a16:creationId xmlns:a16="http://schemas.microsoft.com/office/drawing/2014/main" id="{6AD601A3-CB50-4179-97A6-82E9ADA0977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0AC4FE0-8B86-49FD-A61D-5219AD4E8ADD}"/>
              </a:ext>
            </a:extLst>
          </p:cNvPr>
          <p:cNvSpPr>
            <a:spLocks noGrp="1"/>
          </p:cNvSpPr>
          <p:nvPr>
            <p:ph type="sldNum" sz="quarter" idx="12"/>
          </p:nvPr>
        </p:nvSpPr>
        <p:spPr/>
        <p:txBody>
          <a:bodyPr/>
          <a:lstStyle/>
          <a:p>
            <a:fld id="{5122FD29-2937-49F0-9915-146A3F963D61}" type="slidenum">
              <a:rPr lang="it-IT" smtClean="0"/>
              <a:t>‹N›</a:t>
            </a:fld>
            <a:endParaRPr lang="it-IT"/>
          </a:p>
        </p:txBody>
      </p:sp>
    </p:spTree>
    <p:extLst>
      <p:ext uri="{BB962C8B-B14F-4D97-AF65-F5344CB8AC3E}">
        <p14:creationId xmlns:p14="http://schemas.microsoft.com/office/powerpoint/2010/main" val="1219795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3632781-FE4C-457F-8052-99369A630E51}"/>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5980F1F6-15B6-45D0-BFDC-C083A31D411F}"/>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AE08FA1-A238-4CE8-A887-0C0649D51540}"/>
              </a:ext>
            </a:extLst>
          </p:cNvPr>
          <p:cNvSpPr>
            <a:spLocks noGrp="1"/>
          </p:cNvSpPr>
          <p:nvPr>
            <p:ph type="dt" sz="half" idx="10"/>
          </p:nvPr>
        </p:nvSpPr>
        <p:spPr/>
        <p:txBody>
          <a:bodyPr/>
          <a:lstStyle/>
          <a:p>
            <a:fld id="{978FC5A7-E0E0-4915-9192-2EF14D73E2E2}" type="datetimeFigureOut">
              <a:rPr lang="it-IT" smtClean="0"/>
              <a:t>19/11/2025</a:t>
            </a:fld>
            <a:endParaRPr lang="it-IT"/>
          </a:p>
        </p:txBody>
      </p:sp>
      <p:sp>
        <p:nvSpPr>
          <p:cNvPr id="5" name="Segnaposto piè di pagina 4">
            <a:extLst>
              <a:ext uri="{FF2B5EF4-FFF2-40B4-BE49-F238E27FC236}">
                <a16:creationId xmlns:a16="http://schemas.microsoft.com/office/drawing/2014/main" id="{48CBB4B3-AB0D-4141-881D-CC3DC6AEFF9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A7B6332-3CC3-409B-9128-89DE13B70BC0}"/>
              </a:ext>
            </a:extLst>
          </p:cNvPr>
          <p:cNvSpPr>
            <a:spLocks noGrp="1"/>
          </p:cNvSpPr>
          <p:nvPr>
            <p:ph type="sldNum" sz="quarter" idx="12"/>
          </p:nvPr>
        </p:nvSpPr>
        <p:spPr/>
        <p:txBody>
          <a:bodyPr/>
          <a:lstStyle/>
          <a:p>
            <a:fld id="{5122FD29-2937-49F0-9915-146A3F963D61}" type="slidenum">
              <a:rPr lang="it-IT" smtClean="0"/>
              <a:t>‹N›</a:t>
            </a:fld>
            <a:endParaRPr lang="it-IT"/>
          </a:p>
        </p:txBody>
      </p:sp>
    </p:spTree>
    <p:extLst>
      <p:ext uri="{BB962C8B-B14F-4D97-AF65-F5344CB8AC3E}">
        <p14:creationId xmlns:p14="http://schemas.microsoft.com/office/powerpoint/2010/main" val="178830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143AE86E-B4EC-4736-B688-AF9B70F57DE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4EC4AAF7-A000-45B9-B1B9-79AA7C792C29}"/>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30CE7A7-07AD-4883-A639-1408F476EF82}"/>
              </a:ext>
            </a:extLst>
          </p:cNvPr>
          <p:cNvSpPr>
            <a:spLocks noGrp="1"/>
          </p:cNvSpPr>
          <p:nvPr>
            <p:ph type="dt" sz="half" idx="10"/>
          </p:nvPr>
        </p:nvSpPr>
        <p:spPr/>
        <p:txBody>
          <a:bodyPr/>
          <a:lstStyle/>
          <a:p>
            <a:fld id="{978FC5A7-E0E0-4915-9192-2EF14D73E2E2}" type="datetimeFigureOut">
              <a:rPr lang="it-IT" smtClean="0"/>
              <a:t>19/11/2025</a:t>
            </a:fld>
            <a:endParaRPr lang="it-IT"/>
          </a:p>
        </p:txBody>
      </p:sp>
      <p:sp>
        <p:nvSpPr>
          <p:cNvPr id="5" name="Segnaposto piè di pagina 4">
            <a:extLst>
              <a:ext uri="{FF2B5EF4-FFF2-40B4-BE49-F238E27FC236}">
                <a16:creationId xmlns:a16="http://schemas.microsoft.com/office/drawing/2014/main" id="{FED3B09D-1B9E-4390-81BC-1F3FBD58530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C30457C-43FA-4661-925B-8AB24F346142}"/>
              </a:ext>
            </a:extLst>
          </p:cNvPr>
          <p:cNvSpPr>
            <a:spLocks noGrp="1"/>
          </p:cNvSpPr>
          <p:nvPr>
            <p:ph type="sldNum" sz="quarter" idx="12"/>
          </p:nvPr>
        </p:nvSpPr>
        <p:spPr/>
        <p:txBody>
          <a:bodyPr/>
          <a:lstStyle/>
          <a:p>
            <a:fld id="{5122FD29-2937-49F0-9915-146A3F963D61}" type="slidenum">
              <a:rPr lang="it-IT" smtClean="0"/>
              <a:t>‹N›</a:t>
            </a:fld>
            <a:endParaRPr lang="it-IT"/>
          </a:p>
        </p:txBody>
      </p:sp>
    </p:spTree>
    <p:extLst>
      <p:ext uri="{BB962C8B-B14F-4D97-AF65-F5344CB8AC3E}">
        <p14:creationId xmlns:p14="http://schemas.microsoft.com/office/powerpoint/2010/main" val="841359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14281B-1575-4B97-B881-106584D1014E}"/>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AA67193-EBBF-448D-A8AB-DD0D8B9AC301}"/>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C962638-F1D5-4490-8E7C-35DCFC4F5FC5}"/>
              </a:ext>
            </a:extLst>
          </p:cNvPr>
          <p:cNvSpPr>
            <a:spLocks noGrp="1"/>
          </p:cNvSpPr>
          <p:nvPr>
            <p:ph type="dt" sz="half" idx="10"/>
          </p:nvPr>
        </p:nvSpPr>
        <p:spPr/>
        <p:txBody>
          <a:bodyPr/>
          <a:lstStyle/>
          <a:p>
            <a:fld id="{978FC5A7-E0E0-4915-9192-2EF14D73E2E2}" type="datetimeFigureOut">
              <a:rPr lang="it-IT" smtClean="0"/>
              <a:t>19/11/2025</a:t>
            </a:fld>
            <a:endParaRPr lang="it-IT"/>
          </a:p>
        </p:txBody>
      </p:sp>
      <p:sp>
        <p:nvSpPr>
          <p:cNvPr id="5" name="Segnaposto piè di pagina 4">
            <a:extLst>
              <a:ext uri="{FF2B5EF4-FFF2-40B4-BE49-F238E27FC236}">
                <a16:creationId xmlns:a16="http://schemas.microsoft.com/office/drawing/2014/main" id="{9686EA12-747B-4A19-A757-51BB3FB659F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03248A3-F948-49DE-AF56-85C6D71CCA61}"/>
              </a:ext>
            </a:extLst>
          </p:cNvPr>
          <p:cNvSpPr>
            <a:spLocks noGrp="1"/>
          </p:cNvSpPr>
          <p:nvPr>
            <p:ph type="sldNum" sz="quarter" idx="12"/>
          </p:nvPr>
        </p:nvSpPr>
        <p:spPr/>
        <p:txBody>
          <a:bodyPr/>
          <a:lstStyle/>
          <a:p>
            <a:fld id="{5122FD29-2937-49F0-9915-146A3F963D61}" type="slidenum">
              <a:rPr lang="it-IT" smtClean="0"/>
              <a:t>‹N›</a:t>
            </a:fld>
            <a:endParaRPr lang="it-IT"/>
          </a:p>
        </p:txBody>
      </p:sp>
    </p:spTree>
    <p:extLst>
      <p:ext uri="{BB962C8B-B14F-4D97-AF65-F5344CB8AC3E}">
        <p14:creationId xmlns:p14="http://schemas.microsoft.com/office/powerpoint/2010/main" val="2827871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ADF462F-6BDB-466C-845D-05069E742CB3}"/>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3A5CE5FA-E379-43FE-A6DA-06FB82D6B9D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6D085AF-AA05-4280-A16A-859AEB83114A}"/>
              </a:ext>
            </a:extLst>
          </p:cNvPr>
          <p:cNvSpPr>
            <a:spLocks noGrp="1"/>
          </p:cNvSpPr>
          <p:nvPr>
            <p:ph type="dt" sz="half" idx="10"/>
          </p:nvPr>
        </p:nvSpPr>
        <p:spPr/>
        <p:txBody>
          <a:bodyPr/>
          <a:lstStyle/>
          <a:p>
            <a:fld id="{978FC5A7-E0E0-4915-9192-2EF14D73E2E2}" type="datetimeFigureOut">
              <a:rPr lang="it-IT" smtClean="0"/>
              <a:t>19/11/2025</a:t>
            </a:fld>
            <a:endParaRPr lang="it-IT"/>
          </a:p>
        </p:txBody>
      </p:sp>
      <p:sp>
        <p:nvSpPr>
          <p:cNvPr id="5" name="Segnaposto piè di pagina 4">
            <a:extLst>
              <a:ext uri="{FF2B5EF4-FFF2-40B4-BE49-F238E27FC236}">
                <a16:creationId xmlns:a16="http://schemas.microsoft.com/office/drawing/2014/main" id="{1F8054E8-7A13-4B24-B499-E6369960662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9039D8C-6938-4066-88A5-237821420F57}"/>
              </a:ext>
            </a:extLst>
          </p:cNvPr>
          <p:cNvSpPr>
            <a:spLocks noGrp="1"/>
          </p:cNvSpPr>
          <p:nvPr>
            <p:ph type="sldNum" sz="quarter" idx="12"/>
          </p:nvPr>
        </p:nvSpPr>
        <p:spPr/>
        <p:txBody>
          <a:bodyPr/>
          <a:lstStyle/>
          <a:p>
            <a:fld id="{5122FD29-2937-49F0-9915-146A3F963D61}" type="slidenum">
              <a:rPr lang="it-IT" smtClean="0"/>
              <a:t>‹N›</a:t>
            </a:fld>
            <a:endParaRPr lang="it-IT"/>
          </a:p>
        </p:txBody>
      </p:sp>
    </p:spTree>
    <p:extLst>
      <p:ext uri="{BB962C8B-B14F-4D97-AF65-F5344CB8AC3E}">
        <p14:creationId xmlns:p14="http://schemas.microsoft.com/office/powerpoint/2010/main" val="3964412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9855AF6-1E24-45EC-A5A0-8D54489DC3B2}"/>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BF1356E-F6EE-45D6-844B-D58B17A9696F}"/>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0CFC1F41-BB1A-4D12-BBF3-8DC28AD17FB8}"/>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B5A2BEB7-6D86-4E41-B677-F80006CB865F}"/>
              </a:ext>
            </a:extLst>
          </p:cNvPr>
          <p:cNvSpPr>
            <a:spLocks noGrp="1"/>
          </p:cNvSpPr>
          <p:nvPr>
            <p:ph type="dt" sz="half" idx="10"/>
          </p:nvPr>
        </p:nvSpPr>
        <p:spPr/>
        <p:txBody>
          <a:bodyPr/>
          <a:lstStyle/>
          <a:p>
            <a:fld id="{978FC5A7-E0E0-4915-9192-2EF14D73E2E2}" type="datetimeFigureOut">
              <a:rPr lang="it-IT" smtClean="0"/>
              <a:t>19/11/2025</a:t>
            </a:fld>
            <a:endParaRPr lang="it-IT"/>
          </a:p>
        </p:txBody>
      </p:sp>
      <p:sp>
        <p:nvSpPr>
          <p:cNvPr id="6" name="Segnaposto piè di pagina 5">
            <a:extLst>
              <a:ext uri="{FF2B5EF4-FFF2-40B4-BE49-F238E27FC236}">
                <a16:creationId xmlns:a16="http://schemas.microsoft.com/office/drawing/2014/main" id="{247BBBC1-2B17-42BC-BD0E-F61816D4625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50B2B85-276A-4731-98F8-E711F6DAD3E7}"/>
              </a:ext>
            </a:extLst>
          </p:cNvPr>
          <p:cNvSpPr>
            <a:spLocks noGrp="1"/>
          </p:cNvSpPr>
          <p:nvPr>
            <p:ph type="sldNum" sz="quarter" idx="12"/>
          </p:nvPr>
        </p:nvSpPr>
        <p:spPr/>
        <p:txBody>
          <a:bodyPr/>
          <a:lstStyle/>
          <a:p>
            <a:fld id="{5122FD29-2937-49F0-9915-146A3F963D61}" type="slidenum">
              <a:rPr lang="it-IT" smtClean="0"/>
              <a:t>‹N›</a:t>
            </a:fld>
            <a:endParaRPr lang="it-IT"/>
          </a:p>
        </p:txBody>
      </p:sp>
    </p:spTree>
    <p:extLst>
      <p:ext uri="{BB962C8B-B14F-4D97-AF65-F5344CB8AC3E}">
        <p14:creationId xmlns:p14="http://schemas.microsoft.com/office/powerpoint/2010/main" val="1093447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A9BD997-4656-4DEB-BD04-34354F86D983}"/>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1711B7F-1C39-4D08-9B0C-B0B54635788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CE28F251-9FF7-4E24-B45E-F6D04ECED42B}"/>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70BA1D16-D1E3-4FA5-89CF-8C81AB85926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F61FC951-AC3E-4A7F-94C5-56296471CC6C}"/>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387F704E-3D03-4CDA-BDA4-4E2A40FAB8E8}"/>
              </a:ext>
            </a:extLst>
          </p:cNvPr>
          <p:cNvSpPr>
            <a:spLocks noGrp="1"/>
          </p:cNvSpPr>
          <p:nvPr>
            <p:ph type="dt" sz="half" idx="10"/>
          </p:nvPr>
        </p:nvSpPr>
        <p:spPr/>
        <p:txBody>
          <a:bodyPr/>
          <a:lstStyle/>
          <a:p>
            <a:fld id="{978FC5A7-E0E0-4915-9192-2EF14D73E2E2}" type="datetimeFigureOut">
              <a:rPr lang="it-IT" smtClean="0"/>
              <a:t>19/11/2025</a:t>
            </a:fld>
            <a:endParaRPr lang="it-IT"/>
          </a:p>
        </p:txBody>
      </p:sp>
      <p:sp>
        <p:nvSpPr>
          <p:cNvPr id="8" name="Segnaposto piè di pagina 7">
            <a:extLst>
              <a:ext uri="{FF2B5EF4-FFF2-40B4-BE49-F238E27FC236}">
                <a16:creationId xmlns:a16="http://schemas.microsoft.com/office/drawing/2014/main" id="{0D170CC2-844F-4255-B95D-BC93385A01B6}"/>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4EB6DEDF-3C4A-405C-800C-AC256BCECCE5}"/>
              </a:ext>
            </a:extLst>
          </p:cNvPr>
          <p:cNvSpPr>
            <a:spLocks noGrp="1"/>
          </p:cNvSpPr>
          <p:nvPr>
            <p:ph type="sldNum" sz="quarter" idx="12"/>
          </p:nvPr>
        </p:nvSpPr>
        <p:spPr/>
        <p:txBody>
          <a:bodyPr/>
          <a:lstStyle/>
          <a:p>
            <a:fld id="{5122FD29-2937-49F0-9915-146A3F963D61}" type="slidenum">
              <a:rPr lang="it-IT" smtClean="0"/>
              <a:t>‹N›</a:t>
            </a:fld>
            <a:endParaRPr lang="it-IT"/>
          </a:p>
        </p:txBody>
      </p:sp>
    </p:spTree>
    <p:extLst>
      <p:ext uri="{BB962C8B-B14F-4D97-AF65-F5344CB8AC3E}">
        <p14:creationId xmlns:p14="http://schemas.microsoft.com/office/powerpoint/2010/main" val="1545700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596DA38-D24D-4B82-9B25-DE5BE6FAE77F}"/>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DA3C18C-E1C2-46FD-9552-486B4927B513}"/>
              </a:ext>
            </a:extLst>
          </p:cNvPr>
          <p:cNvSpPr>
            <a:spLocks noGrp="1"/>
          </p:cNvSpPr>
          <p:nvPr>
            <p:ph type="dt" sz="half" idx="10"/>
          </p:nvPr>
        </p:nvSpPr>
        <p:spPr/>
        <p:txBody>
          <a:bodyPr/>
          <a:lstStyle/>
          <a:p>
            <a:fld id="{978FC5A7-E0E0-4915-9192-2EF14D73E2E2}" type="datetimeFigureOut">
              <a:rPr lang="it-IT" smtClean="0"/>
              <a:t>19/11/2025</a:t>
            </a:fld>
            <a:endParaRPr lang="it-IT"/>
          </a:p>
        </p:txBody>
      </p:sp>
      <p:sp>
        <p:nvSpPr>
          <p:cNvPr id="4" name="Segnaposto piè di pagina 3">
            <a:extLst>
              <a:ext uri="{FF2B5EF4-FFF2-40B4-BE49-F238E27FC236}">
                <a16:creationId xmlns:a16="http://schemas.microsoft.com/office/drawing/2014/main" id="{A6ECD44B-3FC0-4CF1-8973-40ADB1424F4F}"/>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EA05C30F-D5E4-4758-A3E5-8193393D35D4}"/>
              </a:ext>
            </a:extLst>
          </p:cNvPr>
          <p:cNvSpPr>
            <a:spLocks noGrp="1"/>
          </p:cNvSpPr>
          <p:nvPr>
            <p:ph type="sldNum" sz="quarter" idx="12"/>
          </p:nvPr>
        </p:nvSpPr>
        <p:spPr/>
        <p:txBody>
          <a:bodyPr/>
          <a:lstStyle/>
          <a:p>
            <a:fld id="{5122FD29-2937-49F0-9915-146A3F963D61}" type="slidenum">
              <a:rPr lang="it-IT" smtClean="0"/>
              <a:t>‹N›</a:t>
            </a:fld>
            <a:endParaRPr lang="it-IT"/>
          </a:p>
        </p:txBody>
      </p:sp>
    </p:spTree>
    <p:extLst>
      <p:ext uri="{BB962C8B-B14F-4D97-AF65-F5344CB8AC3E}">
        <p14:creationId xmlns:p14="http://schemas.microsoft.com/office/powerpoint/2010/main" val="1759518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8F7ED700-94AD-4C70-88DA-BA591D8D014B}"/>
              </a:ext>
            </a:extLst>
          </p:cNvPr>
          <p:cNvSpPr>
            <a:spLocks noGrp="1"/>
          </p:cNvSpPr>
          <p:nvPr>
            <p:ph type="dt" sz="half" idx="10"/>
          </p:nvPr>
        </p:nvSpPr>
        <p:spPr/>
        <p:txBody>
          <a:bodyPr/>
          <a:lstStyle/>
          <a:p>
            <a:fld id="{978FC5A7-E0E0-4915-9192-2EF14D73E2E2}" type="datetimeFigureOut">
              <a:rPr lang="it-IT" smtClean="0"/>
              <a:t>19/11/2025</a:t>
            </a:fld>
            <a:endParaRPr lang="it-IT"/>
          </a:p>
        </p:txBody>
      </p:sp>
      <p:sp>
        <p:nvSpPr>
          <p:cNvPr id="3" name="Segnaposto piè di pagina 2">
            <a:extLst>
              <a:ext uri="{FF2B5EF4-FFF2-40B4-BE49-F238E27FC236}">
                <a16:creationId xmlns:a16="http://schemas.microsoft.com/office/drawing/2014/main" id="{88DDD9A2-4126-4BF6-9621-F7CCFBC9721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88300901-C351-414A-8416-76849DA7B3EE}"/>
              </a:ext>
            </a:extLst>
          </p:cNvPr>
          <p:cNvSpPr>
            <a:spLocks noGrp="1"/>
          </p:cNvSpPr>
          <p:nvPr>
            <p:ph type="sldNum" sz="quarter" idx="12"/>
          </p:nvPr>
        </p:nvSpPr>
        <p:spPr/>
        <p:txBody>
          <a:bodyPr/>
          <a:lstStyle/>
          <a:p>
            <a:fld id="{5122FD29-2937-49F0-9915-146A3F963D61}" type="slidenum">
              <a:rPr lang="it-IT" smtClean="0"/>
              <a:t>‹N›</a:t>
            </a:fld>
            <a:endParaRPr lang="it-IT"/>
          </a:p>
        </p:txBody>
      </p:sp>
    </p:spTree>
    <p:extLst>
      <p:ext uri="{BB962C8B-B14F-4D97-AF65-F5344CB8AC3E}">
        <p14:creationId xmlns:p14="http://schemas.microsoft.com/office/powerpoint/2010/main" val="3693125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95C48E-FFC9-4A73-AAE5-DD29EBB66F28}"/>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2899D95-4ADD-4A1F-9C53-EE17720749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E0AF2E4D-39C8-47AF-A9DE-291CDB2848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182261FF-6234-406D-8534-5746753B864F}"/>
              </a:ext>
            </a:extLst>
          </p:cNvPr>
          <p:cNvSpPr>
            <a:spLocks noGrp="1"/>
          </p:cNvSpPr>
          <p:nvPr>
            <p:ph type="dt" sz="half" idx="10"/>
          </p:nvPr>
        </p:nvSpPr>
        <p:spPr/>
        <p:txBody>
          <a:bodyPr/>
          <a:lstStyle/>
          <a:p>
            <a:fld id="{978FC5A7-E0E0-4915-9192-2EF14D73E2E2}" type="datetimeFigureOut">
              <a:rPr lang="it-IT" smtClean="0"/>
              <a:t>19/11/2025</a:t>
            </a:fld>
            <a:endParaRPr lang="it-IT"/>
          </a:p>
        </p:txBody>
      </p:sp>
      <p:sp>
        <p:nvSpPr>
          <p:cNvPr id="6" name="Segnaposto piè di pagina 5">
            <a:extLst>
              <a:ext uri="{FF2B5EF4-FFF2-40B4-BE49-F238E27FC236}">
                <a16:creationId xmlns:a16="http://schemas.microsoft.com/office/drawing/2014/main" id="{4FD823EC-0A39-471C-A45F-72B25A63E04A}"/>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47F8663-24D9-4AD2-9355-0BA32D49E4BA}"/>
              </a:ext>
            </a:extLst>
          </p:cNvPr>
          <p:cNvSpPr>
            <a:spLocks noGrp="1"/>
          </p:cNvSpPr>
          <p:nvPr>
            <p:ph type="sldNum" sz="quarter" idx="12"/>
          </p:nvPr>
        </p:nvSpPr>
        <p:spPr/>
        <p:txBody>
          <a:bodyPr/>
          <a:lstStyle/>
          <a:p>
            <a:fld id="{5122FD29-2937-49F0-9915-146A3F963D61}" type="slidenum">
              <a:rPr lang="it-IT" smtClean="0"/>
              <a:t>‹N›</a:t>
            </a:fld>
            <a:endParaRPr lang="it-IT"/>
          </a:p>
        </p:txBody>
      </p:sp>
    </p:spTree>
    <p:extLst>
      <p:ext uri="{BB962C8B-B14F-4D97-AF65-F5344CB8AC3E}">
        <p14:creationId xmlns:p14="http://schemas.microsoft.com/office/powerpoint/2010/main" val="3118038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A6D748-13CC-4BB7-9252-85EE99BDFE3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ED6F6A7A-E017-4826-A4A4-ECBA17E972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909BB57C-4741-466E-A3D2-C85C17C7AC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F95A06E3-833E-4556-B62E-52A2D81F51E9}"/>
              </a:ext>
            </a:extLst>
          </p:cNvPr>
          <p:cNvSpPr>
            <a:spLocks noGrp="1"/>
          </p:cNvSpPr>
          <p:nvPr>
            <p:ph type="dt" sz="half" idx="10"/>
          </p:nvPr>
        </p:nvSpPr>
        <p:spPr/>
        <p:txBody>
          <a:bodyPr/>
          <a:lstStyle/>
          <a:p>
            <a:fld id="{978FC5A7-E0E0-4915-9192-2EF14D73E2E2}" type="datetimeFigureOut">
              <a:rPr lang="it-IT" smtClean="0"/>
              <a:t>19/11/2025</a:t>
            </a:fld>
            <a:endParaRPr lang="it-IT"/>
          </a:p>
        </p:txBody>
      </p:sp>
      <p:sp>
        <p:nvSpPr>
          <p:cNvPr id="6" name="Segnaposto piè di pagina 5">
            <a:extLst>
              <a:ext uri="{FF2B5EF4-FFF2-40B4-BE49-F238E27FC236}">
                <a16:creationId xmlns:a16="http://schemas.microsoft.com/office/drawing/2014/main" id="{6B07ED22-CB9C-4853-B001-63CFE016F4E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FA7417F-5704-4AB2-92DA-DD2187A13660}"/>
              </a:ext>
            </a:extLst>
          </p:cNvPr>
          <p:cNvSpPr>
            <a:spLocks noGrp="1"/>
          </p:cNvSpPr>
          <p:nvPr>
            <p:ph type="sldNum" sz="quarter" idx="12"/>
          </p:nvPr>
        </p:nvSpPr>
        <p:spPr/>
        <p:txBody>
          <a:bodyPr/>
          <a:lstStyle/>
          <a:p>
            <a:fld id="{5122FD29-2937-49F0-9915-146A3F963D61}" type="slidenum">
              <a:rPr lang="it-IT" smtClean="0"/>
              <a:t>‹N›</a:t>
            </a:fld>
            <a:endParaRPr lang="it-IT"/>
          </a:p>
        </p:txBody>
      </p:sp>
    </p:spTree>
    <p:extLst>
      <p:ext uri="{BB962C8B-B14F-4D97-AF65-F5344CB8AC3E}">
        <p14:creationId xmlns:p14="http://schemas.microsoft.com/office/powerpoint/2010/main" val="517414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000" b="-13000"/>
          </a:stretch>
        </a:blipFill>
        <a:effectLst/>
      </p:bgPr>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91569DA8-D21D-4B8E-BE2F-10B93147EF4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B719F3C7-5A0F-45FA-BD3E-E5DB55605A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79A766F-049E-427B-9999-AC9A85AF57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8FC5A7-E0E0-4915-9192-2EF14D73E2E2}" type="datetimeFigureOut">
              <a:rPr lang="it-IT" smtClean="0"/>
              <a:t>19/11/2025</a:t>
            </a:fld>
            <a:endParaRPr lang="it-IT"/>
          </a:p>
        </p:txBody>
      </p:sp>
      <p:sp>
        <p:nvSpPr>
          <p:cNvPr id="5" name="Segnaposto piè di pagina 4">
            <a:extLst>
              <a:ext uri="{FF2B5EF4-FFF2-40B4-BE49-F238E27FC236}">
                <a16:creationId xmlns:a16="http://schemas.microsoft.com/office/drawing/2014/main" id="{56BE2F84-D4FD-4142-A539-D4DF6EF4EF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EDFDBAE0-A45F-4C5A-A003-3D3C8A811B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22FD29-2937-49F0-9915-146A3F963D61}" type="slidenum">
              <a:rPr lang="it-IT" smtClean="0"/>
              <a:t>‹N›</a:t>
            </a:fld>
            <a:endParaRPr lang="it-IT"/>
          </a:p>
        </p:txBody>
      </p:sp>
    </p:spTree>
    <p:extLst>
      <p:ext uri="{BB962C8B-B14F-4D97-AF65-F5344CB8AC3E}">
        <p14:creationId xmlns:p14="http://schemas.microsoft.com/office/powerpoint/2010/main" val="26454497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a:extLst>
              <a:ext uri="{FF2B5EF4-FFF2-40B4-BE49-F238E27FC236}">
                <a16:creationId xmlns:a16="http://schemas.microsoft.com/office/drawing/2014/main" id="{366E96C3-135B-472D-9CFB-8F0FD694EBB7}"/>
              </a:ext>
            </a:extLst>
          </p:cNvPr>
          <p:cNvSpPr txBox="1"/>
          <p:nvPr/>
        </p:nvSpPr>
        <p:spPr>
          <a:xfrm>
            <a:off x="951345" y="1117600"/>
            <a:ext cx="10372437" cy="646331"/>
          </a:xfrm>
          <a:prstGeom prst="rect">
            <a:avLst/>
          </a:prstGeom>
          <a:noFill/>
        </p:spPr>
        <p:txBody>
          <a:bodyPr wrap="square" rtlCol="0">
            <a:spAutoFit/>
          </a:bodyPr>
          <a:lstStyle/>
          <a:p>
            <a:pPr algn="ctr"/>
            <a:r>
              <a:rPr lang="it-IT" sz="3600" dirty="0">
                <a:solidFill>
                  <a:schemeClr val="accent1">
                    <a:lumMod val="50000"/>
                  </a:schemeClr>
                </a:solidFill>
              </a:rPr>
              <a:t>Programma regionale Valle d’Aosta FESR 2021-2027 </a:t>
            </a:r>
          </a:p>
        </p:txBody>
      </p:sp>
      <p:sp>
        <p:nvSpPr>
          <p:cNvPr id="9" name="CasellaDiTesto 8">
            <a:extLst>
              <a:ext uri="{FF2B5EF4-FFF2-40B4-BE49-F238E27FC236}">
                <a16:creationId xmlns:a16="http://schemas.microsoft.com/office/drawing/2014/main" id="{18AAA394-A391-4164-BF21-750DAF443963}"/>
              </a:ext>
            </a:extLst>
          </p:cNvPr>
          <p:cNvSpPr txBox="1"/>
          <p:nvPr/>
        </p:nvSpPr>
        <p:spPr>
          <a:xfrm>
            <a:off x="536478" y="4547048"/>
            <a:ext cx="10012988" cy="830997"/>
          </a:xfrm>
          <a:prstGeom prst="rect">
            <a:avLst/>
          </a:prstGeom>
          <a:noFill/>
        </p:spPr>
        <p:txBody>
          <a:bodyPr wrap="square" rtlCol="0">
            <a:spAutoFit/>
          </a:bodyPr>
          <a:lstStyle/>
          <a:p>
            <a:pPr algn="ctr"/>
            <a:r>
              <a:rPr lang="it-IT" sz="1600" b="1" dirty="0">
                <a:solidFill>
                  <a:schemeClr val="accent5">
                    <a:lumMod val="75000"/>
                  </a:schemeClr>
                </a:solidFill>
              </a:rPr>
              <a:t>A cura </a:t>
            </a:r>
            <a:r>
              <a:rPr lang="it-IT" sz="1600" b="1" dirty="0" err="1">
                <a:solidFill>
                  <a:schemeClr val="accent5">
                    <a:lumMod val="75000"/>
                  </a:schemeClr>
                </a:solidFill>
              </a:rPr>
              <a:t>dell’Ing</a:t>
            </a:r>
            <a:r>
              <a:rPr lang="it-IT" sz="1600" b="1" dirty="0">
                <a:solidFill>
                  <a:schemeClr val="accent5">
                    <a:lumMod val="75000"/>
                  </a:schemeClr>
                </a:solidFill>
              </a:rPr>
              <a:t>. Roberto MADDALENA</a:t>
            </a:r>
          </a:p>
          <a:p>
            <a:pPr algn="ctr"/>
            <a:r>
              <a:rPr lang="it-IT" sz="1600" b="1" dirty="0">
                <a:solidFill>
                  <a:schemeClr val="accent5">
                    <a:lumMod val="75000"/>
                  </a:schemeClr>
                </a:solidFill>
              </a:rPr>
              <a:t>Dipartimento programmazione, risorse idriche e territorio</a:t>
            </a:r>
          </a:p>
          <a:p>
            <a:pPr algn="ctr"/>
            <a:r>
              <a:rPr lang="it-IT" sz="1600" b="1" dirty="0">
                <a:solidFill>
                  <a:schemeClr val="accent5">
                    <a:lumMod val="75000"/>
                  </a:schemeClr>
                </a:solidFill>
              </a:rPr>
              <a:t>Assessorato Opere pubbliche, Territorio e Ambiente</a:t>
            </a:r>
          </a:p>
        </p:txBody>
      </p:sp>
      <p:sp>
        <p:nvSpPr>
          <p:cNvPr id="10" name="CasellaDiTesto 9">
            <a:extLst>
              <a:ext uri="{FF2B5EF4-FFF2-40B4-BE49-F238E27FC236}">
                <a16:creationId xmlns:a16="http://schemas.microsoft.com/office/drawing/2014/main" id="{1FE62BD3-E090-4E46-9138-E2F9F1355358}"/>
              </a:ext>
            </a:extLst>
          </p:cNvPr>
          <p:cNvSpPr txBox="1"/>
          <p:nvPr/>
        </p:nvSpPr>
        <p:spPr>
          <a:xfrm>
            <a:off x="1197648" y="2059394"/>
            <a:ext cx="8505922" cy="2739211"/>
          </a:xfrm>
          <a:prstGeom prst="rect">
            <a:avLst/>
          </a:prstGeom>
          <a:noFill/>
        </p:spPr>
        <p:txBody>
          <a:bodyPr wrap="square" rtlCol="0">
            <a:spAutoFit/>
          </a:bodyPr>
          <a:lstStyle/>
          <a:p>
            <a:pPr algn="ctr"/>
            <a:r>
              <a:rPr lang="it-IT" sz="2800" b="1"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rPr>
              <a:t>7.1.b Informativa su progetti avviati e di futura realizzazione interventi OP2 - Adattamento ai cambiamenti climatici -</a:t>
            </a:r>
          </a:p>
          <a:p>
            <a:pPr algn="ctr"/>
            <a:r>
              <a:rPr lang="it-IT" sz="2000" b="1"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rPr>
              <a:t>Obiettivo specifico: RSO2.4. </a:t>
            </a:r>
            <a:br>
              <a:rPr lang="it-IT" sz="2000" b="1"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rPr>
            </a:br>
            <a:r>
              <a:rPr lang="it-IT" sz="2000" b="1"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rPr>
              <a:t>Promuovere l'adattamento ai cambiamenti climatici, la prevenzione dei rischi di catastrofe e la resilienza</a:t>
            </a:r>
          </a:p>
          <a:p>
            <a:pPr algn="ctr"/>
            <a:endParaRPr lang="it-IT" sz="2800" b="1" dirty="0">
              <a:solidFill>
                <a:schemeClr val="accent1">
                  <a:lumMod val="75000"/>
                </a:schemeClr>
              </a:solidFill>
              <a:latin typeface="Arial" panose="020B0604020202020204" pitchFamily="34" charset="0"/>
              <a:ea typeface="Calibri" panose="020F0502020204030204" pitchFamily="34" charset="0"/>
              <a:cs typeface="Arial" panose="020B0604020202020204" pitchFamily="34" charset="0"/>
            </a:endParaRPr>
          </a:p>
        </p:txBody>
      </p:sp>
      <p:sp>
        <p:nvSpPr>
          <p:cNvPr id="11" name="CasellaDiTesto 10">
            <a:extLst>
              <a:ext uri="{FF2B5EF4-FFF2-40B4-BE49-F238E27FC236}">
                <a16:creationId xmlns:a16="http://schemas.microsoft.com/office/drawing/2014/main" id="{44BAD245-A236-4078-9610-4BBDF1B53167}"/>
              </a:ext>
            </a:extLst>
          </p:cNvPr>
          <p:cNvSpPr txBox="1"/>
          <p:nvPr/>
        </p:nvSpPr>
        <p:spPr>
          <a:xfrm>
            <a:off x="356754" y="5971186"/>
            <a:ext cx="10372436" cy="707886"/>
          </a:xfrm>
          <a:prstGeom prst="rect">
            <a:avLst/>
          </a:prstGeom>
          <a:noFill/>
        </p:spPr>
        <p:txBody>
          <a:bodyPr wrap="square" rtlCol="0">
            <a:spAutoFit/>
          </a:bodyPr>
          <a:lstStyle/>
          <a:p>
            <a:pPr algn="ctr"/>
            <a:r>
              <a:rPr lang="it-IT" sz="2000" dirty="0">
                <a:solidFill>
                  <a:schemeClr val="accent1"/>
                </a:solidFill>
              </a:rPr>
              <a:t>Comitato di Sorveglianza PR Valle d’Aosta FESR 2021-2027 </a:t>
            </a:r>
          </a:p>
          <a:p>
            <a:pPr algn="ctr"/>
            <a:r>
              <a:rPr lang="it-IT" sz="2000" dirty="0">
                <a:solidFill>
                  <a:schemeClr val="accent1"/>
                </a:solidFill>
              </a:rPr>
              <a:t>Bard, 20 novembre 2025</a:t>
            </a:r>
          </a:p>
        </p:txBody>
      </p:sp>
    </p:spTree>
    <p:extLst>
      <p:ext uri="{BB962C8B-B14F-4D97-AF65-F5344CB8AC3E}">
        <p14:creationId xmlns:p14="http://schemas.microsoft.com/office/powerpoint/2010/main" val="12842614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C94E304C-329B-4946-B0BE-CB3077FD747D}"/>
              </a:ext>
            </a:extLst>
          </p:cNvPr>
          <p:cNvSpPr/>
          <p:nvPr/>
        </p:nvSpPr>
        <p:spPr>
          <a:xfrm>
            <a:off x="934040" y="1813190"/>
            <a:ext cx="9502748" cy="1600438"/>
          </a:xfrm>
          <a:prstGeom prst="rect">
            <a:avLst/>
          </a:prstGeom>
          <a:solidFill>
            <a:srgbClr val="CCECFF"/>
          </a:solidFill>
          <a:ln>
            <a:solidFill>
              <a:srgbClr val="0070C0"/>
            </a:solidFill>
          </a:ln>
        </p:spPr>
        <p:txBody>
          <a:bodyPr wrap="square">
            <a:spAutoFit/>
          </a:bodyPr>
          <a:lstStyle/>
          <a:p>
            <a:pPr algn="just"/>
            <a:r>
              <a:rPr lang="it-IT" sz="1400" dirty="0">
                <a:latin typeface="Verdana" panose="020B0604030504040204" pitchFamily="34" charset="0"/>
                <a:ea typeface="Verdana" panose="020B0604030504040204" pitchFamily="34" charset="0"/>
              </a:rPr>
              <a:t>E’ </a:t>
            </a:r>
            <a:r>
              <a:rPr lang="it-IT" sz="1400" b="1" dirty="0">
                <a:latin typeface="Verdana" panose="020B0604030504040204" pitchFamily="34" charset="0"/>
                <a:ea typeface="Verdana" panose="020B0604030504040204" pitchFamily="34" charset="0"/>
              </a:rPr>
              <a:t>in fase di predisposizione </a:t>
            </a:r>
            <a:r>
              <a:rPr lang="it-IT" sz="1400" dirty="0">
                <a:latin typeface="Verdana" panose="020B0604030504040204" pitchFamily="34" charset="0"/>
                <a:ea typeface="Verdana" panose="020B0604030504040204" pitchFamily="34" charset="0"/>
              </a:rPr>
              <a:t>il Progetto</a:t>
            </a:r>
            <a:r>
              <a:rPr lang="it-IT" sz="1400" b="1" dirty="0">
                <a:latin typeface="Verdana" panose="020B0604030504040204" pitchFamily="34" charset="0"/>
                <a:ea typeface="Verdana" panose="020B0604030504040204" pitchFamily="34" charset="0"/>
              </a:rPr>
              <a:t> Altair</a:t>
            </a:r>
            <a:r>
              <a:rPr lang="it-IT" sz="1400" dirty="0">
                <a:latin typeface="Verdana" panose="020B0604030504040204" pitchFamily="34" charset="0"/>
                <a:ea typeface="Verdana" panose="020B0604030504040204" pitchFamily="34" charset="0"/>
              </a:rPr>
              <a:t> con soggetto attuatore la SO Attività geologiche, per un costo previsto di </a:t>
            </a:r>
            <a:r>
              <a:rPr lang="it-IT" sz="1400" b="1" dirty="0">
                <a:latin typeface="Verdana" panose="020B0604030504040204" pitchFamily="34" charset="0"/>
                <a:ea typeface="Verdana" panose="020B0604030504040204" pitchFamily="34" charset="0"/>
              </a:rPr>
              <a:t>Euro  610.000, </a:t>
            </a:r>
            <a:r>
              <a:rPr lang="it-IT" sz="1400" dirty="0">
                <a:latin typeface="Verdana" panose="020B0604030504040204" pitchFamily="34" charset="0"/>
                <a:ea typeface="Verdana" panose="020B0604030504040204" pitchFamily="34" charset="0"/>
              </a:rPr>
              <a:t>per realizzare una piattaforma mobile per il monitoraggio dei dissesti di versante, localizzabile praticamente in qualsiasi zona della Regione in caso di necessità e in situazioni in cui si rende necessario un monitoraggio provvisorio a seguito di frane. La piattaforma potrà ospitare sistemi per il monitoraggio di tipo “remote”, quindi stazione totale o radar interferometrico, attrezzature per la geolocalizzazione e la prima elaborazione dei dati, fotogrammetria e rilievi con drone + RAR + Doppler.</a:t>
            </a:r>
          </a:p>
        </p:txBody>
      </p:sp>
      <p:sp>
        <p:nvSpPr>
          <p:cNvPr id="6" name="CasellaDiTesto 5">
            <a:extLst>
              <a:ext uri="{FF2B5EF4-FFF2-40B4-BE49-F238E27FC236}">
                <a16:creationId xmlns:a16="http://schemas.microsoft.com/office/drawing/2014/main" id="{2826BA1E-1E1D-46A6-BD95-E7F61D660A05}"/>
              </a:ext>
            </a:extLst>
          </p:cNvPr>
          <p:cNvSpPr txBox="1"/>
          <p:nvPr/>
        </p:nvSpPr>
        <p:spPr>
          <a:xfrm>
            <a:off x="5264727" y="6345382"/>
            <a:ext cx="6751782" cy="338554"/>
          </a:xfrm>
          <a:prstGeom prst="rect">
            <a:avLst/>
          </a:prstGeom>
          <a:noFill/>
        </p:spPr>
        <p:txBody>
          <a:bodyPr wrap="square" rtlCol="0">
            <a:spAutoFit/>
          </a:bodyPr>
          <a:lstStyle/>
          <a:p>
            <a:r>
              <a:rPr lang="it-IT" sz="1600" dirty="0">
                <a:solidFill>
                  <a:schemeClr val="accent1"/>
                </a:solidFill>
              </a:rPr>
              <a:t>Comitato di Sorveglianza PR Valle d’Aosta FESR 2021-2027 – 20 novembre 2025</a:t>
            </a:r>
          </a:p>
        </p:txBody>
      </p:sp>
      <p:sp>
        <p:nvSpPr>
          <p:cNvPr id="7" name="Rettangolo 6">
            <a:extLst>
              <a:ext uri="{FF2B5EF4-FFF2-40B4-BE49-F238E27FC236}">
                <a16:creationId xmlns:a16="http://schemas.microsoft.com/office/drawing/2014/main" id="{55AA0901-682E-42BE-89E4-2230509815CD}"/>
              </a:ext>
            </a:extLst>
          </p:cNvPr>
          <p:cNvSpPr/>
          <p:nvPr/>
        </p:nvSpPr>
        <p:spPr>
          <a:xfrm>
            <a:off x="934040" y="4079286"/>
            <a:ext cx="9502748" cy="1600438"/>
          </a:xfrm>
          <a:prstGeom prst="rect">
            <a:avLst/>
          </a:prstGeom>
          <a:solidFill>
            <a:srgbClr val="CCECFF"/>
          </a:solidFill>
          <a:ln>
            <a:solidFill>
              <a:srgbClr val="0070C0"/>
            </a:solidFill>
          </a:ln>
        </p:spPr>
        <p:txBody>
          <a:bodyPr wrap="square">
            <a:spAutoFit/>
          </a:bodyPr>
          <a:lstStyle/>
          <a:p>
            <a:pPr algn="just"/>
            <a:r>
              <a:rPr lang="it-IT" sz="1400" dirty="0">
                <a:latin typeface="Verdana" panose="020B0604030504040204" pitchFamily="34" charset="0"/>
                <a:ea typeface="Verdana" panose="020B0604030504040204" pitchFamily="34" charset="0"/>
              </a:rPr>
              <a:t>E’ </a:t>
            </a:r>
            <a:r>
              <a:rPr lang="it-IT" sz="1400" b="1" dirty="0">
                <a:latin typeface="Verdana" panose="020B0604030504040204" pitchFamily="34" charset="0"/>
                <a:ea typeface="Verdana" panose="020B0604030504040204" pitchFamily="34" charset="0"/>
              </a:rPr>
              <a:t>in fase di predisposizione </a:t>
            </a:r>
            <a:r>
              <a:rPr lang="it-IT" sz="1400" dirty="0">
                <a:latin typeface="Verdana" panose="020B0604030504040204" pitchFamily="34" charset="0"/>
                <a:ea typeface="Verdana" panose="020B0604030504040204" pitchFamily="34" charset="0"/>
              </a:rPr>
              <a:t>il Progetto </a:t>
            </a:r>
            <a:r>
              <a:rPr lang="it-IT" sz="1400" b="1" dirty="0">
                <a:latin typeface="Verdana" panose="020B0604030504040204" pitchFamily="34" charset="0"/>
                <a:ea typeface="Verdana" panose="020B0604030504040204" pitchFamily="34" charset="0"/>
              </a:rPr>
              <a:t>“ACQUASAX”, </a:t>
            </a:r>
            <a:r>
              <a:rPr lang="it-IT" sz="1400" dirty="0">
                <a:latin typeface="Verdana" panose="020B0604030504040204" pitchFamily="34" charset="0"/>
                <a:ea typeface="Verdana" panose="020B0604030504040204" pitchFamily="34" charset="0"/>
              </a:rPr>
              <a:t>per un importo pari a </a:t>
            </a:r>
            <a:r>
              <a:rPr lang="it-IT" sz="1400" b="1" dirty="0">
                <a:latin typeface="Verdana" panose="020B0604030504040204" pitchFamily="34" charset="0"/>
                <a:ea typeface="Verdana" panose="020B0604030504040204" pitchFamily="34" charset="0"/>
              </a:rPr>
              <a:t>Euro 509.790 </a:t>
            </a:r>
            <a:r>
              <a:rPr lang="it-IT" sz="1400" dirty="0">
                <a:latin typeface="Verdana" panose="020B0604030504040204" pitchFamily="34" charset="0"/>
                <a:ea typeface="Verdana" panose="020B0604030504040204" pitchFamily="34" charset="0"/>
              </a:rPr>
              <a:t>finalizzato sia alla valorizzazione del potenziale delle risorse idriche sotterranee della dorsale del Mont de la </a:t>
            </a:r>
            <a:r>
              <a:rPr lang="it-IT" sz="1400" dirty="0" err="1">
                <a:latin typeface="Verdana" panose="020B0604030504040204" pitchFamily="34" charset="0"/>
                <a:ea typeface="Verdana" panose="020B0604030504040204" pitchFamily="34" charset="0"/>
              </a:rPr>
              <a:t>Saxe</a:t>
            </a:r>
            <a:r>
              <a:rPr lang="it-IT" sz="1400" dirty="0">
                <a:latin typeface="Verdana" panose="020B0604030504040204" pitchFamily="34" charset="0"/>
                <a:ea typeface="Verdana" panose="020B0604030504040204" pitchFamily="34" charset="0"/>
              </a:rPr>
              <a:t> in vista di un loro sfruttamento a fini idropotabili, sia allo studio di interventi di emungimento delle acque con lo scopo di drenare il versante rallentando l’evoluzione del fenomeno franoso. Si valuterà, inoltre, la possibilità di realizzare un intervento che funga da primo lotto funzionale della galleria di bypass-dreno il cui progetto preliminare è stato approvato con DGR n. 389/2025. </a:t>
            </a:r>
            <a:r>
              <a:rPr lang="it-IT" sz="1400" dirty="0">
                <a:solidFill>
                  <a:srgbClr val="FF0000"/>
                </a:solidFill>
                <a:latin typeface="Verdana" panose="020B0604030504040204" pitchFamily="34" charset="0"/>
                <a:ea typeface="Verdana" panose="020B0604030504040204" pitchFamily="34" charset="0"/>
              </a:rPr>
              <a:t> </a:t>
            </a:r>
          </a:p>
        </p:txBody>
      </p:sp>
    </p:spTree>
    <p:extLst>
      <p:ext uri="{BB962C8B-B14F-4D97-AF65-F5344CB8AC3E}">
        <p14:creationId xmlns:p14="http://schemas.microsoft.com/office/powerpoint/2010/main" val="2031340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randombar(horizont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8A1E77BB-467A-4911-B771-B6CBE41ECBD2}"/>
              </a:ext>
            </a:extLst>
          </p:cNvPr>
          <p:cNvSpPr txBox="1"/>
          <p:nvPr/>
        </p:nvSpPr>
        <p:spPr>
          <a:xfrm>
            <a:off x="909781" y="1450777"/>
            <a:ext cx="10372437" cy="646331"/>
          </a:xfrm>
          <a:prstGeom prst="rect">
            <a:avLst/>
          </a:prstGeom>
          <a:noFill/>
        </p:spPr>
        <p:txBody>
          <a:bodyPr wrap="square" rtlCol="0">
            <a:spAutoFit/>
          </a:bodyPr>
          <a:lstStyle/>
          <a:p>
            <a:pPr algn="ctr"/>
            <a:r>
              <a:rPr lang="it-IT" sz="3600" dirty="0">
                <a:solidFill>
                  <a:schemeClr val="accent1">
                    <a:lumMod val="50000"/>
                  </a:schemeClr>
                </a:solidFill>
              </a:rPr>
              <a:t>Programma regionale Valle d’Aosta FESR 2021-2027 </a:t>
            </a:r>
          </a:p>
        </p:txBody>
      </p:sp>
      <p:sp>
        <p:nvSpPr>
          <p:cNvPr id="6" name="CasellaDiTesto 5">
            <a:extLst>
              <a:ext uri="{FF2B5EF4-FFF2-40B4-BE49-F238E27FC236}">
                <a16:creationId xmlns:a16="http://schemas.microsoft.com/office/drawing/2014/main" id="{1AEE307A-C084-45B4-8F99-706C74F36691}"/>
              </a:ext>
            </a:extLst>
          </p:cNvPr>
          <p:cNvSpPr txBox="1"/>
          <p:nvPr/>
        </p:nvSpPr>
        <p:spPr>
          <a:xfrm>
            <a:off x="3695700" y="3375139"/>
            <a:ext cx="5626100" cy="523220"/>
          </a:xfrm>
          <a:prstGeom prst="rect">
            <a:avLst/>
          </a:prstGeom>
          <a:noFill/>
        </p:spPr>
        <p:txBody>
          <a:bodyPr wrap="square" rtlCol="0">
            <a:spAutoFit/>
          </a:bodyPr>
          <a:lstStyle/>
          <a:p>
            <a:r>
              <a:rPr lang="it-IT" sz="2800" b="1" dirty="0">
                <a:solidFill>
                  <a:schemeClr val="accent1">
                    <a:lumMod val="75000"/>
                  </a:schemeClr>
                </a:solidFill>
                <a:latin typeface="Arial" panose="020B0604020202020204" pitchFamily="34" charset="0"/>
                <a:cs typeface="Arial" panose="020B0604020202020204" pitchFamily="34" charset="0"/>
              </a:rPr>
              <a:t>GRAZIE PER L’ATTENZIONE </a:t>
            </a:r>
          </a:p>
        </p:txBody>
      </p:sp>
      <p:sp>
        <p:nvSpPr>
          <p:cNvPr id="8" name="CasellaDiTesto 7">
            <a:extLst>
              <a:ext uri="{FF2B5EF4-FFF2-40B4-BE49-F238E27FC236}">
                <a16:creationId xmlns:a16="http://schemas.microsoft.com/office/drawing/2014/main" id="{2525086A-3844-4655-BA59-E8AC9DFD2DC4}"/>
              </a:ext>
            </a:extLst>
          </p:cNvPr>
          <p:cNvSpPr txBox="1"/>
          <p:nvPr/>
        </p:nvSpPr>
        <p:spPr>
          <a:xfrm>
            <a:off x="356754" y="5971186"/>
            <a:ext cx="10372436" cy="707886"/>
          </a:xfrm>
          <a:prstGeom prst="rect">
            <a:avLst/>
          </a:prstGeom>
          <a:noFill/>
        </p:spPr>
        <p:txBody>
          <a:bodyPr wrap="square" rtlCol="0">
            <a:spAutoFit/>
          </a:bodyPr>
          <a:lstStyle/>
          <a:p>
            <a:pPr algn="ctr"/>
            <a:r>
              <a:rPr lang="it-IT" sz="2000" dirty="0">
                <a:solidFill>
                  <a:schemeClr val="accent1"/>
                </a:solidFill>
              </a:rPr>
              <a:t>Comitato di Sorveglianza PR Valle d’Aosta FESR 2021-2027 </a:t>
            </a:r>
          </a:p>
          <a:p>
            <a:pPr algn="ctr"/>
            <a:r>
              <a:rPr lang="it-IT" sz="2000" dirty="0">
                <a:solidFill>
                  <a:schemeClr val="accent1"/>
                </a:solidFill>
              </a:rPr>
              <a:t>Bard, 20 novembre 2025</a:t>
            </a:r>
          </a:p>
        </p:txBody>
      </p:sp>
    </p:spTree>
    <p:extLst>
      <p:ext uri="{BB962C8B-B14F-4D97-AF65-F5344CB8AC3E}">
        <p14:creationId xmlns:p14="http://schemas.microsoft.com/office/powerpoint/2010/main" val="1944941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2826BA1E-1E1D-46A6-BD95-E7F61D660A05}"/>
              </a:ext>
            </a:extLst>
          </p:cNvPr>
          <p:cNvSpPr txBox="1"/>
          <p:nvPr/>
        </p:nvSpPr>
        <p:spPr>
          <a:xfrm>
            <a:off x="5264727" y="6345382"/>
            <a:ext cx="6751782" cy="338554"/>
          </a:xfrm>
          <a:prstGeom prst="rect">
            <a:avLst/>
          </a:prstGeom>
          <a:noFill/>
        </p:spPr>
        <p:txBody>
          <a:bodyPr wrap="square" rtlCol="0">
            <a:spAutoFit/>
          </a:bodyPr>
          <a:lstStyle/>
          <a:p>
            <a:r>
              <a:rPr lang="it-IT" sz="1600" dirty="0">
                <a:solidFill>
                  <a:schemeClr val="accent1"/>
                </a:solidFill>
              </a:rPr>
              <a:t>Comitato di Sorveglianza PR Valle d’Aosta FESR 2021-2027 – 20 novembre 2025</a:t>
            </a:r>
          </a:p>
        </p:txBody>
      </p:sp>
      <p:sp>
        <p:nvSpPr>
          <p:cNvPr id="11" name="Titolo 1">
            <a:extLst>
              <a:ext uri="{FF2B5EF4-FFF2-40B4-BE49-F238E27FC236}">
                <a16:creationId xmlns:a16="http://schemas.microsoft.com/office/drawing/2014/main" id="{A9928285-65AE-4D4C-975E-5A2BC8EDCFB0}"/>
              </a:ext>
            </a:extLst>
          </p:cNvPr>
          <p:cNvSpPr txBox="1">
            <a:spLocks/>
          </p:cNvSpPr>
          <p:nvPr/>
        </p:nvSpPr>
        <p:spPr>
          <a:xfrm>
            <a:off x="901299" y="1627245"/>
            <a:ext cx="8686590" cy="1417573"/>
          </a:xfrm>
          <a:prstGeom prst="rect">
            <a:avLst/>
          </a:prstGeom>
          <a:solidFill>
            <a:schemeClr val="accent1"/>
          </a:solidFill>
        </p:spPr>
        <p:style>
          <a:lnRef idx="3">
            <a:schemeClr val="lt1"/>
          </a:lnRef>
          <a:fillRef idx="1">
            <a:schemeClr val="accent5"/>
          </a:fillRef>
          <a:effectRef idx="1">
            <a:schemeClr val="accent5"/>
          </a:effectRef>
          <a:fontRef idx="minor">
            <a:schemeClr val="lt1"/>
          </a:fontRef>
        </p:style>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50000"/>
              </a:lnSpc>
            </a:pPr>
            <a:r>
              <a:rPr lang="it-IT" sz="1600" dirty="0">
                <a:latin typeface="Verdana" panose="020B0604030504040204" pitchFamily="34" charset="0"/>
                <a:ea typeface="Verdana" panose="020B0604030504040204" pitchFamily="34" charset="0"/>
              </a:rPr>
              <a:t>Obiettivo specifico: RSO2.4. </a:t>
            </a:r>
          </a:p>
          <a:p>
            <a:pPr algn="ctr">
              <a:lnSpc>
                <a:spcPct val="150000"/>
              </a:lnSpc>
            </a:pPr>
            <a:r>
              <a:rPr lang="it-IT" sz="1600" dirty="0">
                <a:latin typeface="Verdana" panose="020B0604030504040204" pitchFamily="34" charset="0"/>
                <a:ea typeface="Verdana" panose="020B0604030504040204" pitchFamily="34" charset="0"/>
              </a:rPr>
              <a:t>Promuovere l'adattamento ai cambiamenti climatici, la prevenzione dei rischi di catastrofe e la resilienza, prendendo in considerazione approcci </a:t>
            </a:r>
            <a:r>
              <a:rPr lang="it-IT" sz="1600" dirty="0" err="1">
                <a:latin typeface="Verdana" panose="020B0604030504040204" pitchFamily="34" charset="0"/>
                <a:ea typeface="Verdana" panose="020B0604030504040204" pitchFamily="34" charset="0"/>
              </a:rPr>
              <a:t>ecosistemici</a:t>
            </a:r>
            <a:endParaRPr lang="it-IT" sz="1600" dirty="0">
              <a:latin typeface="Verdana" panose="020B0604030504040204" pitchFamily="34" charset="0"/>
              <a:ea typeface="Verdana" panose="020B0604030504040204" pitchFamily="34" charset="0"/>
            </a:endParaRPr>
          </a:p>
        </p:txBody>
      </p:sp>
      <p:sp>
        <p:nvSpPr>
          <p:cNvPr id="12" name="Segnaposto contenuto 2">
            <a:extLst>
              <a:ext uri="{FF2B5EF4-FFF2-40B4-BE49-F238E27FC236}">
                <a16:creationId xmlns:a16="http://schemas.microsoft.com/office/drawing/2014/main" id="{4E56550D-9B5F-43F6-BFDB-0008640DEF90}"/>
              </a:ext>
            </a:extLst>
          </p:cNvPr>
          <p:cNvSpPr txBox="1">
            <a:spLocks/>
          </p:cNvSpPr>
          <p:nvPr/>
        </p:nvSpPr>
        <p:spPr>
          <a:xfrm>
            <a:off x="1497795" y="3220366"/>
            <a:ext cx="7493598" cy="1356346"/>
          </a:xfrm>
          <a:prstGeom prst="rect">
            <a:avLst/>
          </a:prstGeom>
          <a:solidFill>
            <a:schemeClr val="accent1">
              <a:lumMod val="60000"/>
              <a:lumOff val="40000"/>
            </a:schemeClr>
          </a:solidFill>
        </p:spPr>
        <p:style>
          <a:lnRef idx="1">
            <a:schemeClr val="accent1"/>
          </a:lnRef>
          <a:fillRef idx="3">
            <a:schemeClr val="accent1"/>
          </a:fillRef>
          <a:effectRef idx="2">
            <a:schemeClr val="accent1"/>
          </a:effectRef>
          <a:fontRef idx="minor">
            <a:schemeClr val="lt1"/>
          </a:fontRef>
        </p:style>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lnSpc>
                <a:spcPct val="150000"/>
              </a:lnSpc>
              <a:spcBef>
                <a:spcPts val="0"/>
              </a:spcBef>
              <a:buFont typeface="Arial" panose="020B0604020202020204" pitchFamily="34" charset="0"/>
              <a:buNone/>
            </a:pPr>
            <a:r>
              <a:rPr lang="it-IT" sz="1400" dirty="0">
                <a:solidFill>
                  <a:schemeClr val="tx1"/>
                </a:solidFill>
                <a:latin typeface="Verdana" panose="020B0604030504040204" pitchFamily="34" charset="0"/>
                <a:ea typeface="Verdana" panose="020B0604030504040204" pitchFamily="34" charset="0"/>
              </a:rPr>
              <a:t>Azione b.iv.1) </a:t>
            </a:r>
          </a:p>
          <a:p>
            <a:pPr marL="0" indent="0" algn="ctr">
              <a:lnSpc>
                <a:spcPct val="150000"/>
              </a:lnSpc>
              <a:spcBef>
                <a:spcPts val="0"/>
              </a:spcBef>
              <a:buFont typeface="Arial" panose="020B0604020202020204" pitchFamily="34" charset="0"/>
              <a:buNone/>
            </a:pPr>
            <a:r>
              <a:rPr lang="it-IT" sz="1400" dirty="0">
                <a:solidFill>
                  <a:schemeClr val="tx1"/>
                </a:solidFill>
                <a:latin typeface="Verdana" panose="020B0604030504040204" pitchFamily="34" charset="0"/>
                <a:ea typeface="Verdana" panose="020B0604030504040204" pitchFamily="34" charset="0"/>
              </a:rPr>
              <a:t>Interventi per la mitigazione e l’adattamento ai cambiamenti climatici, per la messa in sicurezza e per la prevenzione dei rischi di natura idrogeologica</a:t>
            </a:r>
          </a:p>
        </p:txBody>
      </p:sp>
      <p:sp>
        <p:nvSpPr>
          <p:cNvPr id="13" name="Rettangolo 12">
            <a:extLst>
              <a:ext uri="{FF2B5EF4-FFF2-40B4-BE49-F238E27FC236}">
                <a16:creationId xmlns:a16="http://schemas.microsoft.com/office/drawing/2014/main" id="{926C54A9-10CA-45CE-A015-2C9AC58A3CC8}"/>
              </a:ext>
            </a:extLst>
          </p:cNvPr>
          <p:cNvSpPr/>
          <p:nvPr/>
        </p:nvSpPr>
        <p:spPr>
          <a:xfrm>
            <a:off x="1704348" y="4766434"/>
            <a:ext cx="3038226" cy="738664"/>
          </a:xfrm>
          <a:prstGeom prst="rect">
            <a:avLst/>
          </a:prstGeom>
          <a:solidFill>
            <a:srgbClr val="CCECFF"/>
          </a:solidFill>
          <a:ln>
            <a:solidFill>
              <a:schemeClr val="accent5">
                <a:lumMod val="75000"/>
              </a:schemeClr>
            </a:solidFill>
          </a:ln>
          <a:effectLst>
            <a:outerShdw blurRad="225425" dist="50800" dir="5220000" algn="ctr">
              <a:srgbClr val="000000">
                <a:alpha val="33000"/>
              </a:srgbClr>
            </a:outerShdw>
          </a:effectLst>
        </p:spPr>
        <p:style>
          <a:lnRef idx="1">
            <a:schemeClr val="accent2"/>
          </a:lnRef>
          <a:fillRef idx="3">
            <a:schemeClr val="accent2"/>
          </a:fillRef>
          <a:effectRef idx="2">
            <a:schemeClr val="accent2"/>
          </a:effectRef>
          <a:fontRef idx="minor">
            <a:schemeClr val="lt1"/>
          </a:fontRef>
        </p:style>
        <p:txBody>
          <a:bodyPr wrap="square">
            <a:spAutoFit/>
          </a:bodyPr>
          <a:lstStyle/>
          <a:p>
            <a:pPr algn="ctr"/>
            <a:r>
              <a:rPr lang="it-IT" sz="1400" dirty="0">
                <a:solidFill>
                  <a:schemeClr val="tx1"/>
                </a:solidFill>
                <a:latin typeface="Verdana" panose="020B0604030504040204" pitchFamily="34" charset="0"/>
                <a:ea typeface="Verdana" panose="020B0604030504040204" pitchFamily="34" charset="0"/>
              </a:rPr>
              <a:t>Interventi per la prevenzione dei rischi idrogeologici </a:t>
            </a:r>
          </a:p>
          <a:p>
            <a:pPr algn="ctr"/>
            <a:r>
              <a:rPr lang="it-IT" sz="1400" dirty="0">
                <a:solidFill>
                  <a:schemeClr val="tx1"/>
                </a:solidFill>
                <a:latin typeface="Verdana" panose="020B0604030504040204" pitchFamily="34" charset="0"/>
                <a:ea typeface="Verdana" panose="020B0604030504040204" pitchFamily="34" charset="0"/>
              </a:rPr>
              <a:t>per complessivi </a:t>
            </a:r>
          </a:p>
        </p:txBody>
      </p:sp>
      <p:sp>
        <p:nvSpPr>
          <p:cNvPr id="14" name="Rettangolo 13">
            <a:extLst>
              <a:ext uri="{FF2B5EF4-FFF2-40B4-BE49-F238E27FC236}">
                <a16:creationId xmlns:a16="http://schemas.microsoft.com/office/drawing/2014/main" id="{901656C1-5E9B-49EC-9901-30D39751C7B1}"/>
              </a:ext>
            </a:extLst>
          </p:cNvPr>
          <p:cNvSpPr/>
          <p:nvPr/>
        </p:nvSpPr>
        <p:spPr>
          <a:xfrm>
            <a:off x="5747667" y="4766434"/>
            <a:ext cx="3037173" cy="738664"/>
          </a:xfrm>
          <a:prstGeom prst="rect">
            <a:avLst/>
          </a:prstGeom>
          <a:solidFill>
            <a:srgbClr val="CCECFF"/>
          </a:solidFill>
          <a:ln>
            <a:solidFill>
              <a:schemeClr val="accent5">
                <a:lumMod val="75000"/>
              </a:schemeClr>
            </a:solidFill>
          </a:ln>
          <a:effectLst>
            <a:outerShdw blurRad="225425" dist="50800" dir="5220000" algn="ctr">
              <a:srgbClr val="000000">
                <a:alpha val="33000"/>
              </a:srgbClr>
            </a:outerShdw>
          </a:effectLst>
        </p:spPr>
        <p:style>
          <a:lnRef idx="1">
            <a:schemeClr val="accent2"/>
          </a:lnRef>
          <a:fillRef idx="3">
            <a:schemeClr val="accent2"/>
          </a:fillRef>
          <a:effectRef idx="2">
            <a:schemeClr val="accent2"/>
          </a:effectRef>
          <a:fontRef idx="minor">
            <a:schemeClr val="lt1"/>
          </a:fontRef>
        </p:style>
        <p:txBody>
          <a:bodyPr wrap="square">
            <a:spAutoFit/>
          </a:bodyPr>
          <a:lstStyle/>
          <a:p>
            <a:pPr algn="ctr"/>
            <a:r>
              <a:rPr lang="it-IT" sz="1400" dirty="0">
                <a:solidFill>
                  <a:schemeClr val="tx1"/>
                </a:solidFill>
                <a:latin typeface="Verdana" panose="020B0604030504040204" pitchFamily="34" charset="0"/>
                <a:ea typeface="Verdana" panose="020B0604030504040204" pitchFamily="34" charset="0"/>
              </a:rPr>
              <a:t>Interventi di adattamento ai cambiamenti climatici </a:t>
            </a:r>
          </a:p>
          <a:p>
            <a:pPr algn="ctr"/>
            <a:r>
              <a:rPr lang="it-IT" sz="1400" dirty="0">
                <a:solidFill>
                  <a:schemeClr val="tx1"/>
                </a:solidFill>
                <a:latin typeface="Verdana" panose="020B0604030504040204" pitchFamily="34" charset="0"/>
                <a:ea typeface="Verdana" panose="020B0604030504040204" pitchFamily="34" charset="0"/>
              </a:rPr>
              <a:t>per complessivi </a:t>
            </a:r>
          </a:p>
        </p:txBody>
      </p:sp>
      <p:sp>
        <p:nvSpPr>
          <p:cNvPr id="15" name="Freccia circolare a sinistra 14">
            <a:extLst>
              <a:ext uri="{FF2B5EF4-FFF2-40B4-BE49-F238E27FC236}">
                <a16:creationId xmlns:a16="http://schemas.microsoft.com/office/drawing/2014/main" id="{24B75BF4-C7E4-4862-94DA-BDF34608C8ED}"/>
              </a:ext>
            </a:extLst>
          </p:cNvPr>
          <p:cNvSpPr/>
          <p:nvPr/>
        </p:nvSpPr>
        <p:spPr>
          <a:xfrm>
            <a:off x="9045183" y="4447231"/>
            <a:ext cx="497932" cy="828506"/>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400">
              <a:solidFill>
                <a:schemeClr val="tx1"/>
              </a:solidFill>
            </a:endParaRPr>
          </a:p>
        </p:txBody>
      </p:sp>
      <p:sp>
        <p:nvSpPr>
          <p:cNvPr id="16" name="Freccia circolare a sinistra 15">
            <a:extLst>
              <a:ext uri="{FF2B5EF4-FFF2-40B4-BE49-F238E27FC236}">
                <a16:creationId xmlns:a16="http://schemas.microsoft.com/office/drawing/2014/main" id="{309D5429-5C2E-466D-99F6-FDC5B274A3B2}"/>
              </a:ext>
            </a:extLst>
          </p:cNvPr>
          <p:cNvSpPr/>
          <p:nvPr/>
        </p:nvSpPr>
        <p:spPr>
          <a:xfrm flipH="1">
            <a:off x="1033199" y="4432910"/>
            <a:ext cx="410806" cy="842827"/>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400">
              <a:solidFill>
                <a:schemeClr val="tx1"/>
              </a:solidFill>
            </a:endParaRPr>
          </a:p>
        </p:txBody>
      </p:sp>
    </p:spTree>
    <p:extLst>
      <p:ext uri="{BB962C8B-B14F-4D97-AF65-F5344CB8AC3E}">
        <p14:creationId xmlns:p14="http://schemas.microsoft.com/office/powerpoint/2010/main" val="133442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2">
                                            <p:bg/>
                                          </p:spTgt>
                                        </p:tgtEl>
                                        <p:attrNameLst>
                                          <p:attrName>style.visibility</p:attrName>
                                        </p:attrNameLst>
                                      </p:cBhvr>
                                      <p:to>
                                        <p:strVal val="visible"/>
                                      </p:to>
                                    </p:set>
                                    <p:animEffect transition="in" filter="randombar(horizontal)">
                                      <p:cBhvr>
                                        <p:cTn id="7" dur="500"/>
                                        <p:tgtEl>
                                          <p:spTgt spid="12">
                                            <p:bg/>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2">
                                            <p:txEl>
                                              <p:pRg st="0" end="0"/>
                                            </p:txEl>
                                          </p:spTgt>
                                        </p:tgtEl>
                                        <p:attrNameLst>
                                          <p:attrName>style.visibility</p:attrName>
                                        </p:attrNameLst>
                                      </p:cBhvr>
                                      <p:to>
                                        <p:strVal val="visible"/>
                                      </p:to>
                                    </p:set>
                                    <p:animEffect transition="in" filter="randombar(horizontal)">
                                      <p:cBhvr>
                                        <p:cTn id="12" dur="500"/>
                                        <p:tgtEl>
                                          <p:spTgt spid="1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2">
                                            <p:txEl>
                                              <p:pRg st="1" end="1"/>
                                            </p:txEl>
                                          </p:spTgt>
                                        </p:tgtEl>
                                        <p:attrNameLst>
                                          <p:attrName>style.visibility</p:attrName>
                                        </p:attrNameLst>
                                      </p:cBhvr>
                                      <p:to>
                                        <p:strVal val="visible"/>
                                      </p:to>
                                    </p:set>
                                    <p:animEffect transition="in" filter="randombar(horizontal)">
                                      <p:cBhvr>
                                        <p:cTn id="17" dur="500"/>
                                        <p:tgtEl>
                                          <p:spTgt spid="1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randombar(horizontal)">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randombar(horizontal)">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randombar(horizontal)">
                                      <p:cBhvr>
                                        <p:cTn id="32" dur="5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randombar(horizontal)">
                                      <p:cBhvr>
                                        <p:cTn id="3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animBg="1"/>
      <p:bldP spid="13" grpId="0" animBg="1"/>
      <p:bldP spid="14" grpId="0" animBg="1"/>
      <p:bldP spid="15" grpId="0" animBg="1"/>
      <p:bldP spid="1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9687ED46-37E1-4D97-AD88-1C33B7CA59AC}"/>
              </a:ext>
            </a:extLst>
          </p:cNvPr>
          <p:cNvSpPr/>
          <p:nvPr/>
        </p:nvSpPr>
        <p:spPr>
          <a:xfrm>
            <a:off x="2508859" y="2564611"/>
            <a:ext cx="5377116" cy="584775"/>
          </a:xfrm>
          <a:prstGeom prst="rect">
            <a:avLst/>
          </a:prstGeom>
          <a:solidFill>
            <a:schemeClr val="accent1"/>
          </a:solidFill>
          <a:ln>
            <a:noFill/>
          </a:ln>
          <a:effectLst>
            <a:outerShdw blurRad="225425" dist="50800" dir="5220000" algn="ctr">
              <a:srgbClr val="000000">
                <a:alpha val="33000"/>
              </a:srgbClr>
            </a:outerShdw>
          </a:effectLst>
        </p:spPr>
        <p:style>
          <a:lnRef idx="1">
            <a:schemeClr val="accent2"/>
          </a:lnRef>
          <a:fillRef idx="3">
            <a:schemeClr val="accent2"/>
          </a:fillRef>
          <a:effectRef idx="2">
            <a:schemeClr val="accent2"/>
          </a:effectRef>
          <a:fontRef idx="minor">
            <a:schemeClr val="lt1"/>
          </a:fontRef>
        </p:style>
        <p:txBody>
          <a:bodyPr wrap="square">
            <a:spAutoFit/>
          </a:bodyPr>
          <a:lstStyle/>
          <a:p>
            <a:pPr algn="ctr"/>
            <a:r>
              <a:rPr lang="it-IT" sz="1600" dirty="0">
                <a:latin typeface="Verdana" panose="020B0604030504040204" pitchFamily="34" charset="0"/>
                <a:ea typeface="Verdana" panose="020B0604030504040204" pitchFamily="34" charset="0"/>
              </a:rPr>
              <a:t>Interventi per la messa in sicurezza e per la prevenzione dei rischi di natura idrogeologica </a:t>
            </a:r>
          </a:p>
        </p:txBody>
      </p:sp>
      <p:sp>
        <p:nvSpPr>
          <p:cNvPr id="5" name="Freccia in giù 4">
            <a:extLst>
              <a:ext uri="{FF2B5EF4-FFF2-40B4-BE49-F238E27FC236}">
                <a16:creationId xmlns:a16="http://schemas.microsoft.com/office/drawing/2014/main" id="{F6C31DA1-85CD-4F1E-A37B-F0A33DB34F49}"/>
              </a:ext>
            </a:extLst>
          </p:cNvPr>
          <p:cNvSpPr/>
          <p:nvPr/>
        </p:nvSpPr>
        <p:spPr>
          <a:xfrm>
            <a:off x="5071985" y="3645369"/>
            <a:ext cx="385483" cy="394447"/>
          </a:xfrm>
          <a:prstGeom prst="downArrow">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Rettangolo 7">
            <a:extLst>
              <a:ext uri="{FF2B5EF4-FFF2-40B4-BE49-F238E27FC236}">
                <a16:creationId xmlns:a16="http://schemas.microsoft.com/office/drawing/2014/main" id="{BDEBA3DE-E251-4067-B58A-4C41CB368265}"/>
              </a:ext>
            </a:extLst>
          </p:cNvPr>
          <p:cNvSpPr/>
          <p:nvPr/>
        </p:nvSpPr>
        <p:spPr>
          <a:xfrm>
            <a:off x="634302" y="4428080"/>
            <a:ext cx="4125632" cy="738664"/>
          </a:xfrm>
          <a:prstGeom prst="rect">
            <a:avLst/>
          </a:prstGeom>
          <a:solidFill>
            <a:schemeClr val="accent1">
              <a:lumMod val="60000"/>
              <a:lumOff val="40000"/>
            </a:schemeClr>
          </a:solidFill>
          <a:ln>
            <a:solidFill>
              <a:schemeClr val="accent1">
                <a:lumMod val="75000"/>
              </a:schemeClr>
            </a:solidFill>
          </a:ln>
        </p:spPr>
        <p:style>
          <a:lnRef idx="1">
            <a:schemeClr val="accent4"/>
          </a:lnRef>
          <a:fillRef idx="2">
            <a:schemeClr val="accent4"/>
          </a:fillRef>
          <a:effectRef idx="1">
            <a:schemeClr val="accent4"/>
          </a:effectRef>
          <a:fontRef idx="minor">
            <a:schemeClr val="dk1"/>
          </a:fontRef>
        </p:style>
        <p:txBody>
          <a:bodyPr wrap="square">
            <a:spAutoFit/>
          </a:bodyPr>
          <a:lstStyle/>
          <a:p>
            <a:pPr algn="just"/>
            <a:r>
              <a:rPr lang="it-IT" sz="1400" i="1" dirty="0">
                <a:latin typeface="Verdana" panose="020B0604030504040204" pitchFamily="34" charset="0"/>
                <a:ea typeface="Verdana" panose="020B0604030504040204" pitchFamily="34" charset="0"/>
              </a:rPr>
              <a:t>Realizzazione di opere di difesa da inondazioni per complessivi Euro 2.500.000,00</a:t>
            </a:r>
            <a:endParaRPr lang="it-IT" sz="1400" i="1" dirty="0">
              <a:solidFill>
                <a:schemeClr val="dk1"/>
              </a:solidFill>
              <a:latin typeface="Verdana" panose="020B0604030504040204" pitchFamily="34" charset="0"/>
              <a:ea typeface="Verdana" panose="020B0604030504040204" pitchFamily="34" charset="0"/>
            </a:endParaRPr>
          </a:p>
        </p:txBody>
      </p:sp>
      <p:sp>
        <p:nvSpPr>
          <p:cNvPr id="9" name="Rettangolo 8">
            <a:extLst>
              <a:ext uri="{FF2B5EF4-FFF2-40B4-BE49-F238E27FC236}">
                <a16:creationId xmlns:a16="http://schemas.microsoft.com/office/drawing/2014/main" id="{7F678BD1-FBE1-4B69-B6CD-BC207EB605D0}"/>
              </a:ext>
            </a:extLst>
          </p:cNvPr>
          <p:cNvSpPr/>
          <p:nvPr/>
        </p:nvSpPr>
        <p:spPr>
          <a:xfrm>
            <a:off x="5645899" y="4535802"/>
            <a:ext cx="4044948" cy="523220"/>
          </a:xfrm>
          <a:prstGeom prst="rect">
            <a:avLst/>
          </a:prstGeom>
          <a:solidFill>
            <a:schemeClr val="accent1">
              <a:lumMod val="60000"/>
              <a:lumOff val="40000"/>
            </a:schemeClr>
          </a:solidFill>
          <a:ln>
            <a:solidFill>
              <a:schemeClr val="accent1">
                <a:lumMod val="75000"/>
              </a:schemeClr>
            </a:solidFill>
          </a:ln>
        </p:spPr>
        <p:style>
          <a:lnRef idx="1">
            <a:schemeClr val="accent4"/>
          </a:lnRef>
          <a:fillRef idx="2">
            <a:schemeClr val="accent4"/>
          </a:fillRef>
          <a:effectRef idx="1">
            <a:schemeClr val="accent4"/>
          </a:effectRef>
          <a:fontRef idx="minor">
            <a:schemeClr val="dk1"/>
          </a:fontRef>
        </p:style>
        <p:txBody>
          <a:bodyPr wrap="square">
            <a:spAutoFit/>
          </a:bodyPr>
          <a:lstStyle/>
          <a:p>
            <a:pPr algn="just"/>
            <a:r>
              <a:rPr lang="it-IT" sz="1400" i="1" dirty="0">
                <a:latin typeface="Verdana" panose="020B0604030504040204" pitchFamily="34" charset="0"/>
                <a:ea typeface="Verdana" panose="020B0604030504040204" pitchFamily="34" charset="0"/>
              </a:rPr>
              <a:t>Gestione dei rischi idrogeologici per complessivi euro 6.000.000,00</a:t>
            </a:r>
          </a:p>
        </p:txBody>
      </p:sp>
      <p:sp>
        <p:nvSpPr>
          <p:cNvPr id="6" name="CasellaDiTesto 5">
            <a:extLst>
              <a:ext uri="{FF2B5EF4-FFF2-40B4-BE49-F238E27FC236}">
                <a16:creationId xmlns:a16="http://schemas.microsoft.com/office/drawing/2014/main" id="{2826BA1E-1E1D-46A6-BD95-E7F61D660A05}"/>
              </a:ext>
            </a:extLst>
          </p:cNvPr>
          <p:cNvSpPr txBox="1"/>
          <p:nvPr/>
        </p:nvSpPr>
        <p:spPr>
          <a:xfrm>
            <a:off x="5264727" y="6345382"/>
            <a:ext cx="6751782" cy="338554"/>
          </a:xfrm>
          <a:prstGeom prst="rect">
            <a:avLst/>
          </a:prstGeom>
          <a:noFill/>
        </p:spPr>
        <p:txBody>
          <a:bodyPr wrap="square" rtlCol="0">
            <a:spAutoFit/>
          </a:bodyPr>
          <a:lstStyle/>
          <a:p>
            <a:r>
              <a:rPr lang="it-IT" sz="1600" dirty="0">
                <a:solidFill>
                  <a:schemeClr val="accent1"/>
                </a:solidFill>
              </a:rPr>
              <a:t>Comitato di Sorveglianza PR Valle d’Aosta FESR 2021-2027 – 20 novembre 2025</a:t>
            </a:r>
          </a:p>
        </p:txBody>
      </p:sp>
    </p:spTree>
    <p:extLst>
      <p:ext uri="{BB962C8B-B14F-4D97-AF65-F5344CB8AC3E}">
        <p14:creationId xmlns:p14="http://schemas.microsoft.com/office/powerpoint/2010/main" val="434608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2826BA1E-1E1D-46A6-BD95-E7F61D660A05}"/>
              </a:ext>
            </a:extLst>
          </p:cNvPr>
          <p:cNvSpPr txBox="1"/>
          <p:nvPr/>
        </p:nvSpPr>
        <p:spPr>
          <a:xfrm>
            <a:off x="5264727" y="6345382"/>
            <a:ext cx="6751782" cy="338554"/>
          </a:xfrm>
          <a:prstGeom prst="rect">
            <a:avLst/>
          </a:prstGeom>
          <a:noFill/>
        </p:spPr>
        <p:txBody>
          <a:bodyPr wrap="square" rtlCol="0">
            <a:spAutoFit/>
          </a:bodyPr>
          <a:lstStyle/>
          <a:p>
            <a:r>
              <a:rPr lang="it-IT" sz="1600" dirty="0">
                <a:solidFill>
                  <a:schemeClr val="accent1"/>
                </a:solidFill>
              </a:rPr>
              <a:t>Comitato di Sorveglianza PR Valle d’Aosta FESR 2021-2027 – 20 novembre 2025</a:t>
            </a:r>
          </a:p>
        </p:txBody>
      </p:sp>
      <p:sp>
        <p:nvSpPr>
          <p:cNvPr id="5" name="Rettangolo 4">
            <a:extLst>
              <a:ext uri="{FF2B5EF4-FFF2-40B4-BE49-F238E27FC236}">
                <a16:creationId xmlns:a16="http://schemas.microsoft.com/office/drawing/2014/main" id="{EC6E8FC4-FF39-4D95-8252-15F4BC12CEF4}"/>
              </a:ext>
            </a:extLst>
          </p:cNvPr>
          <p:cNvSpPr/>
          <p:nvPr/>
        </p:nvSpPr>
        <p:spPr>
          <a:xfrm>
            <a:off x="6605121" y="1289802"/>
            <a:ext cx="4125632" cy="738664"/>
          </a:xfrm>
          <a:prstGeom prst="rect">
            <a:avLst/>
          </a:prstGeom>
          <a:solidFill>
            <a:schemeClr val="accent1">
              <a:lumMod val="60000"/>
              <a:lumOff val="40000"/>
            </a:schemeClr>
          </a:solidFill>
          <a:ln>
            <a:solidFill>
              <a:schemeClr val="accent5">
                <a:lumMod val="75000"/>
              </a:schemeClr>
            </a:solidFill>
          </a:ln>
        </p:spPr>
        <p:style>
          <a:lnRef idx="1">
            <a:schemeClr val="accent4"/>
          </a:lnRef>
          <a:fillRef idx="2">
            <a:schemeClr val="accent4"/>
          </a:fillRef>
          <a:effectRef idx="1">
            <a:schemeClr val="accent4"/>
          </a:effectRef>
          <a:fontRef idx="minor">
            <a:schemeClr val="dk1"/>
          </a:fontRef>
        </p:style>
        <p:txBody>
          <a:bodyPr wrap="square">
            <a:spAutoFit/>
          </a:bodyPr>
          <a:lstStyle/>
          <a:p>
            <a:pPr algn="just"/>
            <a:r>
              <a:rPr lang="it-IT" sz="1400" i="1" dirty="0">
                <a:latin typeface="Verdana" panose="020B0604030504040204" pitchFamily="34" charset="0"/>
                <a:ea typeface="Verdana" panose="020B0604030504040204" pitchFamily="34" charset="0"/>
              </a:rPr>
              <a:t>Realizzazione di opere di difesa da inondazioni per complessivi Euro 2.500.000,00</a:t>
            </a:r>
          </a:p>
        </p:txBody>
      </p:sp>
      <p:sp>
        <p:nvSpPr>
          <p:cNvPr id="6" name="Rettangolo 5">
            <a:extLst>
              <a:ext uri="{FF2B5EF4-FFF2-40B4-BE49-F238E27FC236}">
                <a16:creationId xmlns:a16="http://schemas.microsoft.com/office/drawing/2014/main" id="{83CB1894-3518-4778-89F1-4DB9BE780BF5}"/>
              </a:ext>
            </a:extLst>
          </p:cNvPr>
          <p:cNvSpPr/>
          <p:nvPr/>
        </p:nvSpPr>
        <p:spPr>
          <a:xfrm>
            <a:off x="362388" y="2245609"/>
            <a:ext cx="10368365" cy="3970318"/>
          </a:xfrm>
          <a:prstGeom prst="rect">
            <a:avLst/>
          </a:prstGeom>
          <a:solidFill>
            <a:srgbClr val="CCECFF"/>
          </a:solidFill>
          <a:ln>
            <a:solidFill>
              <a:schemeClr val="accent5">
                <a:lumMod val="75000"/>
              </a:schemeClr>
            </a:solidFill>
          </a:ln>
        </p:spPr>
        <p:txBody>
          <a:bodyPr wrap="square">
            <a:spAutoFit/>
          </a:bodyPr>
          <a:lstStyle/>
          <a:p>
            <a:pPr algn="just"/>
            <a:r>
              <a:rPr lang="it-IT" sz="1400" b="1" dirty="0">
                <a:latin typeface="Verdana" panose="020B0604030504040204" pitchFamily="34" charset="0"/>
                <a:ea typeface="Verdana" panose="020B0604030504040204" pitchFamily="34" charset="0"/>
              </a:rPr>
              <a:t>Sistemazione idraulica del tratto terminale del torrente </a:t>
            </a:r>
            <a:r>
              <a:rPr lang="it-IT" sz="1400" b="1" dirty="0" err="1">
                <a:latin typeface="Verdana" panose="020B0604030504040204" pitchFamily="34" charset="0"/>
                <a:ea typeface="Verdana" panose="020B0604030504040204" pitchFamily="34" charset="0"/>
              </a:rPr>
              <a:t>Comboé</a:t>
            </a:r>
            <a:r>
              <a:rPr lang="it-IT" sz="1400" b="1" dirty="0">
                <a:latin typeface="Verdana" panose="020B0604030504040204" pitchFamily="34" charset="0"/>
                <a:ea typeface="Verdana" panose="020B0604030504040204" pitchFamily="34" charset="0"/>
              </a:rPr>
              <a:t> nei comuni di Pollein e Charvensod e del torrente Val </a:t>
            </a:r>
            <a:r>
              <a:rPr lang="it-IT" sz="1400" b="1" dirty="0" err="1">
                <a:latin typeface="Verdana" panose="020B0604030504040204" pitchFamily="34" charset="0"/>
                <a:ea typeface="Verdana" panose="020B0604030504040204" pitchFamily="34" charset="0"/>
              </a:rPr>
              <a:t>Moudzou</a:t>
            </a:r>
            <a:r>
              <a:rPr lang="it-IT" sz="1400" b="1" dirty="0">
                <a:latin typeface="Verdana" panose="020B0604030504040204" pitchFamily="34" charset="0"/>
                <a:ea typeface="Verdana" panose="020B0604030504040204" pitchFamily="34" charset="0"/>
              </a:rPr>
              <a:t> in comune di Pollein:</a:t>
            </a:r>
            <a:r>
              <a:rPr lang="it-IT" sz="1400" dirty="0">
                <a:latin typeface="Verdana" panose="020B0604030504040204" pitchFamily="34" charset="0"/>
                <a:ea typeface="Verdana" panose="020B0604030504040204" pitchFamily="34" charset="0"/>
              </a:rPr>
              <a:t> a seguito dell’approvazione a novembre 2024 del </a:t>
            </a:r>
            <a:r>
              <a:rPr lang="it-IT" sz="1400" b="1" dirty="0">
                <a:latin typeface="Verdana" panose="020B0604030504040204" pitchFamily="34" charset="0"/>
                <a:ea typeface="Verdana" panose="020B0604030504040204" pitchFamily="34" charset="0"/>
              </a:rPr>
              <a:t>progetto esecutivo </a:t>
            </a:r>
            <a:r>
              <a:rPr lang="it-IT" sz="1400" dirty="0">
                <a:latin typeface="Verdana" panose="020B0604030504040204" pitchFamily="34" charset="0"/>
                <a:ea typeface="Verdana" panose="020B0604030504040204" pitchFamily="34" charset="0"/>
              </a:rPr>
              <a:t>degli interventi di sistemazione idraulica del </a:t>
            </a:r>
            <a:r>
              <a:rPr lang="it-IT" sz="1400" b="1" dirty="0">
                <a:latin typeface="Verdana" panose="020B0604030504040204" pitchFamily="34" charset="0"/>
                <a:ea typeface="Verdana" panose="020B0604030504040204" pitchFamily="34" charset="0"/>
              </a:rPr>
              <a:t>torrente </a:t>
            </a:r>
            <a:r>
              <a:rPr lang="it-IT" sz="1400" b="1" dirty="0" err="1">
                <a:latin typeface="Verdana" panose="020B0604030504040204" pitchFamily="34" charset="0"/>
                <a:ea typeface="Verdana" panose="020B0604030504040204" pitchFamily="34" charset="0"/>
              </a:rPr>
              <a:t>Comboé</a:t>
            </a:r>
            <a:r>
              <a:rPr lang="it-IT" sz="1400" dirty="0">
                <a:latin typeface="Verdana" panose="020B0604030504040204" pitchFamily="34" charset="0"/>
                <a:ea typeface="Verdana" panose="020B0604030504040204" pitchFamily="34" charset="0"/>
              </a:rPr>
              <a:t>, per un importo di </a:t>
            </a:r>
            <a:r>
              <a:rPr lang="it-IT" sz="1400" b="1" dirty="0">
                <a:latin typeface="Verdana" panose="020B0604030504040204" pitchFamily="34" charset="0"/>
                <a:ea typeface="Verdana" panose="020B0604030504040204" pitchFamily="34" charset="0"/>
              </a:rPr>
              <a:t>Euro</a:t>
            </a:r>
            <a:r>
              <a:rPr lang="it-IT" sz="1400" dirty="0">
                <a:latin typeface="Verdana" panose="020B0604030504040204" pitchFamily="34" charset="0"/>
                <a:ea typeface="Verdana" panose="020B0604030504040204" pitchFamily="34" charset="0"/>
              </a:rPr>
              <a:t> </a:t>
            </a:r>
            <a:r>
              <a:rPr lang="it-IT" sz="1400" b="1" dirty="0">
                <a:latin typeface="Verdana" panose="020B0604030504040204" pitchFamily="34" charset="0"/>
                <a:ea typeface="Verdana" panose="020B0604030504040204" pitchFamily="34" charset="0"/>
              </a:rPr>
              <a:t>1.230.000</a:t>
            </a:r>
            <a:r>
              <a:rPr lang="it-IT" sz="1400" dirty="0">
                <a:latin typeface="Verdana" panose="020B0604030504040204" pitchFamily="34" charset="0"/>
                <a:ea typeface="Verdana" panose="020B0604030504040204" pitchFamily="34" charset="0"/>
              </a:rPr>
              <a:t>, ad aprile 2025 dopo l’approvazione della decisione a contrarre, è stato dato avvio alla procedura negoziata senza bando, per l’affidamento dei lavori, per un importo complessivo dell’appalto pari a </a:t>
            </a:r>
            <a:r>
              <a:rPr lang="it-IT" sz="1400" b="1" dirty="0">
                <a:latin typeface="Verdana" panose="020B0604030504040204" pitchFamily="34" charset="0"/>
                <a:ea typeface="Verdana" panose="020B0604030504040204" pitchFamily="34" charset="0"/>
              </a:rPr>
              <a:t>euro 1.230.000</a:t>
            </a:r>
            <a:r>
              <a:rPr lang="it-IT" sz="1400" dirty="0">
                <a:latin typeface="Verdana" panose="020B0604030504040204" pitchFamily="34" charset="0"/>
                <a:ea typeface="Verdana" panose="020B0604030504040204" pitchFamily="34" charset="0"/>
              </a:rPr>
              <a:t>, la stessa si è conclusa a luglio con l’approvazione, da parte della SUA, sia della proposta di aggiudicazione, sia dell’aggiudicazione immediatamente efficace all’operatore economico individuato, per un importo pari a </a:t>
            </a:r>
            <a:r>
              <a:rPr lang="it-IT" sz="1400" b="1" dirty="0">
                <a:latin typeface="Verdana" panose="020B0604030504040204" pitchFamily="34" charset="0"/>
                <a:ea typeface="Verdana" panose="020B0604030504040204" pitchFamily="34" charset="0"/>
              </a:rPr>
              <a:t>complessivi netti Euro 730.831,70</a:t>
            </a:r>
            <a:r>
              <a:rPr lang="it-IT" sz="1400" dirty="0">
                <a:latin typeface="Verdana" panose="020B0604030504040204" pitchFamily="34" charset="0"/>
                <a:ea typeface="Verdana" panose="020B0604030504040204" pitchFamily="34" charset="0"/>
              </a:rPr>
              <a:t>. Dopo la presa d’atto dell’aggiudicazione dei lavori di settembre, a ottobre è stato stipulato il contratto con l’operatore economico e a novembre è stato consegnato il cantiere. Parallelamente a novembre 2025 è stata approvata la decisione a contrarre ed il relativo affidamento diretto del servizio di coordinamento della sicurezza per </a:t>
            </a:r>
            <a:r>
              <a:rPr lang="it-IT" sz="1400" b="1" dirty="0">
                <a:latin typeface="Verdana" panose="020B0604030504040204" pitchFamily="34" charset="0"/>
                <a:ea typeface="Verdana" panose="020B0604030504040204" pitchFamily="34" charset="0"/>
              </a:rPr>
              <a:t>complessivi lordi Euro 15.084,43. </a:t>
            </a:r>
          </a:p>
          <a:p>
            <a:pPr algn="just"/>
            <a:endParaRPr lang="it-IT" sz="1400" dirty="0">
              <a:latin typeface="Verdana" panose="020B0604030504040204" pitchFamily="34" charset="0"/>
              <a:ea typeface="Verdana" panose="020B0604030504040204" pitchFamily="34" charset="0"/>
            </a:endParaRPr>
          </a:p>
          <a:p>
            <a:pPr algn="just"/>
            <a:r>
              <a:rPr lang="it-IT" sz="1400" dirty="0">
                <a:latin typeface="Verdana" panose="020B0604030504040204" pitchFamily="34" charset="0"/>
                <a:ea typeface="Verdana" panose="020B0604030504040204" pitchFamily="34" charset="0"/>
              </a:rPr>
              <a:t>Con la deliberazione della Giunta regionale n. 1398 del 27 novembre 2023 è stato </a:t>
            </a:r>
            <a:r>
              <a:rPr lang="it-IT" sz="1400" b="1" dirty="0">
                <a:latin typeface="Verdana" panose="020B0604030504040204" pitchFamily="34" charset="0"/>
                <a:ea typeface="Verdana" panose="020B0604030504040204" pitchFamily="34" charset="0"/>
              </a:rPr>
              <a:t>approvato il progetto definitivo</a:t>
            </a:r>
            <a:r>
              <a:rPr lang="it-IT" sz="1400" dirty="0">
                <a:latin typeface="Verdana" panose="020B0604030504040204" pitchFamily="34" charset="0"/>
                <a:ea typeface="Verdana" panose="020B0604030504040204" pitchFamily="34" charset="0"/>
              </a:rPr>
              <a:t> degli interventi di sistemazione idraulica del </a:t>
            </a:r>
            <a:r>
              <a:rPr lang="it-IT" sz="1400" b="1" dirty="0">
                <a:latin typeface="Verdana" panose="020B0604030504040204" pitchFamily="34" charset="0"/>
                <a:ea typeface="Verdana" panose="020B0604030504040204" pitchFamily="34" charset="0"/>
              </a:rPr>
              <a:t>torrente Val-</a:t>
            </a:r>
            <a:r>
              <a:rPr lang="it-IT" sz="1400" b="1" dirty="0" err="1">
                <a:latin typeface="Verdana" panose="020B0604030504040204" pitchFamily="34" charset="0"/>
                <a:ea typeface="Verdana" panose="020B0604030504040204" pitchFamily="34" charset="0"/>
              </a:rPr>
              <a:t>Moudzou</a:t>
            </a:r>
            <a:r>
              <a:rPr lang="it-IT" sz="1400" b="1" dirty="0">
                <a:latin typeface="Verdana" panose="020B0604030504040204" pitchFamily="34" charset="0"/>
                <a:ea typeface="Verdana" panose="020B0604030504040204" pitchFamily="34" charset="0"/>
              </a:rPr>
              <a:t> </a:t>
            </a:r>
            <a:r>
              <a:rPr lang="it-IT" sz="1400" dirty="0">
                <a:latin typeface="Verdana" panose="020B0604030504040204" pitchFamily="34" charset="0"/>
                <a:ea typeface="Verdana" panose="020B0604030504040204" pitchFamily="34" charset="0"/>
              </a:rPr>
              <a:t>nei comuni di Pollein e Brissogne, per un importo complessivo pari a </a:t>
            </a:r>
            <a:r>
              <a:rPr lang="it-IT" sz="1400" b="1" dirty="0">
                <a:latin typeface="Verdana" panose="020B0604030504040204" pitchFamily="34" charset="0"/>
                <a:ea typeface="Verdana" panose="020B0604030504040204" pitchFamily="34" charset="0"/>
              </a:rPr>
              <a:t>Euro 2.070.000,00 </a:t>
            </a:r>
            <a:r>
              <a:rPr lang="it-IT" sz="1400" dirty="0">
                <a:latin typeface="Verdana" panose="020B0604030504040204" pitchFamily="34" charset="0"/>
                <a:ea typeface="Verdana" panose="020B0604030504040204" pitchFamily="34" charset="0"/>
              </a:rPr>
              <a:t>(</a:t>
            </a:r>
            <a:r>
              <a:rPr lang="it-IT" sz="1400" i="1" dirty="0">
                <a:latin typeface="Verdana" panose="020B0604030504040204" pitchFamily="34" charset="0"/>
                <a:ea typeface="Verdana" panose="020B0604030504040204" pitchFamily="34" charset="0"/>
              </a:rPr>
              <a:t>di cui Euro 800.000,00 di risorse regionali</a:t>
            </a:r>
            <a:r>
              <a:rPr lang="it-IT" sz="1400" dirty="0">
                <a:latin typeface="Verdana" panose="020B0604030504040204" pitchFamily="34" charset="0"/>
                <a:ea typeface="Verdana" panose="020B0604030504040204" pitchFamily="34" charset="0"/>
              </a:rPr>
              <a:t>), e con Decreto n. 274 del 20 giugno 2024 è stata approvata l’intesa con i comuni di Pollein e Brissogne, ex art. 29 della legge regionale 6 aprile 1998, n. 11, per la realizzazione degli interventi. La progettazione </a:t>
            </a:r>
            <a:r>
              <a:rPr lang="it-IT" sz="1400" b="1" dirty="0">
                <a:latin typeface="Verdana" panose="020B0604030504040204" pitchFamily="34" charset="0"/>
                <a:ea typeface="Verdana" panose="020B0604030504040204" pitchFamily="34" charset="0"/>
              </a:rPr>
              <a:t>esecutiva</a:t>
            </a:r>
            <a:r>
              <a:rPr lang="it-IT" sz="1400" dirty="0">
                <a:latin typeface="Verdana" panose="020B0604030504040204" pitchFamily="34" charset="0"/>
                <a:ea typeface="Verdana" panose="020B0604030504040204" pitchFamily="34" charset="0"/>
              </a:rPr>
              <a:t> dovrà essere approvate entro fine 2025.</a:t>
            </a:r>
          </a:p>
        </p:txBody>
      </p:sp>
      <p:sp>
        <p:nvSpPr>
          <p:cNvPr id="7" name="Rettangolo 6">
            <a:extLst>
              <a:ext uri="{FF2B5EF4-FFF2-40B4-BE49-F238E27FC236}">
                <a16:creationId xmlns:a16="http://schemas.microsoft.com/office/drawing/2014/main" id="{8D4C80FA-A92A-4C2E-A9A9-38E4D66D9E2B}"/>
              </a:ext>
            </a:extLst>
          </p:cNvPr>
          <p:cNvSpPr/>
          <p:nvPr/>
        </p:nvSpPr>
        <p:spPr>
          <a:xfrm>
            <a:off x="362388" y="1397524"/>
            <a:ext cx="5547603" cy="523220"/>
          </a:xfrm>
          <a:prstGeom prst="rect">
            <a:avLst/>
          </a:prstGeom>
          <a:solidFill>
            <a:schemeClr val="accent1"/>
          </a:solidFill>
          <a:ln>
            <a:noFill/>
          </a:ln>
          <a:effectLst>
            <a:outerShdw blurRad="225425" dist="50800" dir="5220000" algn="ctr">
              <a:srgbClr val="000000">
                <a:alpha val="33000"/>
              </a:srgbClr>
            </a:outerShdw>
          </a:effectLst>
        </p:spPr>
        <p:style>
          <a:lnRef idx="1">
            <a:schemeClr val="accent2"/>
          </a:lnRef>
          <a:fillRef idx="3">
            <a:schemeClr val="accent2"/>
          </a:fillRef>
          <a:effectRef idx="2">
            <a:schemeClr val="accent2"/>
          </a:effectRef>
          <a:fontRef idx="minor">
            <a:schemeClr val="lt1"/>
          </a:fontRef>
        </p:style>
        <p:txBody>
          <a:bodyPr wrap="square">
            <a:spAutoFit/>
          </a:bodyPr>
          <a:lstStyle/>
          <a:p>
            <a:pPr algn="ctr"/>
            <a:r>
              <a:rPr lang="it-IT" sz="1400" dirty="0">
                <a:solidFill>
                  <a:schemeClr val="bg1"/>
                </a:solidFill>
                <a:latin typeface="Verdana" panose="020B0604030504040204" pitchFamily="34" charset="0"/>
                <a:ea typeface="Verdana" panose="020B0604030504040204" pitchFamily="34" charset="0"/>
              </a:rPr>
              <a:t>Interventi per la messa in sicurezza e per la prevenzione dei rischi di natura idrogeologica </a:t>
            </a:r>
          </a:p>
        </p:txBody>
      </p:sp>
      <p:sp>
        <p:nvSpPr>
          <p:cNvPr id="8" name="Freccia a destra 7">
            <a:extLst>
              <a:ext uri="{FF2B5EF4-FFF2-40B4-BE49-F238E27FC236}">
                <a16:creationId xmlns:a16="http://schemas.microsoft.com/office/drawing/2014/main" id="{A3025210-AC42-4884-B7A1-5BC3B8560785}"/>
              </a:ext>
            </a:extLst>
          </p:cNvPr>
          <p:cNvSpPr/>
          <p:nvPr/>
        </p:nvSpPr>
        <p:spPr>
          <a:xfrm>
            <a:off x="5988333" y="1520629"/>
            <a:ext cx="491818" cy="277010"/>
          </a:xfrm>
          <a:prstGeom prst="rightArrow">
            <a:avLst/>
          </a:prstGeom>
          <a:solidFill>
            <a:schemeClr val="accent1">
              <a:alpha val="5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400"/>
          </a:p>
        </p:txBody>
      </p:sp>
    </p:spTree>
    <p:extLst>
      <p:ext uri="{BB962C8B-B14F-4D97-AF65-F5344CB8AC3E}">
        <p14:creationId xmlns:p14="http://schemas.microsoft.com/office/powerpoint/2010/main" val="4095993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68602B2B-7327-4825-98F1-2E9E675AD981}"/>
              </a:ext>
            </a:extLst>
          </p:cNvPr>
          <p:cNvSpPr/>
          <p:nvPr/>
        </p:nvSpPr>
        <p:spPr>
          <a:xfrm>
            <a:off x="6558493" y="2051947"/>
            <a:ext cx="4125632" cy="523220"/>
          </a:xfrm>
          <a:prstGeom prst="rect">
            <a:avLst/>
          </a:prstGeom>
          <a:solidFill>
            <a:schemeClr val="accent1">
              <a:lumMod val="60000"/>
              <a:lumOff val="40000"/>
            </a:schemeClr>
          </a:solidFill>
          <a:ln>
            <a:solidFill>
              <a:schemeClr val="accent5">
                <a:lumMod val="75000"/>
              </a:schemeClr>
            </a:solidFill>
          </a:ln>
        </p:spPr>
        <p:style>
          <a:lnRef idx="1">
            <a:schemeClr val="accent4"/>
          </a:lnRef>
          <a:fillRef idx="2">
            <a:schemeClr val="accent4"/>
          </a:fillRef>
          <a:effectRef idx="1">
            <a:schemeClr val="accent4"/>
          </a:effectRef>
          <a:fontRef idx="minor">
            <a:schemeClr val="dk1"/>
          </a:fontRef>
        </p:style>
        <p:txBody>
          <a:bodyPr wrap="square">
            <a:spAutoFit/>
          </a:bodyPr>
          <a:lstStyle/>
          <a:p>
            <a:pPr algn="just"/>
            <a:r>
              <a:rPr lang="it-IT" sz="1400" i="1" dirty="0">
                <a:latin typeface="Verdana" panose="020B0604030504040204" pitchFamily="34" charset="0"/>
                <a:ea typeface="Verdana" panose="020B0604030504040204" pitchFamily="34" charset="0"/>
              </a:rPr>
              <a:t>Gestione dei rischi idrogeologici per complessivi Euro 6.000.000,00</a:t>
            </a:r>
          </a:p>
        </p:txBody>
      </p:sp>
      <p:sp>
        <p:nvSpPr>
          <p:cNvPr id="5" name="Rettangolo 4">
            <a:extLst>
              <a:ext uri="{FF2B5EF4-FFF2-40B4-BE49-F238E27FC236}">
                <a16:creationId xmlns:a16="http://schemas.microsoft.com/office/drawing/2014/main" id="{C2D09789-0319-432C-90B2-54A152579875}"/>
              </a:ext>
            </a:extLst>
          </p:cNvPr>
          <p:cNvSpPr/>
          <p:nvPr/>
        </p:nvSpPr>
        <p:spPr>
          <a:xfrm>
            <a:off x="362388" y="2944855"/>
            <a:ext cx="10368365" cy="2893100"/>
          </a:xfrm>
          <a:prstGeom prst="rect">
            <a:avLst/>
          </a:prstGeom>
          <a:solidFill>
            <a:srgbClr val="CCECFF"/>
          </a:solidFill>
          <a:ln>
            <a:solidFill>
              <a:schemeClr val="accent5">
                <a:lumMod val="75000"/>
              </a:schemeClr>
            </a:solidFill>
          </a:ln>
        </p:spPr>
        <p:txBody>
          <a:bodyPr wrap="square">
            <a:spAutoFit/>
          </a:bodyPr>
          <a:lstStyle/>
          <a:p>
            <a:pPr marL="285750" indent="-285750" algn="just">
              <a:buFont typeface="Arial" panose="020B0604020202020204" pitchFamily="34" charset="0"/>
              <a:buChar char="•"/>
            </a:pPr>
            <a:r>
              <a:rPr lang="it-IT" sz="1400" b="1" dirty="0">
                <a:latin typeface="Verdana" panose="020B0604030504040204" pitchFamily="34" charset="0"/>
                <a:ea typeface="Verdana" panose="020B0604030504040204" pitchFamily="34" charset="0"/>
              </a:rPr>
              <a:t>Territorio comunale di Pontboset</a:t>
            </a:r>
            <a:r>
              <a:rPr lang="it-IT" sz="1400" dirty="0">
                <a:latin typeface="Verdana" panose="020B0604030504040204" pitchFamily="34" charset="0"/>
                <a:ea typeface="Verdana" panose="020B0604030504040204" pitchFamily="34" charset="0"/>
              </a:rPr>
              <a:t>: a giugno 2025, è stato approvato l’aumento del costo ammesso del progetto, che è passato da Euro 2.500.000 a Euro </a:t>
            </a:r>
            <a:r>
              <a:rPr lang="it-IT" sz="1400" b="1" dirty="0">
                <a:latin typeface="Verdana" panose="020B0604030504040204" pitchFamily="34" charset="0"/>
                <a:ea typeface="Verdana" panose="020B0604030504040204" pitchFamily="34" charset="0"/>
              </a:rPr>
              <a:t>3.500.000</a:t>
            </a:r>
            <a:r>
              <a:rPr lang="it-IT" sz="1400" dirty="0">
                <a:latin typeface="Verdana" panose="020B0604030504040204" pitchFamily="34" charset="0"/>
                <a:ea typeface="Verdana" panose="020B0604030504040204" pitchFamily="34" charset="0"/>
              </a:rPr>
              <a:t>, resosi necessario a seguito delle nuove valutazioni geologiche di rischio eseguite successivamente al crollo lapideo, che ha interessato la strada di Pontboset, a maggio 2024, e che ha comportato un aumento del perimetro di intervento del progetto. A novembre 2025 è stato dato avvio alla concertazione </a:t>
            </a:r>
            <a:r>
              <a:rPr lang="it-IT" sz="1400" dirty="0" err="1">
                <a:latin typeface="Verdana" panose="020B0604030504040204" pitchFamily="34" charset="0"/>
                <a:ea typeface="Verdana" panose="020B0604030504040204" pitchFamily="34" charset="0"/>
              </a:rPr>
              <a:t>pre</a:t>
            </a:r>
            <a:r>
              <a:rPr lang="it-IT" sz="1400" dirty="0">
                <a:latin typeface="Verdana" panose="020B0604030504040204" pitchFamily="34" charset="0"/>
                <a:ea typeface="Verdana" panose="020B0604030504040204" pitchFamily="34" charset="0"/>
              </a:rPr>
              <a:t> gara della procedura di affidamento del servizio di progettazione di fattibilità tecnica e economica ed esecutiva, nonché della redazione della relazione geologica, direzione lavori e coordinamento della sicurezza in fase di progettazione ed esecuzione per un ammontare complessivo pari a Euro 428.621,64.</a:t>
            </a:r>
          </a:p>
          <a:p>
            <a:pPr marL="285750" indent="-285750" algn="just">
              <a:buFont typeface="Arial" panose="020B0604020202020204" pitchFamily="34" charset="0"/>
              <a:buChar char="•"/>
            </a:pPr>
            <a:r>
              <a:rPr lang="it-IT" sz="1400" b="1" dirty="0">
                <a:latin typeface="Verdana" panose="020B0604030504040204" pitchFamily="34" charset="0"/>
                <a:ea typeface="Verdana" panose="020B0604030504040204" pitchFamily="34" charset="0"/>
              </a:rPr>
              <a:t>Strada romana delle Gallie</a:t>
            </a:r>
            <a:r>
              <a:rPr lang="it-IT" sz="1400" dirty="0">
                <a:latin typeface="Verdana" panose="020B0604030504040204" pitchFamily="34" charset="0"/>
                <a:ea typeface="Verdana" panose="020B0604030504040204" pitchFamily="34" charset="0"/>
              </a:rPr>
              <a:t>: per il progetto che presenta un costo ammesso di Euro </a:t>
            </a:r>
            <a:r>
              <a:rPr lang="it-IT" sz="1400" b="1" dirty="0">
                <a:latin typeface="Verdana" panose="020B0604030504040204" pitchFamily="34" charset="0"/>
                <a:ea typeface="Verdana" panose="020B0604030504040204" pitchFamily="34" charset="0"/>
              </a:rPr>
              <a:t>2.500.000</a:t>
            </a:r>
            <a:r>
              <a:rPr lang="it-IT" sz="1400" dirty="0">
                <a:latin typeface="Verdana" panose="020B0604030504040204" pitchFamily="34" charset="0"/>
                <a:ea typeface="Verdana" panose="020B0604030504040204" pitchFamily="34" charset="0"/>
              </a:rPr>
              <a:t>, è in corso di approvazione l’aggiudicazione immediatamente efficace dei servizi di progettazione di fattibilità tecnica e economica ed esecutiva, nonché della redazione della relazione geologica, direzione lavori e coordinamento della sicurezza in fase di progettazione ed esecuzione per un ammontare complessivo pari a circa Euro 201.000.  </a:t>
            </a:r>
          </a:p>
        </p:txBody>
      </p:sp>
      <p:sp>
        <p:nvSpPr>
          <p:cNvPr id="6" name="Rettangolo 5">
            <a:extLst>
              <a:ext uri="{FF2B5EF4-FFF2-40B4-BE49-F238E27FC236}">
                <a16:creationId xmlns:a16="http://schemas.microsoft.com/office/drawing/2014/main" id="{A94D0D80-9688-4E64-A21D-928C0A34609A}"/>
              </a:ext>
            </a:extLst>
          </p:cNvPr>
          <p:cNvSpPr/>
          <p:nvPr/>
        </p:nvSpPr>
        <p:spPr>
          <a:xfrm>
            <a:off x="362388" y="1952074"/>
            <a:ext cx="5547603" cy="523220"/>
          </a:xfrm>
          <a:prstGeom prst="rect">
            <a:avLst/>
          </a:prstGeom>
          <a:solidFill>
            <a:schemeClr val="accent1"/>
          </a:solidFill>
          <a:ln>
            <a:noFill/>
          </a:ln>
          <a:effectLst>
            <a:outerShdw blurRad="225425" dist="50800" dir="5220000" algn="ctr">
              <a:srgbClr val="000000">
                <a:alpha val="33000"/>
              </a:srgbClr>
            </a:outerShdw>
          </a:effectLst>
        </p:spPr>
        <p:style>
          <a:lnRef idx="1">
            <a:schemeClr val="accent2"/>
          </a:lnRef>
          <a:fillRef idx="3">
            <a:schemeClr val="accent2"/>
          </a:fillRef>
          <a:effectRef idx="2">
            <a:schemeClr val="accent2"/>
          </a:effectRef>
          <a:fontRef idx="minor">
            <a:schemeClr val="lt1"/>
          </a:fontRef>
        </p:style>
        <p:txBody>
          <a:bodyPr wrap="square">
            <a:spAutoFit/>
          </a:bodyPr>
          <a:lstStyle/>
          <a:p>
            <a:pPr algn="ctr"/>
            <a:r>
              <a:rPr lang="it-IT" sz="1400" dirty="0">
                <a:latin typeface="Verdana" panose="020B0604030504040204" pitchFamily="34" charset="0"/>
                <a:ea typeface="Verdana" panose="020B0604030504040204" pitchFamily="34" charset="0"/>
              </a:rPr>
              <a:t>Interventi per la messa in sicurezza e per la prevenzione dei rischi di natura idrogeologica </a:t>
            </a:r>
          </a:p>
        </p:txBody>
      </p:sp>
      <p:sp>
        <p:nvSpPr>
          <p:cNvPr id="7" name="Freccia a destra 6">
            <a:extLst>
              <a:ext uri="{FF2B5EF4-FFF2-40B4-BE49-F238E27FC236}">
                <a16:creationId xmlns:a16="http://schemas.microsoft.com/office/drawing/2014/main" id="{DAB60E26-7A36-4A71-8003-EF7C0B593AA6}"/>
              </a:ext>
            </a:extLst>
          </p:cNvPr>
          <p:cNvSpPr/>
          <p:nvPr/>
        </p:nvSpPr>
        <p:spPr>
          <a:xfrm>
            <a:off x="5988333" y="2175052"/>
            <a:ext cx="491818" cy="277010"/>
          </a:xfrm>
          <a:prstGeom prst="rightArrow">
            <a:avLst/>
          </a:prstGeom>
          <a:solidFill>
            <a:schemeClr val="accent1">
              <a:alpha val="5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400"/>
          </a:p>
        </p:txBody>
      </p:sp>
      <p:sp>
        <p:nvSpPr>
          <p:cNvPr id="8" name="CasellaDiTesto 7">
            <a:extLst>
              <a:ext uri="{FF2B5EF4-FFF2-40B4-BE49-F238E27FC236}">
                <a16:creationId xmlns:a16="http://schemas.microsoft.com/office/drawing/2014/main" id="{2826BA1E-1E1D-46A6-BD95-E7F61D660A05}"/>
              </a:ext>
            </a:extLst>
          </p:cNvPr>
          <p:cNvSpPr txBox="1"/>
          <p:nvPr/>
        </p:nvSpPr>
        <p:spPr>
          <a:xfrm>
            <a:off x="5264727" y="6345382"/>
            <a:ext cx="6751782" cy="338554"/>
          </a:xfrm>
          <a:prstGeom prst="rect">
            <a:avLst/>
          </a:prstGeom>
          <a:noFill/>
        </p:spPr>
        <p:txBody>
          <a:bodyPr wrap="square" rtlCol="0">
            <a:spAutoFit/>
          </a:bodyPr>
          <a:lstStyle/>
          <a:p>
            <a:r>
              <a:rPr lang="it-IT" sz="1600" dirty="0">
                <a:solidFill>
                  <a:schemeClr val="accent1"/>
                </a:solidFill>
              </a:rPr>
              <a:t>Comitato di Sorveglianza PR Valle d’Aosta FESR 2021-2027 – 20 novembre 2025</a:t>
            </a:r>
          </a:p>
        </p:txBody>
      </p:sp>
    </p:spTree>
    <p:extLst>
      <p:ext uri="{BB962C8B-B14F-4D97-AF65-F5344CB8AC3E}">
        <p14:creationId xmlns:p14="http://schemas.microsoft.com/office/powerpoint/2010/main" val="429511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9687ED46-37E1-4D97-AD88-1C33B7CA59AC}"/>
              </a:ext>
            </a:extLst>
          </p:cNvPr>
          <p:cNvSpPr/>
          <p:nvPr/>
        </p:nvSpPr>
        <p:spPr>
          <a:xfrm>
            <a:off x="2613988" y="1799673"/>
            <a:ext cx="5377116" cy="338554"/>
          </a:xfrm>
          <a:prstGeom prst="rect">
            <a:avLst/>
          </a:prstGeom>
          <a:solidFill>
            <a:schemeClr val="accent1"/>
          </a:solidFill>
          <a:ln>
            <a:noFill/>
          </a:ln>
          <a:effectLst>
            <a:outerShdw blurRad="225425" dist="50800" dir="5220000" algn="ctr">
              <a:srgbClr val="000000">
                <a:alpha val="33000"/>
              </a:srgbClr>
            </a:outerShdw>
          </a:effectLst>
        </p:spPr>
        <p:style>
          <a:lnRef idx="1">
            <a:schemeClr val="accent2"/>
          </a:lnRef>
          <a:fillRef idx="3">
            <a:schemeClr val="accent2"/>
          </a:fillRef>
          <a:effectRef idx="2">
            <a:schemeClr val="accent2"/>
          </a:effectRef>
          <a:fontRef idx="minor">
            <a:schemeClr val="lt1"/>
          </a:fontRef>
        </p:style>
        <p:txBody>
          <a:bodyPr wrap="square">
            <a:spAutoFit/>
          </a:bodyPr>
          <a:lstStyle/>
          <a:p>
            <a:pPr algn="ctr"/>
            <a:r>
              <a:rPr lang="it-IT" sz="1600" dirty="0">
                <a:solidFill>
                  <a:schemeClr val="lt1"/>
                </a:solidFill>
                <a:latin typeface="Verdana" panose="020B0604030504040204" pitchFamily="34" charset="0"/>
                <a:ea typeface="Verdana" panose="020B0604030504040204" pitchFamily="34" charset="0"/>
              </a:rPr>
              <a:t>Interventi di adattamento ai cambiamenti climatici </a:t>
            </a:r>
          </a:p>
        </p:txBody>
      </p:sp>
      <p:sp>
        <p:nvSpPr>
          <p:cNvPr id="5" name="Freccia in giù 4">
            <a:extLst>
              <a:ext uri="{FF2B5EF4-FFF2-40B4-BE49-F238E27FC236}">
                <a16:creationId xmlns:a16="http://schemas.microsoft.com/office/drawing/2014/main" id="{F6C31DA1-85CD-4F1E-A37B-F0A33DB34F49}"/>
              </a:ext>
            </a:extLst>
          </p:cNvPr>
          <p:cNvSpPr/>
          <p:nvPr/>
        </p:nvSpPr>
        <p:spPr>
          <a:xfrm>
            <a:off x="5190565" y="2501152"/>
            <a:ext cx="385483" cy="394447"/>
          </a:xfrm>
          <a:prstGeom prst="downArrow">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Rettangolo 7">
            <a:extLst>
              <a:ext uri="{FF2B5EF4-FFF2-40B4-BE49-F238E27FC236}">
                <a16:creationId xmlns:a16="http://schemas.microsoft.com/office/drawing/2014/main" id="{BDEBA3DE-E251-4067-B58A-4C41CB368265}"/>
              </a:ext>
            </a:extLst>
          </p:cNvPr>
          <p:cNvSpPr/>
          <p:nvPr/>
        </p:nvSpPr>
        <p:spPr>
          <a:xfrm>
            <a:off x="905435" y="2895599"/>
            <a:ext cx="4125632" cy="954107"/>
          </a:xfrm>
          <a:prstGeom prst="rect">
            <a:avLst/>
          </a:prstGeom>
          <a:solidFill>
            <a:schemeClr val="accent1">
              <a:lumMod val="60000"/>
              <a:lumOff val="40000"/>
            </a:schemeClr>
          </a:solidFill>
          <a:ln>
            <a:solidFill>
              <a:schemeClr val="accent1">
                <a:lumMod val="75000"/>
              </a:schemeClr>
            </a:solidFill>
          </a:ln>
        </p:spPr>
        <p:style>
          <a:lnRef idx="1">
            <a:schemeClr val="accent4"/>
          </a:lnRef>
          <a:fillRef idx="2">
            <a:schemeClr val="accent4"/>
          </a:fillRef>
          <a:effectRef idx="1">
            <a:schemeClr val="accent4"/>
          </a:effectRef>
          <a:fontRef idx="minor">
            <a:schemeClr val="dk1"/>
          </a:fontRef>
        </p:style>
        <p:txBody>
          <a:bodyPr wrap="square">
            <a:spAutoFit/>
          </a:bodyPr>
          <a:lstStyle/>
          <a:p>
            <a:pPr algn="just"/>
            <a:r>
              <a:rPr lang="it-IT" sz="1400" i="1" dirty="0">
                <a:solidFill>
                  <a:schemeClr val="dk1"/>
                </a:solidFill>
                <a:latin typeface="Verdana" panose="020B0604030504040204" pitchFamily="34" charset="0"/>
                <a:ea typeface="Verdana" panose="020B0604030504040204" pitchFamily="34" charset="0"/>
              </a:rPr>
              <a:t>Azioni di adattamento al cambiamento climatico a livello locale in attuazione della strategia regionale di adattamento ai cambiamenti</a:t>
            </a:r>
          </a:p>
        </p:txBody>
      </p:sp>
      <p:sp>
        <p:nvSpPr>
          <p:cNvPr id="9" name="Rettangolo 8">
            <a:extLst>
              <a:ext uri="{FF2B5EF4-FFF2-40B4-BE49-F238E27FC236}">
                <a16:creationId xmlns:a16="http://schemas.microsoft.com/office/drawing/2014/main" id="{7F678BD1-FBE1-4B69-B6CD-BC207EB605D0}"/>
              </a:ext>
            </a:extLst>
          </p:cNvPr>
          <p:cNvSpPr/>
          <p:nvPr/>
        </p:nvSpPr>
        <p:spPr>
          <a:xfrm>
            <a:off x="5735546" y="2895599"/>
            <a:ext cx="4125632" cy="1169551"/>
          </a:xfrm>
          <a:prstGeom prst="rect">
            <a:avLst/>
          </a:prstGeom>
          <a:solidFill>
            <a:schemeClr val="accent1">
              <a:lumMod val="60000"/>
              <a:lumOff val="40000"/>
            </a:schemeClr>
          </a:solidFill>
          <a:ln>
            <a:solidFill>
              <a:schemeClr val="accent1">
                <a:lumMod val="75000"/>
              </a:schemeClr>
            </a:solidFill>
          </a:ln>
        </p:spPr>
        <p:style>
          <a:lnRef idx="1">
            <a:schemeClr val="accent4"/>
          </a:lnRef>
          <a:fillRef idx="2">
            <a:schemeClr val="accent4"/>
          </a:fillRef>
          <a:effectRef idx="1">
            <a:schemeClr val="accent4"/>
          </a:effectRef>
          <a:fontRef idx="minor">
            <a:schemeClr val="dk1"/>
          </a:fontRef>
        </p:style>
        <p:txBody>
          <a:bodyPr wrap="square">
            <a:spAutoFit/>
          </a:bodyPr>
          <a:lstStyle/>
          <a:p>
            <a:pPr algn="just"/>
            <a:r>
              <a:rPr lang="it-IT" sz="1400" i="1" dirty="0">
                <a:latin typeface="Verdana" panose="020B0604030504040204" pitchFamily="34" charset="0"/>
                <a:ea typeface="Verdana" panose="020B0604030504040204" pitchFamily="34" charset="0"/>
              </a:rPr>
              <a:t>Prevenzione dei rischi in un contesto di cambiamento climatico – tecniche di monitoraggio e di rilevamento dei parametri ambientali per il monitoraggio territoriale</a:t>
            </a:r>
          </a:p>
        </p:txBody>
      </p:sp>
      <p:sp>
        <p:nvSpPr>
          <p:cNvPr id="10" name="Freccia in giù 9">
            <a:extLst>
              <a:ext uri="{FF2B5EF4-FFF2-40B4-BE49-F238E27FC236}">
                <a16:creationId xmlns:a16="http://schemas.microsoft.com/office/drawing/2014/main" id="{A390FAF6-340E-4856-803E-72B323C0D5B1}"/>
              </a:ext>
            </a:extLst>
          </p:cNvPr>
          <p:cNvSpPr/>
          <p:nvPr/>
        </p:nvSpPr>
        <p:spPr>
          <a:xfrm>
            <a:off x="2775509" y="4171688"/>
            <a:ext cx="385483" cy="394447"/>
          </a:xfrm>
          <a:prstGeom prst="downArrow">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Freccia in giù 10">
            <a:extLst>
              <a:ext uri="{FF2B5EF4-FFF2-40B4-BE49-F238E27FC236}">
                <a16:creationId xmlns:a16="http://schemas.microsoft.com/office/drawing/2014/main" id="{90A53FF4-404A-4A03-85B6-7D3D2C744DF5}"/>
              </a:ext>
            </a:extLst>
          </p:cNvPr>
          <p:cNvSpPr/>
          <p:nvPr/>
        </p:nvSpPr>
        <p:spPr>
          <a:xfrm>
            <a:off x="7605620" y="4219609"/>
            <a:ext cx="385483" cy="394447"/>
          </a:xfrm>
          <a:prstGeom prst="downArrow">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Rettangolo 11">
            <a:extLst>
              <a:ext uri="{FF2B5EF4-FFF2-40B4-BE49-F238E27FC236}">
                <a16:creationId xmlns:a16="http://schemas.microsoft.com/office/drawing/2014/main" id="{F1190FA4-8AE3-4607-93B7-838A8E5159D9}"/>
              </a:ext>
            </a:extLst>
          </p:cNvPr>
          <p:cNvSpPr/>
          <p:nvPr/>
        </p:nvSpPr>
        <p:spPr>
          <a:xfrm>
            <a:off x="1449137" y="4672673"/>
            <a:ext cx="3038226" cy="954107"/>
          </a:xfrm>
          <a:prstGeom prst="rect">
            <a:avLst/>
          </a:prstGeom>
          <a:solidFill>
            <a:srgbClr val="CCECFF"/>
          </a:solidFill>
          <a:ln>
            <a:solidFill>
              <a:schemeClr val="accent5">
                <a:lumMod val="75000"/>
              </a:schemeClr>
            </a:solidFill>
          </a:ln>
          <a:effectLst>
            <a:outerShdw blurRad="225425" dist="50800" dir="5220000" algn="ctr">
              <a:srgbClr val="000000">
                <a:alpha val="33000"/>
              </a:srgbClr>
            </a:outerShdw>
          </a:effectLst>
        </p:spPr>
        <p:style>
          <a:lnRef idx="1">
            <a:schemeClr val="accent2"/>
          </a:lnRef>
          <a:fillRef idx="3">
            <a:schemeClr val="accent2"/>
          </a:fillRef>
          <a:effectRef idx="2">
            <a:schemeClr val="accent2"/>
          </a:effectRef>
          <a:fontRef idx="minor">
            <a:schemeClr val="lt1"/>
          </a:fontRef>
        </p:style>
        <p:txBody>
          <a:bodyPr wrap="square">
            <a:spAutoFit/>
          </a:bodyPr>
          <a:lstStyle/>
          <a:p>
            <a:pPr algn="ctr"/>
            <a:r>
              <a:rPr lang="it-IT" sz="1400" b="1" i="1" dirty="0">
                <a:solidFill>
                  <a:schemeClr val="tx1"/>
                </a:solidFill>
                <a:latin typeface="Verdana" panose="020B0604030504040204" pitchFamily="34" charset="0"/>
                <a:ea typeface="Verdana" panose="020B0604030504040204" pitchFamily="34" charset="0"/>
              </a:rPr>
              <a:t>Temi principali:</a:t>
            </a:r>
          </a:p>
          <a:p>
            <a:pPr algn="just"/>
            <a:r>
              <a:rPr lang="it-IT" sz="1400" i="1" dirty="0">
                <a:solidFill>
                  <a:schemeClr val="tx1"/>
                </a:solidFill>
                <a:latin typeface="Verdana" panose="020B0604030504040204" pitchFamily="34" charset="0"/>
                <a:ea typeface="Verdana" panose="020B0604030504040204" pitchFamily="34" charset="0"/>
              </a:rPr>
              <a:t>Rischi glaciali e periglaciali</a:t>
            </a:r>
          </a:p>
          <a:p>
            <a:pPr algn="just"/>
            <a:r>
              <a:rPr lang="it-IT" sz="1400" i="1" dirty="0">
                <a:solidFill>
                  <a:schemeClr val="tx1"/>
                </a:solidFill>
                <a:latin typeface="Verdana" panose="020B0604030504040204" pitchFamily="34" charset="0"/>
                <a:ea typeface="Verdana" panose="020B0604030504040204" pitchFamily="34" charset="0"/>
              </a:rPr>
              <a:t>Gestione delle risorse idriche </a:t>
            </a:r>
          </a:p>
          <a:p>
            <a:pPr algn="just"/>
            <a:r>
              <a:rPr lang="it-IT" sz="1400" i="1" dirty="0">
                <a:solidFill>
                  <a:schemeClr val="tx1"/>
                </a:solidFill>
                <a:latin typeface="Verdana" panose="020B0604030504040204" pitchFamily="34" charset="0"/>
                <a:ea typeface="Verdana" panose="020B0604030504040204" pitchFamily="34" charset="0"/>
              </a:rPr>
              <a:t>Uso delle risorse idriche</a:t>
            </a:r>
          </a:p>
        </p:txBody>
      </p:sp>
      <p:sp>
        <p:nvSpPr>
          <p:cNvPr id="13" name="Rettangolo 12">
            <a:extLst>
              <a:ext uri="{FF2B5EF4-FFF2-40B4-BE49-F238E27FC236}">
                <a16:creationId xmlns:a16="http://schemas.microsoft.com/office/drawing/2014/main" id="{175BB072-6896-4402-9F99-C0017E55FD13}"/>
              </a:ext>
            </a:extLst>
          </p:cNvPr>
          <p:cNvSpPr/>
          <p:nvPr/>
        </p:nvSpPr>
        <p:spPr>
          <a:xfrm>
            <a:off x="6185526" y="4672673"/>
            <a:ext cx="3038226" cy="954107"/>
          </a:xfrm>
          <a:prstGeom prst="rect">
            <a:avLst/>
          </a:prstGeom>
          <a:solidFill>
            <a:srgbClr val="CCECFF"/>
          </a:solidFill>
          <a:ln>
            <a:solidFill>
              <a:schemeClr val="accent5">
                <a:lumMod val="75000"/>
              </a:schemeClr>
            </a:solidFill>
          </a:ln>
          <a:effectLst>
            <a:outerShdw blurRad="225425" dist="50800" dir="5220000" algn="ctr">
              <a:srgbClr val="000000">
                <a:alpha val="33000"/>
              </a:srgbClr>
            </a:outerShdw>
          </a:effectLst>
        </p:spPr>
        <p:style>
          <a:lnRef idx="1">
            <a:schemeClr val="accent2"/>
          </a:lnRef>
          <a:fillRef idx="3">
            <a:schemeClr val="accent2"/>
          </a:fillRef>
          <a:effectRef idx="2">
            <a:schemeClr val="accent2"/>
          </a:effectRef>
          <a:fontRef idx="minor">
            <a:schemeClr val="lt1"/>
          </a:fontRef>
        </p:style>
        <p:txBody>
          <a:bodyPr wrap="square">
            <a:spAutoFit/>
          </a:bodyPr>
          <a:lstStyle/>
          <a:p>
            <a:pPr algn="ctr"/>
            <a:r>
              <a:rPr lang="it-IT" sz="1400" b="1" i="1" dirty="0">
                <a:solidFill>
                  <a:schemeClr val="tx1"/>
                </a:solidFill>
                <a:latin typeface="Verdana" panose="020B0604030504040204" pitchFamily="34" charset="0"/>
                <a:ea typeface="Verdana" panose="020B0604030504040204" pitchFamily="34" charset="0"/>
              </a:rPr>
              <a:t>Temi principali:</a:t>
            </a:r>
          </a:p>
          <a:p>
            <a:pPr algn="just"/>
            <a:r>
              <a:rPr lang="it-IT" sz="1400" i="1" dirty="0">
                <a:solidFill>
                  <a:schemeClr val="tx1"/>
                </a:solidFill>
                <a:latin typeface="Verdana" panose="020B0604030504040204" pitchFamily="34" charset="0"/>
                <a:ea typeface="Verdana" panose="020B0604030504040204" pitchFamily="34" charset="0"/>
              </a:rPr>
              <a:t>Monitoraggio dell’evoluzione degli ambiti montani e dei corpi idrici</a:t>
            </a:r>
          </a:p>
        </p:txBody>
      </p:sp>
      <p:sp>
        <p:nvSpPr>
          <p:cNvPr id="14" name="CasellaDiTesto 13">
            <a:extLst>
              <a:ext uri="{FF2B5EF4-FFF2-40B4-BE49-F238E27FC236}">
                <a16:creationId xmlns:a16="http://schemas.microsoft.com/office/drawing/2014/main" id="{2826BA1E-1E1D-46A6-BD95-E7F61D660A05}"/>
              </a:ext>
            </a:extLst>
          </p:cNvPr>
          <p:cNvSpPr txBox="1"/>
          <p:nvPr/>
        </p:nvSpPr>
        <p:spPr>
          <a:xfrm>
            <a:off x="5264727" y="6345382"/>
            <a:ext cx="6751782" cy="338554"/>
          </a:xfrm>
          <a:prstGeom prst="rect">
            <a:avLst/>
          </a:prstGeom>
          <a:noFill/>
        </p:spPr>
        <p:txBody>
          <a:bodyPr wrap="square" rtlCol="0">
            <a:spAutoFit/>
          </a:bodyPr>
          <a:lstStyle/>
          <a:p>
            <a:r>
              <a:rPr lang="it-IT" sz="1600" dirty="0">
                <a:solidFill>
                  <a:schemeClr val="accent1"/>
                </a:solidFill>
              </a:rPr>
              <a:t>Comitato di Sorveglianza PR Valle d’Aosta FESR 2021-2027 – 20 novembre 2025</a:t>
            </a:r>
          </a:p>
        </p:txBody>
      </p:sp>
    </p:spTree>
    <p:extLst>
      <p:ext uri="{BB962C8B-B14F-4D97-AF65-F5344CB8AC3E}">
        <p14:creationId xmlns:p14="http://schemas.microsoft.com/office/powerpoint/2010/main" val="1166469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randombar(horizont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randombar(horizontal)">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C2727EAD-44A4-4465-9C9A-46D5813AAC4C}"/>
              </a:ext>
            </a:extLst>
          </p:cNvPr>
          <p:cNvSpPr/>
          <p:nvPr/>
        </p:nvSpPr>
        <p:spPr>
          <a:xfrm>
            <a:off x="5360894" y="1353665"/>
            <a:ext cx="4860738" cy="738664"/>
          </a:xfrm>
          <a:prstGeom prst="rect">
            <a:avLst/>
          </a:prstGeom>
          <a:solidFill>
            <a:schemeClr val="accent1">
              <a:lumMod val="60000"/>
              <a:lumOff val="40000"/>
            </a:schemeClr>
          </a:solidFill>
          <a:ln>
            <a:solidFill>
              <a:srgbClr val="0070C0"/>
            </a:solidFill>
          </a:ln>
        </p:spPr>
        <p:style>
          <a:lnRef idx="1">
            <a:schemeClr val="accent4"/>
          </a:lnRef>
          <a:fillRef idx="2">
            <a:schemeClr val="accent4"/>
          </a:fillRef>
          <a:effectRef idx="1">
            <a:schemeClr val="accent4"/>
          </a:effectRef>
          <a:fontRef idx="minor">
            <a:schemeClr val="dk1"/>
          </a:fontRef>
        </p:style>
        <p:txBody>
          <a:bodyPr wrap="square">
            <a:spAutoFit/>
          </a:bodyPr>
          <a:lstStyle/>
          <a:p>
            <a:pPr algn="just"/>
            <a:r>
              <a:rPr lang="it-IT" sz="1400" i="1" dirty="0">
                <a:solidFill>
                  <a:schemeClr val="dk1"/>
                </a:solidFill>
                <a:latin typeface="Verdana" panose="020B0604030504040204" pitchFamily="34" charset="0"/>
                <a:ea typeface="Verdana" panose="020B0604030504040204" pitchFamily="34" charset="0"/>
              </a:rPr>
              <a:t>Azioni di adattamento al cambiamento climatico a livello locale in attuazione della strategia regionale di adattamento ai cambiamenti</a:t>
            </a:r>
          </a:p>
        </p:txBody>
      </p:sp>
      <p:sp>
        <p:nvSpPr>
          <p:cNvPr id="5" name="Rettangolo 4">
            <a:extLst>
              <a:ext uri="{FF2B5EF4-FFF2-40B4-BE49-F238E27FC236}">
                <a16:creationId xmlns:a16="http://schemas.microsoft.com/office/drawing/2014/main" id="{32626F09-4FA8-4929-BA00-6FD94744B141}"/>
              </a:ext>
            </a:extLst>
          </p:cNvPr>
          <p:cNvSpPr/>
          <p:nvPr/>
        </p:nvSpPr>
        <p:spPr>
          <a:xfrm>
            <a:off x="718884" y="1353665"/>
            <a:ext cx="3377987" cy="584775"/>
          </a:xfrm>
          <a:prstGeom prst="rect">
            <a:avLst/>
          </a:prstGeom>
          <a:solidFill>
            <a:schemeClr val="accent1"/>
          </a:solidFill>
          <a:ln>
            <a:noFill/>
          </a:ln>
          <a:effectLst>
            <a:outerShdw blurRad="225425" dist="50800" dir="5220000" algn="ctr">
              <a:srgbClr val="000000">
                <a:alpha val="33000"/>
              </a:srgbClr>
            </a:outerShdw>
          </a:effectLst>
        </p:spPr>
        <p:style>
          <a:lnRef idx="1">
            <a:schemeClr val="accent2"/>
          </a:lnRef>
          <a:fillRef idx="3">
            <a:schemeClr val="accent2"/>
          </a:fillRef>
          <a:effectRef idx="2">
            <a:schemeClr val="accent2"/>
          </a:effectRef>
          <a:fontRef idx="minor">
            <a:schemeClr val="lt1"/>
          </a:fontRef>
        </p:style>
        <p:txBody>
          <a:bodyPr wrap="square">
            <a:spAutoFit/>
          </a:bodyPr>
          <a:lstStyle/>
          <a:p>
            <a:pPr algn="ctr"/>
            <a:r>
              <a:rPr lang="it-IT" sz="1600" dirty="0">
                <a:solidFill>
                  <a:schemeClr val="lt1"/>
                </a:solidFill>
                <a:latin typeface="Verdana" panose="020B0604030504040204" pitchFamily="34" charset="0"/>
                <a:ea typeface="Verdana" panose="020B0604030504040204" pitchFamily="34" charset="0"/>
              </a:rPr>
              <a:t>Interventi di adattamento ai cambiamenti climatici </a:t>
            </a:r>
          </a:p>
        </p:txBody>
      </p:sp>
      <p:sp>
        <p:nvSpPr>
          <p:cNvPr id="6" name="Freccia a destra 5">
            <a:extLst>
              <a:ext uri="{FF2B5EF4-FFF2-40B4-BE49-F238E27FC236}">
                <a16:creationId xmlns:a16="http://schemas.microsoft.com/office/drawing/2014/main" id="{98243A65-1A55-4138-8048-37270CA68747}"/>
              </a:ext>
            </a:extLst>
          </p:cNvPr>
          <p:cNvSpPr/>
          <p:nvPr/>
        </p:nvSpPr>
        <p:spPr>
          <a:xfrm>
            <a:off x="4482973" y="1753769"/>
            <a:ext cx="491818" cy="277010"/>
          </a:xfrm>
          <a:prstGeom prst="rightArrow">
            <a:avLst/>
          </a:prstGeom>
          <a:solidFill>
            <a:schemeClr val="accent1">
              <a:alpha val="5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400"/>
          </a:p>
        </p:txBody>
      </p:sp>
      <p:sp>
        <p:nvSpPr>
          <p:cNvPr id="7" name="Rettangolo 6">
            <a:extLst>
              <a:ext uri="{FF2B5EF4-FFF2-40B4-BE49-F238E27FC236}">
                <a16:creationId xmlns:a16="http://schemas.microsoft.com/office/drawing/2014/main" id="{11C41D76-7201-4E2C-877E-4164249D4612}"/>
              </a:ext>
            </a:extLst>
          </p:cNvPr>
          <p:cNvSpPr/>
          <p:nvPr/>
        </p:nvSpPr>
        <p:spPr>
          <a:xfrm>
            <a:off x="718884" y="2473790"/>
            <a:ext cx="9502748" cy="1446550"/>
          </a:xfrm>
          <a:prstGeom prst="rect">
            <a:avLst/>
          </a:prstGeom>
          <a:solidFill>
            <a:srgbClr val="CCECFF"/>
          </a:solidFill>
          <a:ln>
            <a:solidFill>
              <a:srgbClr val="0070C0"/>
            </a:solidFill>
          </a:ln>
        </p:spPr>
        <p:txBody>
          <a:bodyPr wrap="square">
            <a:spAutoFit/>
          </a:bodyPr>
          <a:lstStyle/>
          <a:p>
            <a:pPr algn="just"/>
            <a:r>
              <a:rPr lang="it-IT" sz="1400" dirty="0">
                <a:latin typeface="Verdana" panose="020B0604030504040204" pitchFamily="34" charset="0"/>
                <a:ea typeface="Verdana" panose="020B0604030504040204" pitchFamily="34" charset="0"/>
              </a:rPr>
              <a:t> </a:t>
            </a:r>
            <a:r>
              <a:rPr lang="it-IT" sz="1400" b="1" dirty="0">
                <a:latin typeface="Verdana" panose="020B0604030504040204" pitchFamily="34" charset="0"/>
                <a:ea typeface="Verdana" panose="020B0604030504040204" pitchFamily="34" charset="0"/>
              </a:rPr>
              <a:t>“</a:t>
            </a:r>
            <a:r>
              <a:rPr lang="it-IT" sz="1400" b="1" i="1" dirty="0">
                <a:latin typeface="Verdana" panose="020B0604030504040204" pitchFamily="34" charset="0"/>
                <a:ea typeface="Verdana" panose="020B0604030504040204" pitchFamily="34" charset="0"/>
              </a:rPr>
              <a:t>Implementazione di un sistema delle conoscenze delle fonti di approvvigionamento di acqua destinata al consumo umano ai fini della loro salvaguardia alla luce dei cambiamenti climatici in atto</a:t>
            </a:r>
            <a:r>
              <a:rPr lang="it-IT" sz="1400" dirty="0">
                <a:latin typeface="Verdana" panose="020B0604030504040204" pitchFamily="34" charset="0"/>
                <a:ea typeface="Verdana" panose="020B0604030504040204" pitchFamily="34" charset="0"/>
              </a:rPr>
              <a:t>”: Progetto approvato nel 2024, per</a:t>
            </a:r>
            <a:r>
              <a:rPr lang="it-IT" sz="1400" b="1" dirty="0">
                <a:latin typeface="Verdana" panose="020B0604030504040204" pitchFamily="34" charset="0"/>
                <a:ea typeface="Verdana" panose="020B0604030504040204" pitchFamily="34" charset="0"/>
              </a:rPr>
              <a:t> Euro 1.400.000</a:t>
            </a:r>
            <a:r>
              <a:rPr lang="it-IT" sz="1400" dirty="0">
                <a:latin typeface="Verdana" panose="020B0604030504040204" pitchFamily="34" charset="0"/>
                <a:ea typeface="Verdana" panose="020B0604030504040204" pitchFamily="34" charset="0"/>
              </a:rPr>
              <a:t>. A seguito della stipula della Convenzione tra Regione e BIM a ottobre 2024, nel corso del 2025 il BIM ha espletato la procedura di affidamento del servizio per l’attuazione del Progetto, per un </a:t>
            </a:r>
            <a:r>
              <a:rPr lang="it-IT" sz="1400" b="1" dirty="0">
                <a:latin typeface="Verdana" panose="020B0604030504040204" pitchFamily="34" charset="0"/>
                <a:ea typeface="Verdana" panose="020B0604030504040204" pitchFamily="34" charset="0"/>
              </a:rPr>
              <a:t>importo complessivo lordo di Euro 1.399.672,76</a:t>
            </a:r>
            <a:r>
              <a:rPr lang="it-IT" sz="1400" dirty="0">
                <a:latin typeface="Verdana" panose="020B0604030504040204" pitchFamily="34" charset="0"/>
                <a:ea typeface="Verdana" panose="020B0604030504040204" pitchFamily="34" charset="0"/>
              </a:rPr>
              <a:t>, andando a contrattualizzare, nel mese di luglio, 9 operatori economici</a:t>
            </a:r>
            <a:r>
              <a:rPr lang="it-IT" dirty="0"/>
              <a:t>.</a:t>
            </a:r>
            <a:endParaRPr lang="it-IT" sz="1400" dirty="0">
              <a:latin typeface="Verdana" panose="020B0604030504040204" pitchFamily="34" charset="0"/>
              <a:ea typeface="Verdana" panose="020B0604030504040204" pitchFamily="34" charset="0"/>
            </a:endParaRPr>
          </a:p>
        </p:txBody>
      </p:sp>
      <p:sp>
        <p:nvSpPr>
          <p:cNvPr id="8" name="Rettangolo 7">
            <a:extLst>
              <a:ext uri="{FF2B5EF4-FFF2-40B4-BE49-F238E27FC236}">
                <a16:creationId xmlns:a16="http://schemas.microsoft.com/office/drawing/2014/main" id="{CAF02B6E-E9A6-4028-ACBA-A19B24D8783C}"/>
              </a:ext>
            </a:extLst>
          </p:cNvPr>
          <p:cNvSpPr/>
          <p:nvPr/>
        </p:nvSpPr>
        <p:spPr>
          <a:xfrm>
            <a:off x="718884" y="4367989"/>
            <a:ext cx="9502748" cy="1600438"/>
          </a:xfrm>
          <a:prstGeom prst="rect">
            <a:avLst/>
          </a:prstGeom>
          <a:solidFill>
            <a:srgbClr val="CCECFF"/>
          </a:solidFill>
          <a:ln>
            <a:solidFill>
              <a:srgbClr val="0070C0"/>
            </a:solidFill>
          </a:ln>
        </p:spPr>
        <p:txBody>
          <a:bodyPr wrap="square">
            <a:spAutoFit/>
          </a:bodyPr>
          <a:lstStyle/>
          <a:p>
            <a:pPr algn="just"/>
            <a:r>
              <a:rPr lang="it-IT" sz="1400" dirty="0">
                <a:latin typeface="Verdana" panose="020B0604030504040204" pitchFamily="34" charset="0"/>
                <a:ea typeface="Verdana" panose="020B0604030504040204" pitchFamily="34" charset="0"/>
              </a:rPr>
              <a:t>Con Deliberazione di Giunta Regionale n. 177 in data 24 febbraio 2025 è stato approvato il finanziamento, per </a:t>
            </a:r>
            <a:r>
              <a:rPr lang="it-IT" sz="1400" b="1" dirty="0">
                <a:latin typeface="Verdana" panose="020B0604030504040204" pitchFamily="34" charset="0"/>
                <a:ea typeface="Verdana" panose="020B0604030504040204" pitchFamily="34" charset="0"/>
              </a:rPr>
              <a:t>complessivi Euro 1.600.000</a:t>
            </a:r>
            <a:r>
              <a:rPr lang="it-IT" sz="1400" dirty="0">
                <a:latin typeface="Verdana" panose="020B0604030504040204" pitchFamily="34" charset="0"/>
                <a:ea typeface="Verdana" panose="020B0604030504040204" pitchFamily="34" charset="0"/>
              </a:rPr>
              <a:t>, del Progetto </a:t>
            </a:r>
            <a:r>
              <a:rPr lang="it-IT" sz="1400" b="1" dirty="0">
                <a:latin typeface="Verdana" panose="020B0604030504040204" pitchFamily="34" charset="0"/>
                <a:ea typeface="Verdana" panose="020B0604030504040204" pitchFamily="34" charset="0"/>
              </a:rPr>
              <a:t>“</a:t>
            </a:r>
            <a:r>
              <a:rPr lang="it-IT" sz="1400" b="1" i="1" dirty="0" err="1">
                <a:latin typeface="Verdana" panose="020B0604030504040204" pitchFamily="34" charset="0"/>
                <a:ea typeface="Verdana" panose="020B0604030504040204" pitchFamily="34" charset="0"/>
              </a:rPr>
              <a:t>Glarisk</a:t>
            </a:r>
            <a:r>
              <a:rPr lang="it-IT" sz="1400" b="1" i="1" dirty="0">
                <a:latin typeface="Verdana" panose="020B0604030504040204" pitchFamily="34" charset="0"/>
                <a:ea typeface="Verdana" panose="020B0604030504040204" pitchFamily="34" charset="0"/>
              </a:rPr>
              <a:t> CC - Rischi Glaciali e Periglaciali in Valle d’Aosta: azioni conoscitive, di ricerca e di monitoraggio</a:t>
            </a:r>
            <a:r>
              <a:rPr lang="it-IT" sz="1400" dirty="0">
                <a:latin typeface="Verdana" panose="020B0604030504040204" pitchFamily="34" charset="0"/>
                <a:ea typeface="Verdana" panose="020B0604030504040204" pitchFamily="34" charset="0"/>
              </a:rPr>
              <a:t>”, che vede come soggetti attuatori la </a:t>
            </a:r>
            <a:r>
              <a:rPr lang="it-IT" sz="1400" b="1" dirty="0">
                <a:latin typeface="Verdana" panose="020B0604030504040204" pitchFamily="34" charset="0"/>
                <a:ea typeface="Verdana" panose="020B0604030504040204" pitchFamily="34" charset="0"/>
              </a:rPr>
              <a:t>SO Attività geologiche, FMS, ARPA, FCF e CNR-IRPI</a:t>
            </a:r>
            <a:r>
              <a:rPr lang="it-IT" sz="1400" dirty="0">
                <a:latin typeface="Verdana" panose="020B0604030504040204" pitchFamily="34" charset="0"/>
                <a:ea typeface="Verdana" panose="020B0604030504040204" pitchFamily="34" charset="0"/>
              </a:rPr>
              <a:t>. A seguito della stipula delle convenzioni, tutti gli attuatori hanno ricevuto l’anticipo e hanno dato inizio alle attività finalizzate allo sviluppo di scenari di pericolo/rischio a supporto delle strategie e piani di gestione del territorio, in ambito glaciale e periglaciale.  </a:t>
            </a:r>
          </a:p>
        </p:txBody>
      </p:sp>
      <p:sp>
        <p:nvSpPr>
          <p:cNvPr id="9" name="CasellaDiTesto 8">
            <a:extLst>
              <a:ext uri="{FF2B5EF4-FFF2-40B4-BE49-F238E27FC236}">
                <a16:creationId xmlns:a16="http://schemas.microsoft.com/office/drawing/2014/main" id="{2826BA1E-1E1D-46A6-BD95-E7F61D660A05}"/>
              </a:ext>
            </a:extLst>
          </p:cNvPr>
          <p:cNvSpPr txBox="1"/>
          <p:nvPr/>
        </p:nvSpPr>
        <p:spPr>
          <a:xfrm>
            <a:off x="5264727" y="6345382"/>
            <a:ext cx="6751782" cy="338554"/>
          </a:xfrm>
          <a:prstGeom prst="rect">
            <a:avLst/>
          </a:prstGeom>
          <a:noFill/>
        </p:spPr>
        <p:txBody>
          <a:bodyPr wrap="square" rtlCol="0">
            <a:spAutoFit/>
          </a:bodyPr>
          <a:lstStyle/>
          <a:p>
            <a:r>
              <a:rPr lang="it-IT" sz="1600" dirty="0">
                <a:solidFill>
                  <a:schemeClr val="accent1"/>
                </a:solidFill>
              </a:rPr>
              <a:t>Comitato di Sorveglianza PR Valle d’Aosta FESR 2021-2027 – 20 novembre 2025</a:t>
            </a:r>
          </a:p>
        </p:txBody>
      </p:sp>
    </p:spTree>
    <p:extLst>
      <p:ext uri="{BB962C8B-B14F-4D97-AF65-F5344CB8AC3E}">
        <p14:creationId xmlns:p14="http://schemas.microsoft.com/office/powerpoint/2010/main" val="712501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randombar(horizontal)">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D995CB9E-F3E0-4D92-99AE-247924A23010}"/>
              </a:ext>
            </a:extLst>
          </p:cNvPr>
          <p:cNvSpPr/>
          <p:nvPr/>
        </p:nvSpPr>
        <p:spPr>
          <a:xfrm>
            <a:off x="835426" y="2745467"/>
            <a:ext cx="9502748" cy="1600438"/>
          </a:xfrm>
          <a:prstGeom prst="rect">
            <a:avLst/>
          </a:prstGeom>
          <a:solidFill>
            <a:srgbClr val="CCECFF"/>
          </a:solidFill>
          <a:ln>
            <a:solidFill>
              <a:srgbClr val="0070C0"/>
            </a:solidFill>
          </a:ln>
        </p:spPr>
        <p:txBody>
          <a:bodyPr wrap="square">
            <a:spAutoFit/>
          </a:bodyPr>
          <a:lstStyle/>
          <a:p>
            <a:pPr algn="just"/>
            <a:r>
              <a:rPr lang="it-IT" sz="1400" dirty="0">
                <a:latin typeface="Verdana" panose="020B0604030504040204" pitchFamily="34" charset="0"/>
                <a:ea typeface="Verdana" panose="020B0604030504040204" pitchFamily="34" charset="0"/>
              </a:rPr>
              <a:t>Con Deliberazione di Giunta Regionale n. 855 del 7 luglio 2025 è stato approvato il finanziamento, per </a:t>
            </a:r>
            <a:r>
              <a:rPr lang="it-IT" sz="1400" b="1" dirty="0">
                <a:latin typeface="Verdana" panose="020B0604030504040204" pitchFamily="34" charset="0"/>
                <a:ea typeface="Verdana" panose="020B0604030504040204" pitchFamily="34" charset="0"/>
              </a:rPr>
              <a:t>complessivi Euro 1.000.000</a:t>
            </a:r>
            <a:r>
              <a:rPr lang="it-IT" sz="1400" dirty="0">
                <a:latin typeface="Verdana" panose="020B0604030504040204" pitchFamily="34" charset="0"/>
                <a:ea typeface="Verdana" panose="020B0604030504040204" pitchFamily="34" charset="0"/>
              </a:rPr>
              <a:t>, del Progetto </a:t>
            </a:r>
            <a:r>
              <a:rPr lang="it-IT" sz="1400" b="1" dirty="0">
                <a:latin typeface="Verdana" panose="020B0604030504040204" pitchFamily="34" charset="0"/>
                <a:ea typeface="Verdana" panose="020B0604030504040204" pitchFamily="34" charset="0"/>
              </a:rPr>
              <a:t>“</a:t>
            </a:r>
            <a:r>
              <a:rPr lang="it-IT" sz="1400" b="1" i="1" dirty="0">
                <a:latin typeface="Verdana" panose="020B0604030504040204" pitchFamily="34" charset="0"/>
                <a:ea typeface="Verdana" panose="020B0604030504040204" pitchFamily="34" charset="0"/>
              </a:rPr>
              <a:t>GEOTHERMALP: strategia di sfruttamento del potenziale geotermico in Valle d’Aosta</a:t>
            </a:r>
            <a:r>
              <a:rPr lang="it-IT" sz="1400" b="1" dirty="0">
                <a:latin typeface="Verdana" panose="020B0604030504040204" pitchFamily="34" charset="0"/>
                <a:ea typeface="Verdana" panose="020B0604030504040204" pitchFamily="34" charset="0"/>
              </a:rPr>
              <a:t>”</a:t>
            </a:r>
            <a:r>
              <a:rPr lang="it-IT" sz="1400" dirty="0">
                <a:latin typeface="Verdana" panose="020B0604030504040204" pitchFamily="34" charset="0"/>
                <a:ea typeface="Verdana" panose="020B0604030504040204" pitchFamily="34" charset="0"/>
              </a:rPr>
              <a:t> volto all’esplorazione della possibilità di sfruttamento del flusso geotermico endogeno di temperatura intermedia, causato dai cambiamenti climatici. La SO attività geologiche nel mese di novembre ha stipulato una Convenzione con il Politecnico di Torino per un importo </a:t>
            </a:r>
            <a:r>
              <a:rPr lang="it-IT" sz="1400" b="1" dirty="0">
                <a:latin typeface="Verdana" panose="020B0604030504040204" pitchFamily="34" charset="0"/>
                <a:ea typeface="Verdana" panose="020B0604030504040204" pitchFamily="34" charset="0"/>
              </a:rPr>
              <a:t>di complessivi Euro 180.000 </a:t>
            </a:r>
            <a:r>
              <a:rPr lang="it-IT" sz="1400" dirty="0">
                <a:latin typeface="Verdana" panose="020B0604030504040204" pitchFamily="34" charset="0"/>
                <a:ea typeface="Verdana" panose="020B0604030504040204" pitchFamily="34" charset="0"/>
              </a:rPr>
              <a:t>e sta procedendo con le indagini geofisiche esplorative della zona di Saint-Vincent/Chatillon.</a:t>
            </a:r>
            <a:endParaRPr lang="it-IT" sz="1400" b="1" dirty="0">
              <a:latin typeface="Verdana" panose="020B0604030504040204" pitchFamily="34" charset="0"/>
              <a:ea typeface="Verdana" panose="020B0604030504040204" pitchFamily="34" charset="0"/>
            </a:endParaRPr>
          </a:p>
        </p:txBody>
      </p:sp>
      <p:sp>
        <p:nvSpPr>
          <p:cNvPr id="6" name="CasellaDiTesto 5">
            <a:extLst>
              <a:ext uri="{FF2B5EF4-FFF2-40B4-BE49-F238E27FC236}">
                <a16:creationId xmlns:a16="http://schemas.microsoft.com/office/drawing/2014/main" id="{2826BA1E-1E1D-46A6-BD95-E7F61D660A05}"/>
              </a:ext>
            </a:extLst>
          </p:cNvPr>
          <p:cNvSpPr txBox="1"/>
          <p:nvPr/>
        </p:nvSpPr>
        <p:spPr>
          <a:xfrm>
            <a:off x="5264727" y="6345382"/>
            <a:ext cx="6751782" cy="338554"/>
          </a:xfrm>
          <a:prstGeom prst="rect">
            <a:avLst/>
          </a:prstGeom>
          <a:noFill/>
        </p:spPr>
        <p:txBody>
          <a:bodyPr wrap="square" rtlCol="0">
            <a:spAutoFit/>
          </a:bodyPr>
          <a:lstStyle/>
          <a:p>
            <a:r>
              <a:rPr lang="it-IT" sz="1600" dirty="0">
                <a:solidFill>
                  <a:schemeClr val="accent1"/>
                </a:solidFill>
              </a:rPr>
              <a:t>Comitato di Sorveglianza PR Valle d’Aosta FESR 2021-2027 – 20 novembre 2025</a:t>
            </a:r>
          </a:p>
        </p:txBody>
      </p:sp>
    </p:spTree>
    <p:extLst>
      <p:ext uri="{BB962C8B-B14F-4D97-AF65-F5344CB8AC3E}">
        <p14:creationId xmlns:p14="http://schemas.microsoft.com/office/powerpoint/2010/main" val="2975829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DD1C340F-4BFF-4D03-BAAF-89E163031FDE}"/>
              </a:ext>
            </a:extLst>
          </p:cNvPr>
          <p:cNvSpPr/>
          <p:nvPr/>
        </p:nvSpPr>
        <p:spPr>
          <a:xfrm>
            <a:off x="5360893" y="1168998"/>
            <a:ext cx="4860738" cy="954107"/>
          </a:xfrm>
          <a:prstGeom prst="rect">
            <a:avLst/>
          </a:prstGeom>
          <a:solidFill>
            <a:schemeClr val="accent1">
              <a:lumMod val="60000"/>
              <a:lumOff val="40000"/>
            </a:schemeClr>
          </a:solidFill>
          <a:ln>
            <a:solidFill>
              <a:srgbClr val="0070C0"/>
            </a:solidFill>
          </a:ln>
        </p:spPr>
        <p:style>
          <a:lnRef idx="1">
            <a:schemeClr val="accent4"/>
          </a:lnRef>
          <a:fillRef idx="2">
            <a:schemeClr val="accent4"/>
          </a:fillRef>
          <a:effectRef idx="1">
            <a:schemeClr val="accent4"/>
          </a:effectRef>
          <a:fontRef idx="minor">
            <a:schemeClr val="dk1"/>
          </a:fontRef>
        </p:style>
        <p:txBody>
          <a:bodyPr wrap="square">
            <a:spAutoFit/>
          </a:bodyPr>
          <a:lstStyle/>
          <a:p>
            <a:pPr algn="just"/>
            <a:r>
              <a:rPr lang="it-IT" sz="1400" i="1" dirty="0">
                <a:latin typeface="Verdana" panose="020B0604030504040204" pitchFamily="34" charset="0"/>
                <a:ea typeface="Verdana" panose="020B0604030504040204" pitchFamily="34" charset="0"/>
              </a:rPr>
              <a:t>Prevenzione dei rischi in un contesto di cambiamento climatico – tecniche di monitoraggio e di rilevamento dei parametri ambientali per il monitoraggio territoriale</a:t>
            </a:r>
            <a:endParaRPr lang="it-IT" sz="1400" i="1" dirty="0">
              <a:solidFill>
                <a:schemeClr val="dk1"/>
              </a:solidFill>
              <a:latin typeface="Verdana" panose="020B0604030504040204" pitchFamily="34" charset="0"/>
              <a:ea typeface="Verdana" panose="020B0604030504040204" pitchFamily="34" charset="0"/>
            </a:endParaRPr>
          </a:p>
        </p:txBody>
      </p:sp>
      <p:sp>
        <p:nvSpPr>
          <p:cNvPr id="5" name="Rettangolo 4">
            <a:extLst>
              <a:ext uri="{FF2B5EF4-FFF2-40B4-BE49-F238E27FC236}">
                <a16:creationId xmlns:a16="http://schemas.microsoft.com/office/drawing/2014/main" id="{9756A4D0-7BC8-48B4-9131-10CECE54CE79}"/>
              </a:ext>
            </a:extLst>
          </p:cNvPr>
          <p:cNvSpPr/>
          <p:nvPr/>
        </p:nvSpPr>
        <p:spPr>
          <a:xfrm>
            <a:off x="718884" y="1353665"/>
            <a:ext cx="3377987" cy="584775"/>
          </a:xfrm>
          <a:prstGeom prst="rect">
            <a:avLst/>
          </a:prstGeom>
          <a:solidFill>
            <a:schemeClr val="accent1"/>
          </a:solidFill>
          <a:ln>
            <a:noFill/>
          </a:ln>
          <a:effectLst>
            <a:outerShdw blurRad="225425" dist="50800" dir="5220000" algn="ctr">
              <a:srgbClr val="000000">
                <a:alpha val="33000"/>
              </a:srgbClr>
            </a:outerShdw>
          </a:effectLst>
        </p:spPr>
        <p:style>
          <a:lnRef idx="1">
            <a:schemeClr val="accent2"/>
          </a:lnRef>
          <a:fillRef idx="3">
            <a:schemeClr val="accent2"/>
          </a:fillRef>
          <a:effectRef idx="2">
            <a:schemeClr val="accent2"/>
          </a:effectRef>
          <a:fontRef idx="minor">
            <a:schemeClr val="lt1"/>
          </a:fontRef>
        </p:style>
        <p:txBody>
          <a:bodyPr wrap="square">
            <a:spAutoFit/>
          </a:bodyPr>
          <a:lstStyle/>
          <a:p>
            <a:pPr algn="ctr"/>
            <a:r>
              <a:rPr lang="it-IT" sz="1600" dirty="0">
                <a:solidFill>
                  <a:schemeClr val="lt1"/>
                </a:solidFill>
                <a:latin typeface="Verdana" panose="020B0604030504040204" pitchFamily="34" charset="0"/>
                <a:ea typeface="Verdana" panose="020B0604030504040204" pitchFamily="34" charset="0"/>
              </a:rPr>
              <a:t>Interventi di adattamento ai cambiamenti climatici </a:t>
            </a:r>
          </a:p>
        </p:txBody>
      </p:sp>
      <p:sp>
        <p:nvSpPr>
          <p:cNvPr id="6" name="Freccia a destra 5">
            <a:extLst>
              <a:ext uri="{FF2B5EF4-FFF2-40B4-BE49-F238E27FC236}">
                <a16:creationId xmlns:a16="http://schemas.microsoft.com/office/drawing/2014/main" id="{445CE93D-0CEE-44EA-A1E7-6813E5E4A795}"/>
              </a:ext>
            </a:extLst>
          </p:cNvPr>
          <p:cNvSpPr/>
          <p:nvPr/>
        </p:nvSpPr>
        <p:spPr>
          <a:xfrm>
            <a:off x="4482973" y="1507547"/>
            <a:ext cx="491818" cy="277010"/>
          </a:xfrm>
          <a:prstGeom prst="rightArrow">
            <a:avLst/>
          </a:prstGeom>
          <a:solidFill>
            <a:schemeClr val="accent1">
              <a:alpha val="5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400"/>
          </a:p>
        </p:txBody>
      </p:sp>
      <p:sp>
        <p:nvSpPr>
          <p:cNvPr id="7" name="Rettangolo 6">
            <a:extLst>
              <a:ext uri="{FF2B5EF4-FFF2-40B4-BE49-F238E27FC236}">
                <a16:creationId xmlns:a16="http://schemas.microsoft.com/office/drawing/2014/main" id="{AED8E50B-15C2-4C74-82DD-6AB49953AF30}"/>
              </a:ext>
            </a:extLst>
          </p:cNvPr>
          <p:cNvSpPr/>
          <p:nvPr/>
        </p:nvSpPr>
        <p:spPr>
          <a:xfrm>
            <a:off x="702575" y="2236968"/>
            <a:ext cx="9502748" cy="1815882"/>
          </a:xfrm>
          <a:prstGeom prst="rect">
            <a:avLst/>
          </a:prstGeom>
          <a:solidFill>
            <a:srgbClr val="CCECFF"/>
          </a:solidFill>
          <a:ln>
            <a:solidFill>
              <a:srgbClr val="0070C0"/>
            </a:solidFill>
          </a:ln>
        </p:spPr>
        <p:txBody>
          <a:bodyPr wrap="square">
            <a:spAutoFit/>
          </a:bodyPr>
          <a:lstStyle/>
          <a:p>
            <a:pPr algn="just"/>
            <a:r>
              <a:rPr lang="it-IT" sz="1400" dirty="0">
                <a:latin typeface="Verdana" panose="020B0604030504040204" pitchFamily="34" charset="0"/>
                <a:ea typeface="Verdana" panose="020B0604030504040204" pitchFamily="34" charset="0"/>
              </a:rPr>
              <a:t>Il Progetto </a:t>
            </a:r>
            <a:r>
              <a:rPr lang="it-IT" sz="1400" b="1" dirty="0">
                <a:latin typeface="Verdana" panose="020B0604030504040204" pitchFamily="34" charset="0"/>
                <a:ea typeface="Verdana" panose="020B0604030504040204" pitchFamily="34" charset="0"/>
              </a:rPr>
              <a:t>“The Chain Project”</a:t>
            </a:r>
            <a:r>
              <a:rPr lang="it-IT" sz="1400" dirty="0">
                <a:latin typeface="Verdana" panose="020B0604030504040204" pitchFamily="34" charset="0"/>
                <a:ea typeface="Verdana" panose="020B0604030504040204" pitchFamily="34" charset="0"/>
              </a:rPr>
              <a:t>, finanziato per un importo complessivo di </a:t>
            </a:r>
            <a:r>
              <a:rPr lang="it-IT" sz="1400" b="1" dirty="0">
                <a:latin typeface="Verdana" panose="020B0604030504040204" pitchFamily="34" charset="0"/>
                <a:ea typeface="Verdana" panose="020B0604030504040204" pitchFamily="34" charset="0"/>
              </a:rPr>
              <a:t>Euro 500.000,</a:t>
            </a:r>
            <a:r>
              <a:rPr lang="it-IT" sz="1400" dirty="0">
                <a:latin typeface="Verdana" panose="020B0604030504040204" pitchFamily="34" charset="0"/>
                <a:ea typeface="Verdana" panose="020B0604030504040204" pitchFamily="34" charset="0"/>
              </a:rPr>
              <a:t> mira a sviluppare ed applicare metodi di definizione di scenari di pericolo/rischio valanghivo in tempo reale a supporto della stesura del Bollettino neve e valanghe, del Bollettino di criticità per valanghe e dei processi decisionali delle Commissioni Locali Valanghe. Dopo l’approvazione del finanziamento e la sottoscrizione della relativa Convenzione tra Regione e Fondazione Montagna sicura, nel corso del 2025 si è proceduto al reclutamento del personale, e il progetto ha visto concludersi sia la procedura di affidamento del servizio di ricerca scientifica con SLF di Davos che quello concernente lo Snow Pack. In ottobre è stata inoltrata la prima rendicontazione. </a:t>
            </a:r>
          </a:p>
        </p:txBody>
      </p:sp>
      <p:sp>
        <p:nvSpPr>
          <p:cNvPr id="8" name="Rettangolo 7">
            <a:extLst>
              <a:ext uri="{FF2B5EF4-FFF2-40B4-BE49-F238E27FC236}">
                <a16:creationId xmlns:a16="http://schemas.microsoft.com/office/drawing/2014/main" id="{A3102168-647A-4B17-8977-B22332D8C777}"/>
              </a:ext>
            </a:extLst>
          </p:cNvPr>
          <p:cNvSpPr/>
          <p:nvPr/>
        </p:nvSpPr>
        <p:spPr>
          <a:xfrm>
            <a:off x="718883" y="4166713"/>
            <a:ext cx="9502748" cy="1815882"/>
          </a:xfrm>
          <a:prstGeom prst="rect">
            <a:avLst/>
          </a:prstGeom>
          <a:solidFill>
            <a:srgbClr val="CCECFF"/>
          </a:solidFill>
          <a:ln>
            <a:solidFill>
              <a:srgbClr val="0070C0"/>
            </a:solidFill>
          </a:ln>
        </p:spPr>
        <p:txBody>
          <a:bodyPr wrap="square">
            <a:spAutoFit/>
          </a:bodyPr>
          <a:lstStyle/>
          <a:p>
            <a:pPr algn="just"/>
            <a:r>
              <a:rPr lang="it-IT" sz="1400" dirty="0">
                <a:latin typeface="Verdana" panose="020B0604030504040204" pitchFamily="34" charset="0"/>
                <a:ea typeface="Verdana" panose="020B0604030504040204" pitchFamily="34" charset="0"/>
              </a:rPr>
              <a:t>Il Progetto </a:t>
            </a:r>
            <a:r>
              <a:rPr lang="it-IT" sz="1400" b="1" dirty="0">
                <a:latin typeface="Verdana" panose="020B0604030504040204" pitchFamily="34" charset="0"/>
                <a:ea typeface="Verdana" panose="020B0604030504040204" pitchFamily="34" charset="0"/>
              </a:rPr>
              <a:t>“Detezione e monitoraggio di fenomeni valanghivi e di colata detritica (IOT)”</a:t>
            </a:r>
            <a:r>
              <a:rPr lang="it-IT" sz="1400" dirty="0">
                <a:latin typeface="Verdana" panose="020B0604030504040204" pitchFamily="34" charset="0"/>
                <a:ea typeface="Verdana" panose="020B0604030504040204" pitchFamily="34" charset="0"/>
              </a:rPr>
              <a:t>, finanziato per un importo di </a:t>
            </a:r>
            <a:r>
              <a:rPr lang="it-IT" sz="1400" b="1" dirty="0">
                <a:latin typeface="Verdana" panose="020B0604030504040204" pitchFamily="34" charset="0"/>
                <a:ea typeface="Verdana" panose="020B0604030504040204" pitchFamily="34" charset="0"/>
              </a:rPr>
              <a:t>Euro 680.210</a:t>
            </a:r>
            <a:r>
              <a:rPr lang="it-IT" sz="1400" dirty="0">
                <a:latin typeface="Verdana" panose="020B0604030504040204" pitchFamily="34" charset="0"/>
                <a:ea typeface="Verdana" panose="020B0604030504040204" pitchFamily="34" charset="0"/>
              </a:rPr>
              <a:t>, che vede come soggetto Beneficiario la SO Interventi Operativi, è volto a studiare ed implementare soluzioni sperimentali e innovative di detezione e monitoraggio di tipo non strutturale per mitigare il rischio dei fenomeni valanghivi e di colata detritica che possono interferire con la rete viabile regionale e/o locale, mediante strumenti e sensori sviluppati all’interno del progetto, basati su tecnologie Internet of </a:t>
            </a:r>
            <a:r>
              <a:rPr lang="it-IT" sz="1400" dirty="0" err="1">
                <a:latin typeface="Verdana" panose="020B0604030504040204" pitchFamily="34" charset="0"/>
                <a:ea typeface="Verdana" panose="020B0604030504040204" pitchFamily="34" charset="0"/>
              </a:rPr>
              <a:t>Things</a:t>
            </a:r>
            <a:r>
              <a:rPr lang="it-IT" sz="1400" dirty="0">
                <a:latin typeface="Verdana" panose="020B0604030504040204" pitchFamily="34" charset="0"/>
                <a:ea typeface="Verdana" panose="020B0604030504040204" pitchFamily="34" charset="0"/>
              </a:rPr>
              <a:t> (IoT), facilmente installabili e rimpiazzabili in caso di danneggiamento. Il progetto è in stato di realizzazione ed è stata già inoltrata una prima rendicontazione ad ottobre 2025.</a:t>
            </a:r>
          </a:p>
        </p:txBody>
      </p:sp>
      <p:sp>
        <p:nvSpPr>
          <p:cNvPr id="9" name="CasellaDiTesto 8">
            <a:extLst>
              <a:ext uri="{FF2B5EF4-FFF2-40B4-BE49-F238E27FC236}">
                <a16:creationId xmlns:a16="http://schemas.microsoft.com/office/drawing/2014/main" id="{10E16619-0EB7-4B49-98FC-DEFBEEA6F07F}"/>
              </a:ext>
            </a:extLst>
          </p:cNvPr>
          <p:cNvSpPr txBox="1"/>
          <p:nvPr/>
        </p:nvSpPr>
        <p:spPr>
          <a:xfrm>
            <a:off x="5290127" y="6328448"/>
            <a:ext cx="6751782" cy="338554"/>
          </a:xfrm>
          <a:prstGeom prst="rect">
            <a:avLst/>
          </a:prstGeom>
          <a:noFill/>
        </p:spPr>
        <p:txBody>
          <a:bodyPr wrap="square" rtlCol="0">
            <a:spAutoFit/>
          </a:bodyPr>
          <a:lstStyle/>
          <a:p>
            <a:r>
              <a:rPr lang="it-IT" sz="1600" dirty="0">
                <a:solidFill>
                  <a:schemeClr val="accent1"/>
                </a:solidFill>
              </a:rPr>
              <a:t>Comitato di Sorveglianza PR Valle d’Aosta FESR 2021-2027 – 20 novembre 2025</a:t>
            </a:r>
          </a:p>
        </p:txBody>
      </p:sp>
    </p:spTree>
    <p:extLst>
      <p:ext uri="{BB962C8B-B14F-4D97-AF65-F5344CB8AC3E}">
        <p14:creationId xmlns:p14="http://schemas.microsoft.com/office/powerpoint/2010/main" val="242707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randombar(horizontal)">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1425</TotalTime>
  <Words>1722</Words>
  <Application>Microsoft Office PowerPoint</Application>
  <PresentationFormat>Widescreen</PresentationFormat>
  <Paragraphs>61</Paragraphs>
  <Slides>11</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11</vt:i4>
      </vt:variant>
    </vt:vector>
  </HeadingPairs>
  <TitlesOfParts>
    <vt:vector size="16" baseType="lpstr">
      <vt:lpstr>Arial</vt:lpstr>
      <vt:lpstr>Calibri</vt:lpstr>
      <vt:lpstr>Calibri Light</vt:lpstr>
      <vt:lpstr>Verdana</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Valentina CAGLIERIS</dc:creator>
  <cp:lastModifiedBy>Federica DOZIO</cp:lastModifiedBy>
  <cp:revision>87</cp:revision>
  <cp:lastPrinted>2025-11-07T10:10:46Z</cp:lastPrinted>
  <dcterms:created xsi:type="dcterms:W3CDTF">2025-10-16T12:27:48Z</dcterms:created>
  <dcterms:modified xsi:type="dcterms:W3CDTF">2025-11-19T08:02:22Z</dcterms:modified>
</cp:coreProperties>
</file>