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58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ntina CAGLIERIS" initials="VC" lastIdx="2" clrIdx="0">
    <p:extLst>
      <p:ext uri="{19B8F6BF-5375-455C-9EA6-DF929625EA0E}">
        <p15:presenceInfo xmlns:p15="http://schemas.microsoft.com/office/powerpoint/2012/main" userId="S-1-5-21-2167571018-674366464-3108575406-20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704272" y="1134533"/>
            <a:ext cx="10372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75000"/>
                  </a:schemeClr>
                </a:solidFill>
              </a:rPr>
              <a:t>Programma regionale Valle d’Aosta FESR 2021-2027</a:t>
            </a:r>
          </a:p>
          <a:p>
            <a:pPr algn="ctr"/>
            <a:r>
              <a:rPr lang="it-IT" sz="3600" dirty="0">
                <a:solidFill>
                  <a:schemeClr val="accent1">
                    <a:lumMod val="75000"/>
                  </a:schemeClr>
                </a:solidFill>
              </a:rPr>
              <a:t>Programma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7AD040-A17B-4C15-A113-D8772430B859}"/>
              </a:ext>
            </a:extLst>
          </p:cNvPr>
          <p:cNvSpPr txBox="1"/>
          <p:nvPr/>
        </p:nvSpPr>
        <p:spPr>
          <a:xfrm>
            <a:off x="2689603" y="2625059"/>
            <a:ext cx="640177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7.1.c Informativa su progetti avviati e di futura realizzazione interventi</a:t>
            </a:r>
          </a:p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OP2 - RESTORE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endParaRPr lang="it-IT" sz="2800" b="1" dirty="0">
              <a:latin typeface="Calibri" panose="020F0502020204030204" pitchFamily="34" charset="0"/>
              <a:ea typeface="Arial Unicode MS" panose="020B0604020202020204" pitchFamily="34" charset="-128"/>
            </a:endParaRPr>
          </a:p>
        </p:txBody>
      </p:sp>
      <p:sp>
        <p:nvSpPr>
          <p:cNvPr id="5" name="CasellaDiTesto 8">
            <a:extLst>
              <a:ext uri="{FF2B5EF4-FFF2-40B4-BE49-F238E27FC236}">
                <a16:creationId xmlns:a16="http://schemas.microsoft.com/office/drawing/2014/main" id="{18AAA394-A391-4164-BF21-750DAF443963}"/>
              </a:ext>
            </a:extLst>
          </p:cNvPr>
          <p:cNvSpPr txBox="1"/>
          <p:nvPr/>
        </p:nvSpPr>
        <p:spPr>
          <a:xfrm>
            <a:off x="1089506" y="4137284"/>
            <a:ext cx="100129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 cura </a:t>
            </a:r>
            <a:r>
              <a:rPr lang="it-IT" sz="1600" b="1">
                <a:solidFill>
                  <a:schemeClr val="accent5">
                    <a:lumMod val="75000"/>
                  </a:schemeClr>
                </a:solidFill>
              </a:rPr>
              <a:t>del dott. </a:t>
            </a:r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Massimo PASQUALOTTO</a:t>
            </a:r>
          </a:p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Struttura Sistemazioni montane</a:t>
            </a:r>
          </a:p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Dipartimento risorse naturali e corpo forestale</a:t>
            </a:r>
          </a:p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Assessorato Agricoltura e Risorse naturali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522255D-F8AF-4C18-A228-4B53CD9CDDBC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2916854"/>
            <a:ext cx="8805333" cy="299288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000" dirty="0"/>
              <a:t>I progetti hanno sviluppato le azioni condotte dall’Amministrazione regionale – Assessorato agricoltura e risorse naturali – rivolte alla mitigazione dei fenomeni di dissesto ed al ripristino funzionale delle strutture residenziali / produttive nell’ambito agricolo-forestale, colpite dagli </a:t>
            </a:r>
            <a:r>
              <a:rPr lang="it-IT" sz="2000" b="1" dirty="0"/>
              <a:t>eventi calamitosi meteorologici </a:t>
            </a:r>
            <a:r>
              <a:rPr lang="it-IT" sz="2000" dirty="0"/>
              <a:t>che hanno interessato il territorio valdostano a </a:t>
            </a:r>
            <a:r>
              <a:rPr lang="it-IT" sz="2000" b="1" dirty="0"/>
              <a:t>fine giugno 2024</a:t>
            </a:r>
            <a:r>
              <a:rPr lang="it-IT" sz="2000" dirty="0"/>
              <a:t>.</a:t>
            </a:r>
          </a:p>
          <a:p>
            <a:pPr algn="just"/>
            <a:r>
              <a:rPr lang="it-IT" sz="2000" dirty="0"/>
              <a:t>Le azioni strutturali di difesa hanno interessato i due ambiti riguardanti le dinamiche di dissesto geologico ed idrogeologico e le dinamiche di dissesto idraulico.</a:t>
            </a:r>
          </a:p>
          <a:p>
            <a:pPr algn="just"/>
            <a:r>
              <a:rPr lang="it-IT" sz="2000" dirty="0"/>
              <a:t>Il totale programmato sul PR Valle d’Aosta FESR 2021/2027 ammonta ad </a:t>
            </a:r>
            <a:r>
              <a:rPr lang="it-IT" sz="2000" b="1" dirty="0"/>
              <a:t>euro</a:t>
            </a:r>
            <a:r>
              <a:rPr lang="it-IT" sz="2000" dirty="0"/>
              <a:t> </a:t>
            </a:r>
            <a:r>
              <a:rPr lang="it-IT" sz="2000" b="1" dirty="0"/>
              <a:t>5.841.768,00.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DF9F23-AB24-4D53-BF2A-3F303E8F2418}"/>
              </a:ext>
            </a:extLst>
          </p:cNvPr>
          <p:cNvSpPr txBox="1"/>
          <p:nvPr/>
        </p:nvSpPr>
        <p:spPr>
          <a:xfrm>
            <a:off x="524933" y="2133600"/>
            <a:ext cx="1089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b="1" dirty="0">
                <a:latin typeface="Calibri" panose="020F0502020204030204" pitchFamily="34" charset="0"/>
                <a:ea typeface="Arial Unicode MS" panose="020B0604020202020204" pitchFamily="34" charset="-128"/>
              </a:rPr>
              <a:t>Contrasto al dissesto idrogeologico a seguito della calamità di giugno 2024 - CUP F28H24000150002 </a:t>
            </a:r>
            <a:endParaRPr lang="it-IT" sz="1800" b="1" dirty="0">
              <a:effectLst/>
              <a:latin typeface="Calibri" panose="020F0502020204030204" pitchFamily="34" charset="0"/>
              <a:ea typeface="Arial Unicode MS" panose="020B0604020202020204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800" b="1" dirty="0">
                <a:effectLst/>
                <a:latin typeface="Calibri" panose="020F0502020204030204" pitchFamily="34" charset="0"/>
                <a:ea typeface="Arial Unicode MS" panose="020B0604020202020204" pitchFamily="34" charset="-128"/>
              </a:rPr>
              <a:t>Contrasto al dissesto idraulico a seguito della calamità di giugno 2024 - CUP F58H24001410002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AA214EB-A27B-4399-8450-2EF5A2168EEB}"/>
              </a:ext>
            </a:extLst>
          </p:cNvPr>
          <p:cNvSpPr txBox="1"/>
          <p:nvPr/>
        </p:nvSpPr>
        <p:spPr>
          <a:xfrm>
            <a:off x="524933" y="1344009"/>
            <a:ext cx="977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con Deliberazione di giunta regionale n. 722 del 16 giugno 2025 sono stati approvati i seguenti progetti a valere sul PR Valle d’Aosta FESR 2021/2027: </a:t>
            </a:r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06833B-EFC0-49B6-BA71-0A1998067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45659"/>
            <a:ext cx="105156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31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 progetti approvati a valere sul PR Valle d’Aosta FESR 2021/2027 con Deliberazione della giunta regionale n. 722 del 16 giugno 2025</a:t>
            </a:r>
            <a:br>
              <a:rPr lang="it-IT" sz="4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endParaRPr lang="it-IT" dirty="0"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81ABE-1330-48DE-9C40-67A87361D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63321"/>
            <a:ext cx="8695267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/>
              <a:t>Il territorio valdostano è stato colpito da una </a:t>
            </a:r>
            <a:r>
              <a:rPr lang="it-IT" sz="2000" b="1" dirty="0"/>
              <a:t>calamità naturale </a:t>
            </a:r>
            <a:r>
              <a:rPr lang="it-IT" sz="2000" dirty="0"/>
              <a:t>nei giorni del 29 e 30 giugno 2024, che ha causato ingenti danni in alcune località della Regione. Questo evento meteorologico eccezionale avverso ha messo in evidenza la crescente vulnerabilità delle aree montane e alpine agli eventi climatici estremi, che sono sempre più frequenti e intensi a causa del cambiamento climatico. </a:t>
            </a:r>
          </a:p>
          <a:p>
            <a:pPr marL="0" indent="0" algn="just">
              <a:buNone/>
            </a:pPr>
            <a:r>
              <a:rPr lang="it-IT" sz="2000" dirty="0"/>
              <a:t>Nelle suddette giornate, forti e abbondanti precipitazioni si sono sommate sul territorio regionale all’importante contributo di fusione nivale che ha comportato un alto livello di saturazione dei suoli e un innalzamento significativo dei livelli dei corsi d’acqua già prima dell’evento. La concomitanza di tali fenomeni ha determinato una </a:t>
            </a:r>
            <a:r>
              <a:rPr lang="it-IT" sz="2000" b="1" dirty="0"/>
              <a:t>grave situazione di pericolo per l’incolumità delle persone e ha causato danni a beni e strutture</a:t>
            </a:r>
            <a:r>
              <a:rPr lang="it-IT" sz="2000" dirty="0"/>
              <a:t>, diffusi su gran parte dei comuni valdostani, quali esondazioni, allagamenti, danneggiamenti alle infrastrutture viarie, ad edifici pubblici e privati, nonché danni alla rete dei servizi essenziali e alle attività produttive.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8CD5732-8562-4A43-9ECA-02D00CE923E0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92469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60CFDB-922D-41CE-BB5B-D3703246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2436090"/>
            <a:ext cx="8864600" cy="3784600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Il Presidente della Regione, con decreto n. 304 del </a:t>
            </a:r>
            <a:r>
              <a:rPr lang="it-IT" sz="2400" b="1" dirty="0"/>
              <a:t>30 giugno 2024</a:t>
            </a:r>
            <a:r>
              <a:rPr lang="it-IT" sz="2400" dirty="0"/>
              <a:t>, ha dichiarato </a:t>
            </a:r>
            <a:r>
              <a:rPr lang="it-IT" sz="2400" b="1" dirty="0"/>
              <a:t>lo stato di calamità</a:t>
            </a:r>
            <a:r>
              <a:rPr lang="it-IT" sz="2400" dirty="0"/>
              <a:t>; </a:t>
            </a:r>
          </a:p>
          <a:p>
            <a:pPr algn="just"/>
            <a:r>
              <a:rPr lang="it-IT" sz="2400" dirty="0"/>
              <a:t>Il Consiglio dei ministri, con deliberazione del </a:t>
            </a:r>
            <a:r>
              <a:rPr lang="it-IT" sz="2400" b="1" dirty="0"/>
              <a:t>22 luglio 2024</a:t>
            </a:r>
            <a:r>
              <a:rPr lang="it-IT" sz="2400" dirty="0"/>
              <a:t>, ha dichiarato lo </a:t>
            </a:r>
            <a:r>
              <a:rPr lang="it-IT" sz="2400" b="1" dirty="0"/>
              <a:t>stato di emergenza</a:t>
            </a:r>
            <a:r>
              <a:rPr lang="it-IT" sz="2400" dirty="0"/>
              <a:t> in conseguenza degli eccezionali eventi meteorologici verificatisi sul territorio regionale nei giorni 29 e 30 giugno 2024;</a:t>
            </a:r>
          </a:p>
          <a:p>
            <a:pPr algn="just"/>
            <a:r>
              <a:rPr lang="it-IT" sz="2400" dirty="0"/>
              <a:t>Si è reso, dunque, necessario affidare una serie di </a:t>
            </a:r>
            <a:r>
              <a:rPr lang="it-IT" sz="2400" i="1" dirty="0"/>
              <a:t>interventi di somma urgenza</a:t>
            </a:r>
            <a:r>
              <a:rPr lang="it-IT" sz="2400" dirty="0"/>
              <a:t>, ai sensi dell’articolo 140 del d.lgs. 36/2023, idonei a rimuovere lo stato di pregiudizio alla pubblica e privata incolumità.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3A38C00-6903-48DA-B43E-7FDC20136FD7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2F581110-6783-4F67-ADF1-B99A43308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458"/>
            <a:ext cx="10515600" cy="879473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31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 progetti approvati a valere sul PR Valle d’Aosta FESR 2021/2027 con Deliberazione della giunta regionale n. 722 del 16 giugno 2025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5672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67" y="2513629"/>
            <a:ext cx="8729133" cy="3751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b="1" dirty="0">
                <a:ea typeface="Arial Unicode MS" panose="020B0604020202020204" pitchFamily="34" charset="-128"/>
              </a:rPr>
              <a:t>Contrasto al dissesto idrogeologico a seguito della calamità di giugno 2024 - CUP F28H24000150002</a:t>
            </a: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Le azioni di mitigazione e di ripristino funzionale hanno interessato 8 ambiti comunali, con particolare attenzione al territorio della Valle di Cogne particolarmente colpito. 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b="1" dirty="0">
                <a:effectLst/>
                <a:latin typeface="Calibri" panose="020F0502020204030204" pitchFamily="34" charset="0"/>
                <a:ea typeface="Arial Unicode MS" panose="020B0604020202020204" pitchFamily="34" charset="-128"/>
              </a:rPr>
              <a:t>Contrasto al dissesto idraulico a seguito della calamità di giugno 2024 - CUP F58H24001410002</a:t>
            </a: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Le azioni di mitigazione e di ripristino funzionale hanno interessato 6 ambiti comunali, con particolare attenzione sia al territorio della Valle di Cogne e alla Valle centrale.</a:t>
            </a:r>
          </a:p>
          <a:p>
            <a:pPr marL="0" indent="0" algn="just">
              <a:buNone/>
            </a:pPr>
            <a:endParaRPr lang="it-IT" sz="20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F5AC32A-CFD0-4686-9CE6-FABFD538F18E}"/>
              </a:ext>
            </a:extLst>
          </p:cNvPr>
          <p:cNvSpPr txBox="1"/>
          <p:nvPr/>
        </p:nvSpPr>
        <p:spPr>
          <a:xfrm>
            <a:off x="516467" y="1286934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</a:rPr>
              <a:t>Contrasto al dissesto idrogeologico a seguito della calamità di giugno 2024 - CUP F28H24000150002</a:t>
            </a: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99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695700" y="3375139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5A0A20E-1A6E-40A5-B5D2-73E8C22E4855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675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I progetti approvati a valere sul PR Valle d’Aosta FESR 2021/2027 con Deliberazione della giunta regionale n. 722 del 16 giugno 2025 </vt:lpstr>
      <vt:lpstr>I progetti approvati a valere sul PR Valle d’Aosta FESR 2021/2027 con Deliberazione della giunta regionale n. 722 del 16 giugno 2025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29</cp:revision>
  <dcterms:created xsi:type="dcterms:W3CDTF">2025-10-16T12:27:48Z</dcterms:created>
  <dcterms:modified xsi:type="dcterms:W3CDTF">2025-11-19T09:34:13Z</dcterms:modified>
</cp:coreProperties>
</file>