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73" r:id="rId4"/>
    <p:sldId id="274" r:id="rId5"/>
    <p:sldId id="275" r:id="rId6"/>
    <p:sldId id="276" r:id="rId7"/>
    <p:sldId id="278" r:id="rId8"/>
    <p:sldId id="277" r:id="rId9"/>
    <p:sldId id="279" r:id="rId10"/>
    <p:sldId id="280" r:id="rId11"/>
    <p:sldId id="281" r:id="rId12"/>
    <p:sldId id="282" r:id="rId13"/>
    <p:sldId id="283" r:id="rId14"/>
    <p:sldId id="284" r:id="rId15"/>
    <p:sldId id="258" r:id="rId16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iulia TACCHELLA" initials="GT" lastIdx="2" clrIdx="0">
    <p:extLst>
      <p:ext uri="{19B8F6BF-5375-455C-9EA6-DF929625EA0E}">
        <p15:presenceInfo xmlns:p15="http://schemas.microsoft.com/office/powerpoint/2012/main" userId="S-1-5-21-2167571018-674366464-3108575406-2655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Stile chi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DBEFCA-6ACD-4045-8252-885B7F0110E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2EC6EB73-D8EF-4568-900E-B2D22879B398}">
      <dgm:prSet phldrT="[Testo]"/>
      <dgm:spPr/>
      <dgm:t>
        <a:bodyPr/>
        <a:lstStyle/>
        <a:p>
          <a:r>
            <a:rPr lang="it-IT" dirty="0"/>
            <a:t>OP1 - Un'Europa più intelligente</a:t>
          </a:r>
        </a:p>
      </dgm:t>
    </dgm:pt>
    <dgm:pt modelId="{F6383879-9075-4FB1-B89A-2C91224E91F0}" type="parTrans" cxnId="{9F07699E-85C8-4D0C-A3E6-CA8DAB4A8D5B}">
      <dgm:prSet/>
      <dgm:spPr/>
      <dgm:t>
        <a:bodyPr/>
        <a:lstStyle/>
        <a:p>
          <a:endParaRPr lang="it-IT"/>
        </a:p>
      </dgm:t>
    </dgm:pt>
    <dgm:pt modelId="{27FFA38A-B5A2-48D4-838E-84E1D379EED4}" type="sibTrans" cxnId="{9F07699E-85C8-4D0C-A3E6-CA8DAB4A8D5B}">
      <dgm:prSet/>
      <dgm:spPr/>
      <dgm:t>
        <a:bodyPr/>
        <a:lstStyle/>
        <a:p>
          <a:endParaRPr lang="it-IT"/>
        </a:p>
      </dgm:t>
    </dgm:pt>
    <dgm:pt modelId="{3341F80B-A78A-4BF5-9622-99E8243B7E0F}">
      <dgm:prSet phldrT="[Testo]"/>
      <dgm:spPr/>
      <dgm:t>
        <a:bodyPr/>
        <a:lstStyle/>
        <a:p>
          <a:r>
            <a:rPr lang="it-IT" dirty="0"/>
            <a:t>RSO1.2. Permettere ai cittadini, alle imprese, alle organizzazioni di ricerca e alle autorità pubbliche di cogliere i vantaggi della digitalizzazione</a:t>
          </a:r>
        </a:p>
      </dgm:t>
    </dgm:pt>
    <dgm:pt modelId="{A9A15B41-B8F9-49BC-8BDC-7AFA2CB02D4A}" type="parTrans" cxnId="{C1AA8F1A-7AD1-4C9E-B48E-34936C4975CD}">
      <dgm:prSet/>
      <dgm:spPr/>
      <dgm:t>
        <a:bodyPr/>
        <a:lstStyle/>
        <a:p>
          <a:endParaRPr lang="it-IT"/>
        </a:p>
      </dgm:t>
    </dgm:pt>
    <dgm:pt modelId="{4466E2AC-77F8-40D8-85EA-0C2AA2BB03CA}" type="sibTrans" cxnId="{C1AA8F1A-7AD1-4C9E-B48E-34936C4975CD}">
      <dgm:prSet/>
      <dgm:spPr/>
      <dgm:t>
        <a:bodyPr/>
        <a:lstStyle/>
        <a:p>
          <a:endParaRPr lang="it-IT"/>
        </a:p>
      </dgm:t>
    </dgm:pt>
    <dgm:pt modelId="{042A2222-9417-478D-A15E-534D8D9CE87A}">
      <dgm:prSet phldrT="[Testo]"/>
      <dgm:spPr/>
      <dgm:t>
        <a:bodyPr/>
        <a:lstStyle/>
        <a:p>
          <a:r>
            <a:rPr lang="it-IT" dirty="0"/>
            <a:t>Azione a.ii.1 Sostegno alla digitalizzazione dei servizi della Pubblica Amministrazione</a:t>
          </a:r>
        </a:p>
      </dgm:t>
    </dgm:pt>
    <dgm:pt modelId="{C09AA3CC-752C-4CCB-92D4-0F7BDFCE6EBA}" type="parTrans" cxnId="{21ABF9F7-ACF3-4958-9E0F-B0DDF6313F69}">
      <dgm:prSet/>
      <dgm:spPr/>
      <dgm:t>
        <a:bodyPr/>
        <a:lstStyle/>
        <a:p>
          <a:endParaRPr lang="it-IT"/>
        </a:p>
      </dgm:t>
    </dgm:pt>
    <dgm:pt modelId="{E5CDD18B-9B34-43AB-AA0D-A9707DE27319}" type="sibTrans" cxnId="{21ABF9F7-ACF3-4958-9E0F-B0DDF6313F69}">
      <dgm:prSet/>
      <dgm:spPr/>
      <dgm:t>
        <a:bodyPr/>
        <a:lstStyle/>
        <a:p>
          <a:endParaRPr lang="it-IT"/>
        </a:p>
      </dgm:t>
    </dgm:pt>
    <dgm:pt modelId="{2D754E34-3DE5-4CC7-9EDF-5935A2DFC8E2}">
      <dgm:prSet phldrT="[Testo]"/>
      <dgm:spPr/>
      <dgm:t>
        <a:bodyPr/>
        <a:lstStyle/>
        <a:p>
          <a:r>
            <a:rPr lang="it-IT" dirty="0"/>
            <a:t>Azione a.ii.2 Supporto all'introduzione di tecnologie digitali nelle imprese</a:t>
          </a:r>
        </a:p>
      </dgm:t>
    </dgm:pt>
    <dgm:pt modelId="{65F2541B-2A96-492E-964E-C66B1A4FF5B1}" type="parTrans" cxnId="{D8F69591-917E-48C7-A355-86ED37AAFFCC}">
      <dgm:prSet/>
      <dgm:spPr/>
      <dgm:t>
        <a:bodyPr/>
        <a:lstStyle/>
        <a:p>
          <a:endParaRPr lang="it-IT"/>
        </a:p>
      </dgm:t>
    </dgm:pt>
    <dgm:pt modelId="{603DF28E-0F2E-4275-AC01-AB4A25A4F587}" type="sibTrans" cxnId="{D8F69591-917E-48C7-A355-86ED37AAFFCC}">
      <dgm:prSet/>
      <dgm:spPr/>
      <dgm:t>
        <a:bodyPr/>
        <a:lstStyle/>
        <a:p>
          <a:endParaRPr lang="it-IT"/>
        </a:p>
      </dgm:t>
    </dgm:pt>
    <dgm:pt modelId="{B69704DB-CD76-4FA4-B16F-51DFECBEC7CC}">
      <dgm:prSet phldrT="[Testo]"/>
      <dgm:spPr/>
      <dgm:t>
        <a:bodyPr/>
        <a:lstStyle/>
        <a:p>
          <a:r>
            <a:rPr lang="it-IT" dirty="0"/>
            <a:t>RSO1.5. Rafforzare la connettività digitale</a:t>
          </a:r>
        </a:p>
      </dgm:t>
    </dgm:pt>
    <dgm:pt modelId="{94A08659-665C-4E0B-8A97-DD62822663BB}" type="parTrans" cxnId="{CF6F518B-8972-415F-A8A4-CF375EEBE249}">
      <dgm:prSet/>
      <dgm:spPr/>
      <dgm:t>
        <a:bodyPr/>
        <a:lstStyle/>
        <a:p>
          <a:endParaRPr lang="it-IT"/>
        </a:p>
      </dgm:t>
    </dgm:pt>
    <dgm:pt modelId="{230BA154-089E-45AB-83FC-844223DA9C55}" type="sibTrans" cxnId="{CF6F518B-8972-415F-A8A4-CF375EEBE249}">
      <dgm:prSet/>
      <dgm:spPr/>
      <dgm:t>
        <a:bodyPr/>
        <a:lstStyle/>
        <a:p>
          <a:endParaRPr lang="it-IT"/>
        </a:p>
      </dgm:t>
    </dgm:pt>
    <dgm:pt modelId="{CE17F989-F74E-4676-9BC5-0DAD5B20AB59}">
      <dgm:prSet phldrT="[Testo]"/>
      <dgm:spPr/>
      <dgm:t>
        <a:bodyPr/>
        <a:lstStyle/>
        <a:p>
          <a:r>
            <a:rPr lang="it-IT" dirty="0"/>
            <a:t>Azione a.v.1 Infrastrutture a supporto della digitalizzazione</a:t>
          </a:r>
        </a:p>
      </dgm:t>
    </dgm:pt>
    <dgm:pt modelId="{7775B899-D0F5-44EB-AB0E-2752529EE144}" type="parTrans" cxnId="{5C3DFE96-0058-4B1B-9180-7B88F8014D03}">
      <dgm:prSet/>
      <dgm:spPr/>
      <dgm:t>
        <a:bodyPr/>
        <a:lstStyle/>
        <a:p>
          <a:endParaRPr lang="it-IT"/>
        </a:p>
      </dgm:t>
    </dgm:pt>
    <dgm:pt modelId="{7C14AF12-27D5-411C-9FF4-66BD7B764AA5}" type="sibTrans" cxnId="{5C3DFE96-0058-4B1B-9180-7B88F8014D03}">
      <dgm:prSet/>
      <dgm:spPr/>
      <dgm:t>
        <a:bodyPr/>
        <a:lstStyle/>
        <a:p>
          <a:endParaRPr lang="it-IT"/>
        </a:p>
      </dgm:t>
    </dgm:pt>
    <dgm:pt modelId="{1BCA83BC-0436-43D4-8591-F05DF6786281}">
      <dgm:prSet/>
      <dgm:spPr/>
      <dgm:t>
        <a:bodyPr/>
        <a:lstStyle/>
        <a:p>
          <a:r>
            <a:rPr lang="it-IT" dirty="0"/>
            <a:t>Sotto-azione a.ii.1.a. Creazione del CERT-PA regionale e realizzazione di una infrastruttura trasversale di sicurezza a livello di rete dati e di virtualizzazione delle postazioni di lavoro a protezione delle singole reti e dei dati degli enti pubblici della PA regionale</a:t>
          </a:r>
        </a:p>
      </dgm:t>
    </dgm:pt>
    <dgm:pt modelId="{C90F48A2-1ABC-435F-B2AB-F38B41B76FBE}" type="parTrans" cxnId="{B0B154DC-8382-45B6-B9BE-93DEB1340BB1}">
      <dgm:prSet/>
      <dgm:spPr/>
      <dgm:t>
        <a:bodyPr/>
        <a:lstStyle/>
        <a:p>
          <a:endParaRPr lang="it-IT"/>
        </a:p>
      </dgm:t>
    </dgm:pt>
    <dgm:pt modelId="{4A7EFE2B-BD69-45C6-AB68-5872CACC82AE}" type="sibTrans" cxnId="{B0B154DC-8382-45B6-B9BE-93DEB1340BB1}">
      <dgm:prSet/>
      <dgm:spPr/>
      <dgm:t>
        <a:bodyPr/>
        <a:lstStyle/>
        <a:p>
          <a:endParaRPr lang="it-IT"/>
        </a:p>
      </dgm:t>
    </dgm:pt>
    <dgm:pt modelId="{A3E8289D-8FBD-48BA-9502-21E18DB8C3A9}">
      <dgm:prSet/>
      <dgm:spPr/>
      <dgm:t>
        <a:bodyPr/>
        <a:lstStyle/>
        <a:p>
          <a:r>
            <a:rPr lang="it-IT" dirty="0"/>
            <a:t>Sotto-azione a.ii.1.b Introduzione di una Data Strategy per la Valle d’Aosta per il pieno utilizzo e diffusione dei dati</a:t>
          </a:r>
        </a:p>
      </dgm:t>
    </dgm:pt>
    <dgm:pt modelId="{B14BDFBA-E5AE-48F8-BA7C-5EFD024241D8}" type="parTrans" cxnId="{6829C0C8-0234-41BC-8330-B086DF81D45D}">
      <dgm:prSet/>
      <dgm:spPr/>
      <dgm:t>
        <a:bodyPr/>
        <a:lstStyle/>
        <a:p>
          <a:endParaRPr lang="it-IT"/>
        </a:p>
      </dgm:t>
    </dgm:pt>
    <dgm:pt modelId="{41113154-84D4-49C9-BCA5-EA2B4DC80740}" type="sibTrans" cxnId="{6829C0C8-0234-41BC-8330-B086DF81D45D}">
      <dgm:prSet/>
      <dgm:spPr/>
      <dgm:t>
        <a:bodyPr/>
        <a:lstStyle/>
        <a:p>
          <a:endParaRPr lang="it-IT"/>
        </a:p>
      </dgm:t>
    </dgm:pt>
    <dgm:pt modelId="{47A90A84-CB1C-4FEA-9FE3-2332DF6C4068}">
      <dgm:prSet/>
      <dgm:spPr/>
      <dgm:t>
        <a:bodyPr/>
        <a:lstStyle/>
        <a:p>
          <a:r>
            <a:rPr lang="it-IT" dirty="0"/>
            <a:t>Sotto-azione a.ii.1.c Digitalizzazione dei servizi rivolti a cittadini e imprese</a:t>
          </a:r>
        </a:p>
      </dgm:t>
    </dgm:pt>
    <dgm:pt modelId="{1972B179-EC62-4155-B3BD-C725B6DE64A9}" type="parTrans" cxnId="{6627B51C-DEDC-4D50-8F9E-54A0FA86FDC7}">
      <dgm:prSet/>
      <dgm:spPr/>
      <dgm:t>
        <a:bodyPr/>
        <a:lstStyle/>
        <a:p>
          <a:endParaRPr lang="it-IT"/>
        </a:p>
      </dgm:t>
    </dgm:pt>
    <dgm:pt modelId="{5EA0B0A9-6F24-4C9C-93F4-9D9A5D28167C}" type="sibTrans" cxnId="{6627B51C-DEDC-4D50-8F9E-54A0FA86FDC7}">
      <dgm:prSet/>
      <dgm:spPr/>
      <dgm:t>
        <a:bodyPr/>
        <a:lstStyle/>
        <a:p>
          <a:endParaRPr lang="it-IT"/>
        </a:p>
      </dgm:t>
    </dgm:pt>
    <dgm:pt modelId="{6E46FD83-2ECD-4A68-BBC5-FA5E5795E970}" type="pres">
      <dgm:prSet presAssocID="{F0DBEFCA-6ACD-4045-8252-885B7F0110E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46B6E58-7506-4D91-9EF4-FB40456F9E77}" type="pres">
      <dgm:prSet presAssocID="{2EC6EB73-D8EF-4568-900E-B2D22879B398}" presName="hierRoot1" presStyleCnt="0"/>
      <dgm:spPr/>
    </dgm:pt>
    <dgm:pt modelId="{082B16B5-468A-4FAD-8811-67BD3EB9D7CF}" type="pres">
      <dgm:prSet presAssocID="{2EC6EB73-D8EF-4568-900E-B2D22879B398}" presName="composite" presStyleCnt="0"/>
      <dgm:spPr/>
    </dgm:pt>
    <dgm:pt modelId="{AB1442B7-461F-46E4-A7FD-7AAD7064B97D}" type="pres">
      <dgm:prSet presAssocID="{2EC6EB73-D8EF-4568-900E-B2D22879B398}" presName="background" presStyleLbl="node0" presStyleIdx="0" presStyleCnt="1"/>
      <dgm:spPr/>
    </dgm:pt>
    <dgm:pt modelId="{43BB271D-C3D1-4452-80BB-77C5B82C6295}" type="pres">
      <dgm:prSet presAssocID="{2EC6EB73-D8EF-4568-900E-B2D22879B398}" presName="text" presStyleLbl="fgAcc0" presStyleIdx="0" presStyleCnt="1" custScaleX="180481" custScaleY="48827" custLinFactNeighborX="-73507" custLinFactNeighborY="4079">
        <dgm:presLayoutVars>
          <dgm:chPref val="3"/>
        </dgm:presLayoutVars>
      </dgm:prSet>
      <dgm:spPr/>
    </dgm:pt>
    <dgm:pt modelId="{9BFEA59F-D73A-42D3-87FF-3A410A7A239E}" type="pres">
      <dgm:prSet presAssocID="{2EC6EB73-D8EF-4568-900E-B2D22879B398}" presName="hierChild2" presStyleCnt="0"/>
      <dgm:spPr/>
    </dgm:pt>
    <dgm:pt modelId="{8E8A141B-46ED-4426-868C-3606CC53E0CF}" type="pres">
      <dgm:prSet presAssocID="{A9A15B41-B8F9-49BC-8BDC-7AFA2CB02D4A}" presName="Name10" presStyleLbl="parChTrans1D2" presStyleIdx="0" presStyleCnt="2"/>
      <dgm:spPr/>
    </dgm:pt>
    <dgm:pt modelId="{D19536BE-D6A2-462A-BC6E-DE307D39238E}" type="pres">
      <dgm:prSet presAssocID="{3341F80B-A78A-4BF5-9622-99E8243B7E0F}" presName="hierRoot2" presStyleCnt="0"/>
      <dgm:spPr/>
    </dgm:pt>
    <dgm:pt modelId="{17A00819-6E15-4FF1-A0A9-F13B70696703}" type="pres">
      <dgm:prSet presAssocID="{3341F80B-A78A-4BF5-9622-99E8243B7E0F}" presName="composite2" presStyleCnt="0"/>
      <dgm:spPr/>
    </dgm:pt>
    <dgm:pt modelId="{E5809537-6735-4E4D-B749-C7600028DFFD}" type="pres">
      <dgm:prSet presAssocID="{3341F80B-A78A-4BF5-9622-99E8243B7E0F}" presName="background2" presStyleLbl="node2" presStyleIdx="0" presStyleCnt="2"/>
      <dgm:spPr/>
    </dgm:pt>
    <dgm:pt modelId="{1EF95F84-BB1A-485E-8957-72041FFE5310}" type="pres">
      <dgm:prSet presAssocID="{3341F80B-A78A-4BF5-9622-99E8243B7E0F}" presName="text2" presStyleLbl="fgAcc2" presStyleIdx="0" presStyleCnt="2" custScaleX="189993" custScaleY="44919" custLinFactX="-18147" custLinFactNeighborX="-100000" custLinFactNeighborY="4548">
        <dgm:presLayoutVars>
          <dgm:chPref val="3"/>
        </dgm:presLayoutVars>
      </dgm:prSet>
      <dgm:spPr/>
    </dgm:pt>
    <dgm:pt modelId="{2E33B62C-866C-4209-BFE3-3843331AA752}" type="pres">
      <dgm:prSet presAssocID="{3341F80B-A78A-4BF5-9622-99E8243B7E0F}" presName="hierChild3" presStyleCnt="0"/>
      <dgm:spPr/>
    </dgm:pt>
    <dgm:pt modelId="{397E897D-3A95-459C-9BE1-915288B6C9E3}" type="pres">
      <dgm:prSet presAssocID="{C09AA3CC-752C-4CCB-92D4-0F7BDFCE6EBA}" presName="Name17" presStyleLbl="parChTrans1D3" presStyleIdx="0" presStyleCnt="3"/>
      <dgm:spPr/>
    </dgm:pt>
    <dgm:pt modelId="{266B718E-5C6E-4AC1-A1C5-9D6F51B58576}" type="pres">
      <dgm:prSet presAssocID="{042A2222-9417-478D-A15E-534D8D9CE87A}" presName="hierRoot3" presStyleCnt="0"/>
      <dgm:spPr/>
    </dgm:pt>
    <dgm:pt modelId="{A0B3BC91-AFD5-4FFA-88C0-D332176A4DFF}" type="pres">
      <dgm:prSet presAssocID="{042A2222-9417-478D-A15E-534D8D9CE87A}" presName="composite3" presStyleCnt="0"/>
      <dgm:spPr/>
    </dgm:pt>
    <dgm:pt modelId="{1B7344A2-6ADF-46BE-943E-645FE249F312}" type="pres">
      <dgm:prSet presAssocID="{042A2222-9417-478D-A15E-534D8D9CE87A}" presName="background3" presStyleLbl="node3" presStyleIdx="0" presStyleCnt="3"/>
      <dgm:spPr/>
    </dgm:pt>
    <dgm:pt modelId="{4FB7CFEF-45C4-4E91-BEB2-A0F466B15158}" type="pres">
      <dgm:prSet presAssocID="{042A2222-9417-478D-A15E-534D8D9CE87A}" presName="text3" presStyleLbl="fgAcc3" presStyleIdx="0" presStyleCnt="3" custScaleY="42856" custLinFactX="-35159" custLinFactNeighborX="-100000" custLinFactNeighborY="2087">
        <dgm:presLayoutVars>
          <dgm:chPref val="3"/>
        </dgm:presLayoutVars>
      </dgm:prSet>
      <dgm:spPr/>
    </dgm:pt>
    <dgm:pt modelId="{0061F9AA-872A-493F-BDFC-97D424E5C440}" type="pres">
      <dgm:prSet presAssocID="{042A2222-9417-478D-A15E-534D8D9CE87A}" presName="hierChild4" presStyleCnt="0"/>
      <dgm:spPr/>
    </dgm:pt>
    <dgm:pt modelId="{9C4C6107-C635-419E-B9F3-86FFABC7B82C}" type="pres">
      <dgm:prSet presAssocID="{C90F48A2-1ABC-435F-B2AB-F38B41B76FBE}" presName="Name23" presStyleLbl="parChTrans1D4" presStyleIdx="0" presStyleCnt="3"/>
      <dgm:spPr/>
    </dgm:pt>
    <dgm:pt modelId="{54B8D2B3-1110-49D5-B077-67D44C7D0380}" type="pres">
      <dgm:prSet presAssocID="{1BCA83BC-0436-43D4-8591-F05DF6786281}" presName="hierRoot4" presStyleCnt="0"/>
      <dgm:spPr/>
    </dgm:pt>
    <dgm:pt modelId="{887CDD16-E0CF-4971-A861-F1CE536C8E3D}" type="pres">
      <dgm:prSet presAssocID="{1BCA83BC-0436-43D4-8591-F05DF6786281}" presName="composite4" presStyleCnt="0"/>
      <dgm:spPr/>
    </dgm:pt>
    <dgm:pt modelId="{A9504DFD-4375-4FC0-B85D-4F8E5D4DA50F}" type="pres">
      <dgm:prSet presAssocID="{1BCA83BC-0436-43D4-8591-F05DF6786281}" presName="background4" presStyleLbl="node4" presStyleIdx="0" presStyleCnt="3"/>
      <dgm:spPr/>
    </dgm:pt>
    <dgm:pt modelId="{2CC91F68-5175-4C56-9775-CDD93B99F1CB}" type="pres">
      <dgm:prSet presAssocID="{1BCA83BC-0436-43D4-8591-F05DF6786281}" presName="text4" presStyleLbl="fgAcc4" presStyleIdx="0" presStyleCnt="3" custScaleX="139575" custScaleY="98243" custLinFactNeighborX="-38915" custLinFactNeighborY="671">
        <dgm:presLayoutVars>
          <dgm:chPref val="3"/>
        </dgm:presLayoutVars>
      </dgm:prSet>
      <dgm:spPr/>
    </dgm:pt>
    <dgm:pt modelId="{292BA539-300E-4432-9483-8994F8C8D516}" type="pres">
      <dgm:prSet presAssocID="{1BCA83BC-0436-43D4-8591-F05DF6786281}" presName="hierChild5" presStyleCnt="0"/>
      <dgm:spPr/>
    </dgm:pt>
    <dgm:pt modelId="{6968791D-D35E-437D-83ED-77C0A09C064A}" type="pres">
      <dgm:prSet presAssocID="{B14BDFBA-E5AE-48F8-BA7C-5EFD024241D8}" presName="Name23" presStyleLbl="parChTrans1D4" presStyleIdx="1" presStyleCnt="3"/>
      <dgm:spPr/>
    </dgm:pt>
    <dgm:pt modelId="{0F112914-A24D-44EB-ABEA-9E514E62BB7F}" type="pres">
      <dgm:prSet presAssocID="{A3E8289D-8FBD-48BA-9502-21E18DB8C3A9}" presName="hierRoot4" presStyleCnt="0"/>
      <dgm:spPr/>
    </dgm:pt>
    <dgm:pt modelId="{CE50F5DA-3F87-40D9-9F82-A5EE37088010}" type="pres">
      <dgm:prSet presAssocID="{A3E8289D-8FBD-48BA-9502-21E18DB8C3A9}" presName="composite4" presStyleCnt="0"/>
      <dgm:spPr/>
    </dgm:pt>
    <dgm:pt modelId="{54ED3FE8-AC26-4C13-896E-369BBF47B672}" type="pres">
      <dgm:prSet presAssocID="{A3E8289D-8FBD-48BA-9502-21E18DB8C3A9}" presName="background4" presStyleLbl="node4" presStyleIdx="1" presStyleCnt="3"/>
      <dgm:spPr/>
    </dgm:pt>
    <dgm:pt modelId="{9FD25A4A-2BE3-44A1-80F9-ECEF8681CC58}" type="pres">
      <dgm:prSet presAssocID="{A3E8289D-8FBD-48BA-9502-21E18DB8C3A9}" presName="text4" presStyleLbl="fgAcc4" presStyleIdx="1" presStyleCnt="3" custLinFactNeighborX="-27244" custLinFactNeighborY="1599">
        <dgm:presLayoutVars>
          <dgm:chPref val="3"/>
        </dgm:presLayoutVars>
      </dgm:prSet>
      <dgm:spPr/>
    </dgm:pt>
    <dgm:pt modelId="{E8D10C15-8076-4CC4-8209-8DA4AE88859E}" type="pres">
      <dgm:prSet presAssocID="{A3E8289D-8FBD-48BA-9502-21E18DB8C3A9}" presName="hierChild5" presStyleCnt="0"/>
      <dgm:spPr/>
    </dgm:pt>
    <dgm:pt modelId="{CADB3AA0-4522-44A5-81FD-091EF1B7D7F8}" type="pres">
      <dgm:prSet presAssocID="{1972B179-EC62-4155-B3BD-C725B6DE64A9}" presName="Name23" presStyleLbl="parChTrans1D4" presStyleIdx="2" presStyleCnt="3"/>
      <dgm:spPr/>
    </dgm:pt>
    <dgm:pt modelId="{47154FAD-81AC-4544-918B-811B8163E7C5}" type="pres">
      <dgm:prSet presAssocID="{47A90A84-CB1C-4FEA-9FE3-2332DF6C4068}" presName="hierRoot4" presStyleCnt="0"/>
      <dgm:spPr/>
    </dgm:pt>
    <dgm:pt modelId="{B522B3EA-71A8-4B78-AA32-0ADBB506EA75}" type="pres">
      <dgm:prSet presAssocID="{47A90A84-CB1C-4FEA-9FE3-2332DF6C4068}" presName="composite4" presStyleCnt="0"/>
      <dgm:spPr/>
    </dgm:pt>
    <dgm:pt modelId="{1072B4B3-06D9-412B-8E8A-6FD476935EA9}" type="pres">
      <dgm:prSet presAssocID="{47A90A84-CB1C-4FEA-9FE3-2332DF6C4068}" presName="background4" presStyleLbl="node4" presStyleIdx="2" presStyleCnt="3"/>
      <dgm:spPr/>
    </dgm:pt>
    <dgm:pt modelId="{F529C676-68DF-412E-81D6-57DC8A407036}" type="pres">
      <dgm:prSet presAssocID="{47A90A84-CB1C-4FEA-9FE3-2332DF6C4068}" presName="text4" presStyleLbl="fgAcc4" presStyleIdx="2" presStyleCnt="3" custLinFactNeighborX="-17438" custLinFactNeighborY="2060">
        <dgm:presLayoutVars>
          <dgm:chPref val="3"/>
        </dgm:presLayoutVars>
      </dgm:prSet>
      <dgm:spPr/>
    </dgm:pt>
    <dgm:pt modelId="{0B3843E3-6384-467D-B385-800EBE7BBF24}" type="pres">
      <dgm:prSet presAssocID="{47A90A84-CB1C-4FEA-9FE3-2332DF6C4068}" presName="hierChild5" presStyleCnt="0"/>
      <dgm:spPr/>
    </dgm:pt>
    <dgm:pt modelId="{D573B47C-244C-4769-A7E3-53AEBDA25DB4}" type="pres">
      <dgm:prSet presAssocID="{65F2541B-2A96-492E-964E-C66B1A4FF5B1}" presName="Name17" presStyleLbl="parChTrans1D3" presStyleIdx="1" presStyleCnt="3"/>
      <dgm:spPr/>
    </dgm:pt>
    <dgm:pt modelId="{A3632FF5-BC17-4A63-AEAD-D2C36842F5C2}" type="pres">
      <dgm:prSet presAssocID="{2D754E34-3DE5-4CC7-9EDF-5935A2DFC8E2}" presName="hierRoot3" presStyleCnt="0"/>
      <dgm:spPr/>
    </dgm:pt>
    <dgm:pt modelId="{3D72453A-1FF0-4768-9E40-FA2C041D045C}" type="pres">
      <dgm:prSet presAssocID="{2D754E34-3DE5-4CC7-9EDF-5935A2DFC8E2}" presName="composite3" presStyleCnt="0"/>
      <dgm:spPr/>
    </dgm:pt>
    <dgm:pt modelId="{6B8F6E8B-A61E-4EEC-A7CA-EB64332E2A2F}" type="pres">
      <dgm:prSet presAssocID="{2D754E34-3DE5-4CC7-9EDF-5935A2DFC8E2}" presName="background3" presStyleLbl="node3" presStyleIdx="1" presStyleCnt="3"/>
      <dgm:spPr/>
    </dgm:pt>
    <dgm:pt modelId="{A08FE26D-32D3-40E2-AAB6-92CBED1E9E9D}" type="pres">
      <dgm:prSet presAssocID="{2D754E34-3DE5-4CC7-9EDF-5935A2DFC8E2}" presName="text3" presStyleLbl="fgAcc3" presStyleIdx="1" presStyleCnt="3" custScaleY="50467" custLinFactNeighborX="-90002" custLinFactNeighborY="133">
        <dgm:presLayoutVars>
          <dgm:chPref val="3"/>
        </dgm:presLayoutVars>
      </dgm:prSet>
      <dgm:spPr/>
    </dgm:pt>
    <dgm:pt modelId="{B32D3740-B109-476B-998D-152353D30F23}" type="pres">
      <dgm:prSet presAssocID="{2D754E34-3DE5-4CC7-9EDF-5935A2DFC8E2}" presName="hierChild4" presStyleCnt="0"/>
      <dgm:spPr/>
    </dgm:pt>
    <dgm:pt modelId="{A411EE3B-04D9-4684-B378-8B223F2A5F72}" type="pres">
      <dgm:prSet presAssocID="{94A08659-665C-4E0B-8A97-DD62822663BB}" presName="Name10" presStyleLbl="parChTrans1D2" presStyleIdx="1" presStyleCnt="2"/>
      <dgm:spPr/>
    </dgm:pt>
    <dgm:pt modelId="{6D870DE5-ABCD-4A07-8765-5AB2E08F04FA}" type="pres">
      <dgm:prSet presAssocID="{B69704DB-CD76-4FA4-B16F-51DFECBEC7CC}" presName="hierRoot2" presStyleCnt="0"/>
      <dgm:spPr/>
    </dgm:pt>
    <dgm:pt modelId="{D2DD98E0-B629-460D-946F-E1ECA7C996D3}" type="pres">
      <dgm:prSet presAssocID="{B69704DB-CD76-4FA4-B16F-51DFECBEC7CC}" presName="composite2" presStyleCnt="0"/>
      <dgm:spPr/>
    </dgm:pt>
    <dgm:pt modelId="{94068CA6-9B3E-4F86-84E1-46C6D967942D}" type="pres">
      <dgm:prSet presAssocID="{B69704DB-CD76-4FA4-B16F-51DFECBEC7CC}" presName="background2" presStyleLbl="node2" presStyleIdx="1" presStyleCnt="2"/>
      <dgm:spPr/>
    </dgm:pt>
    <dgm:pt modelId="{36B4A2C0-6862-40BF-88FF-6ABEE558F904}" type="pres">
      <dgm:prSet presAssocID="{B69704DB-CD76-4FA4-B16F-51DFECBEC7CC}" presName="text2" presStyleLbl="fgAcc2" presStyleIdx="1" presStyleCnt="2" custScaleX="123074" custScaleY="49720" custLinFactNeighborX="-52928" custLinFactNeighborY="6608">
        <dgm:presLayoutVars>
          <dgm:chPref val="3"/>
        </dgm:presLayoutVars>
      </dgm:prSet>
      <dgm:spPr/>
    </dgm:pt>
    <dgm:pt modelId="{05FCE2AE-4C04-4655-ACE5-9C272D0FD6CB}" type="pres">
      <dgm:prSet presAssocID="{B69704DB-CD76-4FA4-B16F-51DFECBEC7CC}" presName="hierChild3" presStyleCnt="0"/>
      <dgm:spPr/>
    </dgm:pt>
    <dgm:pt modelId="{C2EF76BB-9BD7-4743-936B-61E2E0A250E6}" type="pres">
      <dgm:prSet presAssocID="{7775B899-D0F5-44EB-AB0E-2752529EE144}" presName="Name17" presStyleLbl="parChTrans1D3" presStyleIdx="2" presStyleCnt="3"/>
      <dgm:spPr/>
    </dgm:pt>
    <dgm:pt modelId="{26A0157F-1D7B-43A4-808B-31E291A0576E}" type="pres">
      <dgm:prSet presAssocID="{CE17F989-F74E-4676-9BC5-0DAD5B20AB59}" presName="hierRoot3" presStyleCnt="0"/>
      <dgm:spPr/>
    </dgm:pt>
    <dgm:pt modelId="{10954301-8883-465F-86CA-ABDA3EC81544}" type="pres">
      <dgm:prSet presAssocID="{CE17F989-F74E-4676-9BC5-0DAD5B20AB59}" presName="composite3" presStyleCnt="0"/>
      <dgm:spPr/>
    </dgm:pt>
    <dgm:pt modelId="{DC81BFAE-FDDF-4852-8E96-FB50EC7084CA}" type="pres">
      <dgm:prSet presAssocID="{CE17F989-F74E-4676-9BC5-0DAD5B20AB59}" presName="background3" presStyleLbl="node3" presStyleIdx="2" presStyleCnt="3"/>
      <dgm:spPr/>
    </dgm:pt>
    <dgm:pt modelId="{10094D43-7B38-4363-8A38-25C5136F75C5}" type="pres">
      <dgm:prSet presAssocID="{CE17F989-F74E-4676-9BC5-0DAD5B20AB59}" presName="text3" presStyleLbl="fgAcc3" presStyleIdx="2" presStyleCnt="3" custScaleY="49967" custLinFactNeighborX="-12706" custLinFactNeighborY="-4043">
        <dgm:presLayoutVars>
          <dgm:chPref val="3"/>
        </dgm:presLayoutVars>
      </dgm:prSet>
      <dgm:spPr/>
    </dgm:pt>
    <dgm:pt modelId="{BBA12670-7ED1-4F1C-A714-6F00A51674AA}" type="pres">
      <dgm:prSet presAssocID="{CE17F989-F74E-4676-9BC5-0DAD5B20AB59}" presName="hierChild4" presStyleCnt="0"/>
      <dgm:spPr/>
    </dgm:pt>
  </dgm:ptLst>
  <dgm:cxnLst>
    <dgm:cxn modelId="{7ABCF00B-F84F-4FEC-B0F0-7D03951AD9AC}" type="presOf" srcId="{C90F48A2-1ABC-435F-B2AB-F38B41B76FBE}" destId="{9C4C6107-C635-419E-B9F3-86FFABC7B82C}" srcOrd="0" destOrd="0" presId="urn:microsoft.com/office/officeart/2005/8/layout/hierarchy1"/>
    <dgm:cxn modelId="{B6055311-F8AC-424C-975C-E44DB2B5F097}" type="presOf" srcId="{3341F80B-A78A-4BF5-9622-99E8243B7E0F}" destId="{1EF95F84-BB1A-485E-8957-72041FFE5310}" srcOrd="0" destOrd="0" presId="urn:microsoft.com/office/officeart/2005/8/layout/hierarchy1"/>
    <dgm:cxn modelId="{C1AA8F1A-7AD1-4C9E-B48E-34936C4975CD}" srcId="{2EC6EB73-D8EF-4568-900E-B2D22879B398}" destId="{3341F80B-A78A-4BF5-9622-99E8243B7E0F}" srcOrd="0" destOrd="0" parTransId="{A9A15B41-B8F9-49BC-8BDC-7AFA2CB02D4A}" sibTransId="{4466E2AC-77F8-40D8-85EA-0C2AA2BB03CA}"/>
    <dgm:cxn modelId="{3445B91A-A741-4739-8478-19A1C29A9A89}" type="presOf" srcId="{A9A15B41-B8F9-49BC-8BDC-7AFA2CB02D4A}" destId="{8E8A141B-46ED-4426-868C-3606CC53E0CF}" srcOrd="0" destOrd="0" presId="urn:microsoft.com/office/officeart/2005/8/layout/hierarchy1"/>
    <dgm:cxn modelId="{6627B51C-DEDC-4D50-8F9E-54A0FA86FDC7}" srcId="{042A2222-9417-478D-A15E-534D8D9CE87A}" destId="{47A90A84-CB1C-4FEA-9FE3-2332DF6C4068}" srcOrd="2" destOrd="0" parTransId="{1972B179-EC62-4155-B3BD-C725B6DE64A9}" sibTransId="{5EA0B0A9-6F24-4C9C-93F4-9D9A5D28167C}"/>
    <dgm:cxn modelId="{4319E222-2530-4896-ADB3-5DCEDAAAD506}" type="presOf" srcId="{47A90A84-CB1C-4FEA-9FE3-2332DF6C4068}" destId="{F529C676-68DF-412E-81D6-57DC8A407036}" srcOrd="0" destOrd="0" presId="urn:microsoft.com/office/officeart/2005/8/layout/hierarchy1"/>
    <dgm:cxn modelId="{1CFF832E-C43C-41AD-A8A7-10598E59B63B}" type="presOf" srcId="{2EC6EB73-D8EF-4568-900E-B2D22879B398}" destId="{43BB271D-C3D1-4452-80BB-77C5B82C6295}" srcOrd="0" destOrd="0" presId="urn:microsoft.com/office/officeart/2005/8/layout/hierarchy1"/>
    <dgm:cxn modelId="{130F0B35-9351-4C71-8868-4E46FDC81B74}" type="presOf" srcId="{B69704DB-CD76-4FA4-B16F-51DFECBEC7CC}" destId="{36B4A2C0-6862-40BF-88FF-6ABEE558F904}" srcOrd="0" destOrd="0" presId="urn:microsoft.com/office/officeart/2005/8/layout/hierarchy1"/>
    <dgm:cxn modelId="{5B70AA39-428A-471D-85CD-83CC43F21158}" type="presOf" srcId="{CE17F989-F74E-4676-9BC5-0DAD5B20AB59}" destId="{10094D43-7B38-4363-8A38-25C5136F75C5}" srcOrd="0" destOrd="0" presId="urn:microsoft.com/office/officeart/2005/8/layout/hierarchy1"/>
    <dgm:cxn modelId="{7B32A35B-7A26-4A8C-AF82-2FEE305CDDE8}" type="presOf" srcId="{65F2541B-2A96-492E-964E-C66B1A4FF5B1}" destId="{D573B47C-244C-4769-A7E3-53AEBDA25DB4}" srcOrd="0" destOrd="0" presId="urn:microsoft.com/office/officeart/2005/8/layout/hierarchy1"/>
    <dgm:cxn modelId="{A30B1C5E-561C-4EEA-A2E1-0F2432847545}" type="presOf" srcId="{042A2222-9417-478D-A15E-534D8D9CE87A}" destId="{4FB7CFEF-45C4-4E91-BEB2-A0F466B15158}" srcOrd="0" destOrd="0" presId="urn:microsoft.com/office/officeart/2005/8/layout/hierarchy1"/>
    <dgm:cxn modelId="{5CB3DA6B-F7EF-4F73-BA5C-A4DD087D4612}" type="presOf" srcId="{F0DBEFCA-6ACD-4045-8252-885B7F0110E5}" destId="{6E46FD83-2ECD-4A68-BBC5-FA5E5795E970}" srcOrd="0" destOrd="0" presId="urn:microsoft.com/office/officeart/2005/8/layout/hierarchy1"/>
    <dgm:cxn modelId="{0E05846C-FE0B-4F67-AB31-E50E532EEA45}" type="presOf" srcId="{94A08659-665C-4E0B-8A97-DD62822663BB}" destId="{A411EE3B-04D9-4684-B378-8B223F2A5F72}" srcOrd="0" destOrd="0" presId="urn:microsoft.com/office/officeart/2005/8/layout/hierarchy1"/>
    <dgm:cxn modelId="{97DAC754-065A-4935-92F6-B46975BAB019}" type="presOf" srcId="{B14BDFBA-E5AE-48F8-BA7C-5EFD024241D8}" destId="{6968791D-D35E-437D-83ED-77C0A09C064A}" srcOrd="0" destOrd="0" presId="urn:microsoft.com/office/officeart/2005/8/layout/hierarchy1"/>
    <dgm:cxn modelId="{CF6F518B-8972-415F-A8A4-CF375EEBE249}" srcId="{2EC6EB73-D8EF-4568-900E-B2D22879B398}" destId="{B69704DB-CD76-4FA4-B16F-51DFECBEC7CC}" srcOrd="1" destOrd="0" parTransId="{94A08659-665C-4E0B-8A97-DD62822663BB}" sibTransId="{230BA154-089E-45AB-83FC-844223DA9C55}"/>
    <dgm:cxn modelId="{D8F69591-917E-48C7-A355-86ED37AAFFCC}" srcId="{3341F80B-A78A-4BF5-9622-99E8243B7E0F}" destId="{2D754E34-3DE5-4CC7-9EDF-5935A2DFC8E2}" srcOrd="1" destOrd="0" parTransId="{65F2541B-2A96-492E-964E-C66B1A4FF5B1}" sibTransId="{603DF28E-0F2E-4275-AC01-AB4A25A4F587}"/>
    <dgm:cxn modelId="{5C3DFE96-0058-4B1B-9180-7B88F8014D03}" srcId="{B69704DB-CD76-4FA4-B16F-51DFECBEC7CC}" destId="{CE17F989-F74E-4676-9BC5-0DAD5B20AB59}" srcOrd="0" destOrd="0" parTransId="{7775B899-D0F5-44EB-AB0E-2752529EE144}" sibTransId="{7C14AF12-27D5-411C-9FF4-66BD7B764AA5}"/>
    <dgm:cxn modelId="{9F07699E-85C8-4D0C-A3E6-CA8DAB4A8D5B}" srcId="{F0DBEFCA-6ACD-4045-8252-885B7F0110E5}" destId="{2EC6EB73-D8EF-4568-900E-B2D22879B398}" srcOrd="0" destOrd="0" parTransId="{F6383879-9075-4FB1-B89A-2C91224E91F0}" sibTransId="{27FFA38A-B5A2-48D4-838E-84E1D379EED4}"/>
    <dgm:cxn modelId="{F62723B8-AC63-4EF9-AABE-D054273A84EA}" type="presOf" srcId="{1BCA83BC-0436-43D4-8591-F05DF6786281}" destId="{2CC91F68-5175-4C56-9775-CDD93B99F1CB}" srcOrd="0" destOrd="0" presId="urn:microsoft.com/office/officeart/2005/8/layout/hierarchy1"/>
    <dgm:cxn modelId="{1037A5C4-D3C7-4EF2-9A34-12154C511221}" type="presOf" srcId="{1972B179-EC62-4155-B3BD-C725B6DE64A9}" destId="{CADB3AA0-4522-44A5-81FD-091EF1B7D7F8}" srcOrd="0" destOrd="0" presId="urn:microsoft.com/office/officeart/2005/8/layout/hierarchy1"/>
    <dgm:cxn modelId="{6829C0C8-0234-41BC-8330-B086DF81D45D}" srcId="{042A2222-9417-478D-A15E-534D8D9CE87A}" destId="{A3E8289D-8FBD-48BA-9502-21E18DB8C3A9}" srcOrd="1" destOrd="0" parTransId="{B14BDFBA-E5AE-48F8-BA7C-5EFD024241D8}" sibTransId="{41113154-84D4-49C9-BCA5-EA2B4DC80740}"/>
    <dgm:cxn modelId="{B31A91D4-3983-4F58-A4C2-29F214A0A1F0}" type="presOf" srcId="{2D754E34-3DE5-4CC7-9EDF-5935A2DFC8E2}" destId="{A08FE26D-32D3-40E2-AAB6-92CBED1E9E9D}" srcOrd="0" destOrd="0" presId="urn:microsoft.com/office/officeart/2005/8/layout/hierarchy1"/>
    <dgm:cxn modelId="{B0B154DC-8382-45B6-B9BE-93DEB1340BB1}" srcId="{042A2222-9417-478D-A15E-534D8D9CE87A}" destId="{1BCA83BC-0436-43D4-8591-F05DF6786281}" srcOrd="0" destOrd="0" parTransId="{C90F48A2-1ABC-435F-B2AB-F38B41B76FBE}" sibTransId="{4A7EFE2B-BD69-45C6-AB68-5872CACC82AE}"/>
    <dgm:cxn modelId="{A2A66BDD-7098-453B-8902-D811E77688C2}" type="presOf" srcId="{C09AA3CC-752C-4CCB-92D4-0F7BDFCE6EBA}" destId="{397E897D-3A95-459C-9BE1-915288B6C9E3}" srcOrd="0" destOrd="0" presId="urn:microsoft.com/office/officeart/2005/8/layout/hierarchy1"/>
    <dgm:cxn modelId="{06BA51E7-259E-460E-B8BA-2F11E66BEE41}" type="presOf" srcId="{A3E8289D-8FBD-48BA-9502-21E18DB8C3A9}" destId="{9FD25A4A-2BE3-44A1-80F9-ECEF8681CC58}" srcOrd="0" destOrd="0" presId="urn:microsoft.com/office/officeart/2005/8/layout/hierarchy1"/>
    <dgm:cxn modelId="{F2C54FF7-DA9E-4D9D-A695-0507B35E5DE5}" type="presOf" srcId="{7775B899-D0F5-44EB-AB0E-2752529EE144}" destId="{C2EF76BB-9BD7-4743-936B-61E2E0A250E6}" srcOrd="0" destOrd="0" presId="urn:microsoft.com/office/officeart/2005/8/layout/hierarchy1"/>
    <dgm:cxn modelId="{21ABF9F7-ACF3-4958-9E0F-B0DDF6313F69}" srcId="{3341F80B-A78A-4BF5-9622-99E8243B7E0F}" destId="{042A2222-9417-478D-A15E-534D8D9CE87A}" srcOrd="0" destOrd="0" parTransId="{C09AA3CC-752C-4CCB-92D4-0F7BDFCE6EBA}" sibTransId="{E5CDD18B-9B34-43AB-AA0D-A9707DE27319}"/>
    <dgm:cxn modelId="{D810B7FE-85B2-430A-B0B3-A7D725ADDF9A}" type="presParOf" srcId="{6E46FD83-2ECD-4A68-BBC5-FA5E5795E970}" destId="{946B6E58-7506-4D91-9EF4-FB40456F9E77}" srcOrd="0" destOrd="0" presId="urn:microsoft.com/office/officeart/2005/8/layout/hierarchy1"/>
    <dgm:cxn modelId="{9830F3B1-0696-4BBE-A4A5-929F1A047122}" type="presParOf" srcId="{946B6E58-7506-4D91-9EF4-FB40456F9E77}" destId="{082B16B5-468A-4FAD-8811-67BD3EB9D7CF}" srcOrd="0" destOrd="0" presId="urn:microsoft.com/office/officeart/2005/8/layout/hierarchy1"/>
    <dgm:cxn modelId="{1BF6E9F0-C378-4787-AE2E-86943180812C}" type="presParOf" srcId="{082B16B5-468A-4FAD-8811-67BD3EB9D7CF}" destId="{AB1442B7-461F-46E4-A7FD-7AAD7064B97D}" srcOrd="0" destOrd="0" presId="urn:microsoft.com/office/officeart/2005/8/layout/hierarchy1"/>
    <dgm:cxn modelId="{74302817-583B-4C9F-9320-384DF5177952}" type="presParOf" srcId="{082B16B5-468A-4FAD-8811-67BD3EB9D7CF}" destId="{43BB271D-C3D1-4452-80BB-77C5B82C6295}" srcOrd="1" destOrd="0" presId="urn:microsoft.com/office/officeart/2005/8/layout/hierarchy1"/>
    <dgm:cxn modelId="{6DD3396A-BEAD-4F63-AEDE-B60040491863}" type="presParOf" srcId="{946B6E58-7506-4D91-9EF4-FB40456F9E77}" destId="{9BFEA59F-D73A-42D3-87FF-3A410A7A239E}" srcOrd="1" destOrd="0" presId="urn:microsoft.com/office/officeart/2005/8/layout/hierarchy1"/>
    <dgm:cxn modelId="{29A39EF4-8C37-4DE7-82E4-5322C425782B}" type="presParOf" srcId="{9BFEA59F-D73A-42D3-87FF-3A410A7A239E}" destId="{8E8A141B-46ED-4426-868C-3606CC53E0CF}" srcOrd="0" destOrd="0" presId="urn:microsoft.com/office/officeart/2005/8/layout/hierarchy1"/>
    <dgm:cxn modelId="{FF642D77-7F83-4008-9359-DD6F35873DF0}" type="presParOf" srcId="{9BFEA59F-D73A-42D3-87FF-3A410A7A239E}" destId="{D19536BE-D6A2-462A-BC6E-DE307D39238E}" srcOrd="1" destOrd="0" presId="urn:microsoft.com/office/officeart/2005/8/layout/hierarchy1"/>
    <dgm:cxn modelId="{6A410A86-04F7-420B-B136-ED484763D0F6}" type="presParOf" srcId="{D19536BE-D6A2-462A-BC6E-DE307D39238E}" destId="{17A00819-6E15-4FF1-A0A9-F13B70696703}" srcOrd="0" destOrd="0" presId="urn:microsoft.com/office/officeart/2005/8/layout/hierarchy1"/>
    <dgm:cxn modelId="{E4613453-450F-4B65-9926-F65A30CB4F1A}" type="presParOf" srcId="{17A00819-6E15-4FF1-A0A9-F13B70696703}" destId="{E5809537-6735-4E4D-B749-C7600028DFFD}" srcOrd="0" destOrd="0" presId="urn:microsoft.com/office/officeart/2005/8/layout/hierarchy1"/>
    <dgm:cxn modelId="{3B9764D6-AA85-4A43-A356-6638E33942A8}" type="presParOf" srcId="{17A00819-6E15-4FF1-A0A9-F13B70696703}" destId="{1EF95F84-BB1A-485E-8957-72041FFE5310}" srcOrd="1" destOrd="0" presId="urn:microsoft.com/office/officeart/2005/8/layout/hierarchy1"/>
    <dgm:cxn modelId="{71CA17CB-7F59-4B43-8E40-A293E418736D}" type="presParOf" srcId="{D19536BE-D6A2-462A-BC6E-DE307D39238E}" destId="{2E33B62C-866C-4209-BFE3-3843331AA752}" srcOrd="1" destOrd="0" presId="urn:microsoft.com/office/officeart/2005/8/layout/hierarchy1"/>
    <dgm:cxn modelId="{F38A25C3-8D77-4731-9C81-52C2A93330D8}" type="presParOf" srcId="{2E33B62C-866C-4209-BFE3-3843331AA752}" destId="{397E897D-3A95-459C-9BE1-915288B6C9E3}" srcOrd="0" destOrd="0" presId="urn:microsoft.com/office/officeart/2005/8/layout/hierarchy1"/>
    <dgm:cxn modelId="{BFF296E2-BE45-49C9-A1AC-436185B39E33}" type="presParOf" srcId="{2E33B62C-866C-4209-BFE3-3843331AA752}" destId="{266B718E-5C6E-4AC1-A1C5-9D6F51B58576}" srcOrd="1" destOrd="0" presId="urn:microsoft.com/office/officeart/2005/8/layout/hierarchy1"/>
    <dgm:cxn modelId="{AE00C76D-AE2F-47A2-A076-FACA814DD0FC}" type="presParOf" srcId="{266B718E-5C6E-4AC1-A1C5-9D6F51B58576}" destId="{A0B3BC91-AFD5-4FFA-88C0-D332176A4DFF}" srcOrd="0" destOrd="0" presId="urn:microsoft.com/office/officeart/2005/8/layout/hierarchy1"/>
    <dgm:cxn modelId="{7A8B4AB2-B24A-4C76-B207-8E9F6A7EDDF9}" type="presParOf" srcId="{A0B3BC91-AFD5-4FFA-88C0-D332176A4DFF}" destId="{1B7344A2-6ADF-46BE-943E-645FE249F312}" srcOrd="0" destOrd="0" presId="urn:microsoft.com/office/officeart/2005/8/layout/hierarchy1"/>
    <dgm:cxn modelId="{5A8FB50B-76E6-49EC-A9B3-2A11646EEB9C}" type="presParOf" srcId="{A0B3BC91-AFD5-4FFA-88C0-D332176A4DFF}" destId="{4FB7CFEF-45C4-4E91-BEB2-A0F466B15158}" srcOrd="1" destOrd="0" presId="urn:microsoft.com/office/officeart/2005/8/layout/hierarchy1"/>
    <dgm:cxn modelId="{9F606B8C-99DA-4DEB-81B6-856EEA8116FA}" type="presParOf" srcId="{266B718E-5C6E-4AC1-A1C5-9D6F51B58576}" destId="{0061F9AA-872A-493F-BDFC-97D424E5C440}" srcOrd="1" destOrd="0" presId="urn:microsoft.com/office/officeart/2005/8/layout/hierarchy1"/>
    <dgm:cxn modelId="{A094D60B-64AF-4E42-862D-A37337F3DB72}" type="presParOf" srcId="{0061F9AA-872A-493F-BDFC-97D424E5C440}" destId="{9C4C6107-C635-419E-B9F3-86FFABC7B82C}" srcOrd="0" destOrd="0" presId="urn:microsoft.com/office/officeart/2005/8/layout/hierarchy1"/>
    <dgm:cxn modelId="{D84AE418-1E0B-4379-B994-9C71D56CF893}" type="presParOf" srcId="{0061F9AA-872A-493F-BDFC-97D424E5C440}" destId="{54B8D2B3-1110-49D5-B077-67D44C7D0380}" srcOrd="1" destOrd="0" presId="urn:microsoft.com/office/officeart/2005/8/layout/hierarchy1"/>
    <dgm:cxn modelId="{AACC639B-DB80-4591-BE92-28241469FDB7}" type="presParOf" srcId="{54B8D2B3-1110-49D5-B077-67D44C7D0380}" destId="{887CDD16-E0CF-4971-A861-F1CE536C8E3D}" srcOrd="0" destOrd="0" presId="urn:microsoft.com/office/officeart/2005/8/layout/hierarchy1"/>
    <dgm:cxn modelId="{046C21EC-3B4F-4C27-AF2D-984781B20EB5}" type="presParOf" srcId="{887CDD16-E0CF-4971-A861-F1CE536C8E3D}" destId="{A9504DFD-4375-4FC0-B85D-4F8E5D4DA50F}" srcOrd="0" destOrd="0" presId="urn:microsoft.com/office/officeart/2005/8/layout/hierarchy1"/>
    <dgm:cxn modelId="{4733F2EA-A746-4F27-8E91-147359E8AEE7}" type="presParOf" srcId="{887CDD16-E0CF-4971-A861-F1CE536C8E3D}" destId="{2CC91F68-5175-4C56-9775-CDD93B99F1CB}" srcOrd="1" destOrd="0" presId="urn:microsoft.com/office/officeart/2005/8/layout/hierarchy1"/>
    <dgm:cxn modelId="{059A9ED2-F083-4D15-9241-F7D36A1D940F}" type="presParOf" srcId="{54B8D2B3-1110-49D5-B077-67D44C7D0380}" destId="{292BA539-300E-4432-9483-8994F8C8D516}" srcOrd="1" destOrd="0" presId="urn:microsoft.com/office/officeart/2005/8/layout/hierarchy1"/>
    <dgm:cxn modelId="{9C73BC72-FA53-44D9-B34B-FBC44FA46B99}" type="presParOf" srcId="{0061F9AA-872A-493F-BDFC-97D424E5C440}" destId="{6968791D-D35E-437D-83ED-77C0A09C064A}" srcOrd="2" destOrd="0" presId="urn:microsoft.com/office/officeart/2005/8/layout/hierarchy1"/>
    <dgm:cxn modelId="{C1F78F8C-C42E-4C2A-AB3B-EB2E94F78E39}" type="presParOf" srcId="{0061F9AA-872A-493F-BDFC-97D424E5C440}" destId="{0F112914-A24D-44EB-ABEA-9E514E62BB7F}" srcOrd="3" destOrd="0" presId="urn:microsoft.com/office/officeart/2005/8/layout/hierarchy1"/>
    <dgm:cxn modelId="{5A8316C2-24A3-4EFA-8D59-D18277D1CFC5}" type="presParOf" srcId="{0F112914-A24D-44EB-ABEA-9E514E62BB7F}" destId="{CE50F5DA-3F87-40D9-9F82-A5EE37088010}" srcOrd="0" destOrd="0" presId="urn:microsoft.com/office/officeart/2005/8/layout/hierarchy1"/>
    <dgm:cxn modelId="{AA62EF18-7F5E-4236-AA31-C2F13F0D045E}" type="presParOf" srcId="{CE50F5DA-3F87-40D9-9F82-A5EE37088010}" destId="{54ED3FE8-AC26-4C13-896E-369BBF47B672}" srcOrd="0" destOrd="0" presId="urn:microsoft.com/office/officeart/2005/8/layout/hierarchy1"/>
    <dgm:cxn modelId="{D5C7242B-9703-4CCF-BD70-8C31A1A8AB2B}" type="presParOf" srcId="{CE50F5DA-3F87-40D9-9F82-A5EE37088010}" destId="{9FD25A4A-2BE3-44A1-80F9-ECEF8681CC58}" srcOrd="1" destOrd="0" presId="urn:microsoft.com/office/officeart/2005/8/layout/hierarchy1"/>
    <dgm:cxn modelId="{655A5DB8-CCD1-4188-B711-02D84B937C1E}" type="presParOf" srcId="{0F112914-A24D-44EB-ABEA-9E514E62BB7F}" destId="{E8D10C15-8076-4CC4-8209-8DA4AE88859E}" srcOrd="1" destOrd="0" presId="urn:microsoft.com/office/officeart/2005/8/layout/hierarchy1"/>
    <dgm:cxn modelId="{515B2AF2-B518-4682-B7C0-E97EF6F8D4F8}" type="presParOf" srcId="{0061F9AA-872A-493F-BDFC-97D424E5C440}" destId="{CADB3AA0-4522-44A5-81FD-091EF1B7D7F8}" srcOrd="4" destOrd="0" presId="urn:microsoft.com/office/officeart/2005/8/layout/hierarchy1"/>
    <dgm:cxn modelId="{9CC40FCB-3A8F-4A8C-982D-4EAE143A3851}" type="presParOf" srcId="{0061F9AA-872A-493F-BDFC-97D424E5C440}" destId="{47154FAD-81AC-4544-918B-811B8163E7C5}" srcOrd="5" destOrd="0" presId="urn:microsoft.com/office/officeart/2005/8/layout/hierarchy1"/>
    <dgm:cxn modelId="{50BDDBFC-BC52-4338-8C26-26952E8ACA85}" type="presParOf" srcId="{47154FAD-81AC-4544-918B-811B8163E7C5}" destId="{B522B3EA-71A8-4B78-AA32-0ADBB506EA75}" srcOrd="0" destOrd="0" presId="urn:microsoft.com/office/officeart/2005/8/layout/hierarchy1"/>
    <dgm:cxn modelId="{A72D6A65-1A18-4308-B095-893E790F7244}" type="presParOf" srcId="{B522B3EA-71A8-4B78-AA32-0ADBB506EA75}" destId="{1072B4B3-06D9-412B-8E8A-6FD476935EA9}" srcOrd="0" destOrd="0" presId="urn:microsoft.com/office/officeart/2005/8/layout/hierarchy1"/>
    <dgm:cxn modelId="{AE888D65-DE4B-4CFF-BE6A-4C368DE80D5A}" type="presParOf" srcId="{B522B3EA-71A8-4B78-AA32-0ADBB506EA75}" destId="{F529C676-68DF-412E-81D6-57DC8A407036}" srcOrd="1" destOrd="0" presId="urn:microsoft.com/office/officeart/2005/8/layout/hierarchy1"/>
    <dgm:cxn modelId="{350394DA-85C5-4C74-A7F9-B13DF38B90E8}" type="presParOf" srcId="{47154FAD-81AC-4544-918B-811B8163E7C5}" destId="{0B3843E3-6384-467D-B385-800EBE7BBF24}" srcOrd="1" destOrd="0" presId="urn:microsoft.com/office/officeart/2005/8/layout/hierarchy1"/>
    <dgm:cxn modelId="{A012CBAF-DA27-4A01-AD92-FCEF0A75C05C}" type="presParOf" srcId="{2E33B62C-866C-4209-BFE3-3843331AA752}" destId="{D573B47C-244C-4769-A7E3-53AEBDA25DB4}" srcOrd="2" destOrd="0" presId="urn:microsoft.com/office/officeart/2005/8/layout/hierarchy1"/>
    <dgm:cxn modelId="{C31ADB2C-E2F5-4DB1-8FA8-D516B12FFA8A}" type="presParOf" srcId="{2E33B62C-866C-4209-BFE3-3843331AA752}" destId="{A3632FF5-BC17-4A63-AEAD-D2C36842F5C2}" srcOrd="3" destOrd="0" presId="urn:microsoft.com/office/officeart/2005/8/layout/hierarchy1"/>
    <dgm:cxn modelId="{D6F6C433-8FB8-4915-968F-FBAC90191933}" type="presParOf" srcId="{A3632FF5-BC17-4A63-AEAD-D2C36842F5C2}" destId="{3D72453A-1FF0-4768-9E40-FA2C041D045C}" srcOrd="0" destOrd="0" presId="urn:microsoft.com/office/officeart/2005/8/layout/hierarchy1"/>
    <dgm:cxn modelId="{447C243F-69F5-43BC-8C56-78862BD1C185}" type="presParOf" srcId="{3D72453A-1FF0-4768-9E40-FA2C041D045C}" destId="{6B8F6E8B-A61E-4EEC-A7CA-EB64332E2A2F}" srcOrd="0" destOrd="0" presId="urn:microsoft.com/office/officeart/2005/8/layout/hierarchy1"/>
    <dgm:cxn modelId="{13079EE7-91DE-4C3B-BB5B-1AA2574567A9}" type="presParOf" srcId="{3D72453A-1FF0-4768-9E40-FA2C041D045C}" destId="{A08FE26D-32D3-40E2-AAB6-92CBED1E9E9D}" srcOrd="1" destOrd="0" presId="urn:microsoft.com/office/officeart/2005/8/layout/hierarchy1"/>
    <dgm:cxn modelId="{88B28F01-968D-4D98-A91F-1950C0F9E666}" type="presParOf" srcId="{A3632FF5-BC17-4A63-AEAD-D2C36842F5C2}" destId="{B32D3740-B109-476B-998D-152353D30F23}" srcOrd="1" destOrd="0" presId="urn:microsoft.com/office/officeart/2005/8/layout/hierarchy1"/>
    <dgm:cxn modelId="{1DA60FEF-2CE1-4656-A328-8821F4AB9900}" type="presParOf" srcId="{9BFEA59F-D73A-42D3-87FF-3A410A7A239E}" destId="{A411EE3B-04D9-4684-B378-8B223F2A5F72}" srcOrd="2" destOrd="0" presId="urn:microsoft.com/office/officeart/2005/8/layout/hierarchy1"/>
    <dgm:cxn modelId="{2659C248-183E-4FDF-9741-88579CB71E02}" type="presParOf" srcId="{9BFEA59F-D73A-42D3-87FF-3A410A7A239E}" destId="{6D870DE5-ABCD-4A07-8765-5AB2E08F04FA}" srcOrd="3" destOrd="0" presId="urn:microsoft.com/office/officeart/2005/8/layout/hierarchy1"/>
    <dgm:cxn modelId="{4A477AFB-96DA-4351-9A46-8CD7DF33FA4D}" type="presParOf" srcId="{6D870DE5-ABCD-4A07-8765-5AB2E08F04FA}" destId="{D2DD98E0-B629-460D-946F-E1ECA7C996D3}" srcOrd="0" destOrd="0" presId="urn:microsoft.com/office/officeart/2005/8/layout/hierarchy1"/>
    <dgm:cxn modelId="{B94FB52A-8D6A-4682-B38F-BE561D31D9BF}" type="presParOf" srcId="{D2DD98E0-B629-460D-946F-E1ECA7C996D3}" destId="{94068CA6-9B3E-4F86-84E1-46C6D967942D}" srcOrd="0" destOrd="0" presId="urn:microsoft.com/office/officeart/2005/8/layout/hierarchy1"/>
    <dgm:cxn modelId="{BF3D0BF0-19A9-4281-A8A9-0129F416941A}" type="presParOf" srcId="{D2DD98E0-B629-460D-946F-E1ECA7C996D3}" destId="{36B4A2C0-6862-40BF-88FF-6ABEE558F904}" srcOrd="1" destOrd="0" presId="urn:microsoft.com/office/officeart/2005/8/layout/hierarchy1"/>
    <dgm:cxn modelId="{8B088000-D02A-4426-BC96-B6C4DC539019}" type="presParOf" srcId="{6D870DE5-ABCD-4A07-8765-5AB2E08F04FA}" destId="{05FCE2AE-4C04-4655-ACE5-9C272D0FD6CB}" srcOrd="1" destOrd="0" presId="urn:microsoft.com/office/officeart/2005/8/layout/hierarchy1"/>
    <dgm:cxn modelId="{AEA124B7-2AC3-462A-893A-04D2C7103351}" type="presParOf" srcId="{05FCE2AE-4C04-4655-ACE5-9C272D0FD6CB}" destId="{C2EF76BB-9BD7-4743-936B-61E2E0A250E6}" srcOrd="0" destOrd="0" presId="urn:microsoft.com/office/officeart/2005/8/layout/hierarchy1"/>
    <dgm:cxn modelId="{F0432878-2F36-424B-BB93-CCFB863BBC6D}" type="presParOf" srcId="{05FCE2AE-4C04-4655-ACE5-9C272D0FD6CB}" destId="{26A0157F-1D7B-43A4-808B-31E291A0576E}" srcOrd="1" destOrd="0" presId="urn:microsoft.com/office/officeart/2005/8/layout/hierarchy1"/>
    <dgm:cxn modelId="{EF9BB0F0-AEDD-4ADC-8489-C937ABA7EAE5}" type="presParOf" srcId="{26A0157F-1D7B-43A4-808B-31E291A0576E}" destId="{10954301-8883-465F-86CA-ABDA3EC81544}" srcOrd="0" destOrd="0" presId="urn:microsoft.com/office/officeart/2005/8/layout/hierarchy1"/>
    <dgm:cxn modelId="{3B6D8040-BB3C-48E2-95D6-422D75D55271}" type="presParOf" srcId="{10954301-8883-465F-86CA-ABDA3EC81544}" destId="{DC81BFAE-FDDF-4852-8E96-FB50EC7084CA}" srcOrd="0" destOrd="0" presId="urn:microsoft.com/office/officeart/2005/8/layout/hierarchy1"/>
    <dgm:cxn modelId="{07BA4AE1-2A57-4FE3-8D42-5309CC30978C}" type="presParOf" srcId="{10954301-8883-465F-86CA-ABDA3EC81544}" destId="{10094D43-7B38-4363-8A38-25C5136F75C5}" srcOrd="1" destOrd="0" presId="urn:microsoft.com/office/officeart/2005/8/layout/hierarchy1"/>
    <dgm:cxn modelId="{06DE89CB-8199-46D8-B657-FE6A609C360E}" type="presParOf" srcId="{26A0157F-1D7B-43A4-808B-31E291A0576E}" destId="{BBA12670-7ED1-4F1C-A714-6F00A51674A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EF76BB-9BD7-4743-936B-61E2E0A250E6}">
      <dsp:nvSpPr>
        <dsp:cNvPr id="0" name=""/>
        <dsp:cNvSpPr/>
      </dsp:nvSpPr>
      <dsp:spPr>
        <a:xfrm>
          <a:off x="7719313" y="1831885"/>
          <a:ext cx="767644" cy="4259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9177"/>
              </a:lnTo>
              <a:lnTo>
                <a:pt x="767644" y="249177"/>
              </a:lnTo>
              <a:lnTo>
                <a:pt x="767644" y="42598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11EE3B-04D9-4684-B378-8B223F2A5F72}">
      <dsp:nvSpPr>
        <dsp:cNvPr id="0" name=""/>
        <dsp:cNvSpPr/>
      </dsp:nvSpPr>
      <dsp:spPr>
        <a:xfrm>
          <a:off x="5257792" y="643613"/>
          <a:ext cx="2461521" cy="5857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8907"/>
              </a:lnTo>
              <a:lnTo>
                <a:pt x="2461521" y="408907"/>
              </a:lnTo>
              <a:lnTo>
                <a:pt x="2461521" y="58571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73B47C-244C-4769-A7E3-53AEBDA25DB4}">
      <dsp:nvSpPr>
        <dsp:cNvPr id="0" name=""/>
        <dsp:cNvSpPr/>
      </dsp:nvSpPr>
      <dsp:spPr>
        <a:xfrm>
          <a:off x="2975643" y="1748736"/>
          <a:ext cx="1703470" cy="5015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4752"/>
              </a:lnTo>
              <a:lnTo>
                <a:pt x="1703470" y="324752"/>
              </a:lnTo>
              <a:lnTo>
                <a:pt x="1703470" y="50155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DB3AA0-4522-44A5-81FD-091EF1B7D7F8}">
      <dsp:nvSpPr>
        <dsp:cNvPr id="0" name=""/>
        <dsp:cNvSpPr/>
      </dsp:nvSpPr>
      <dsp:spPr>
        <a:xfrm>
          <a:off x="1484648" y="2793348"/>
          <a:ext cx="4957012" cy="5322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5405"/>
              </a:lnTo>
              <a:lnTo>
                <a:pt x="4957012" y="355405"/>
              </a:lnTo>
              <a:lnTo>
                <a:pt x="4957012" y="53220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68791D-D35E-437D-83ED-77C0A09C064A}">
      <dsp:nvSpPr>
        <dsp:cNvPr id="0" name=""/>
        <dsp:cNvSpPr/>
      </dsp:nvSpPr>
      <dsp:spPr>
        <a:xfrm>
          <a:off x="1484648" y="2793348"/>
          <a:ext cx="2437227" cy="5322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5405"/>
              </a:lnTo>
              <a:lnTo>
                <a:pt x="2437227" y="355405"/>
              </a:lnTo>
              <a:lnTo>
                <a:pt x="2437227" y="53220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4C6107-C635-419E-B9F3-86FFABC7B82C}">
      <dsp:nvSpPr>
        <dsp:cNvPr id="0" name=""/>
        <dsp:cNvSpPr/>
      </dsp:nvSpPr>
      <dsp:spPr>
        <a:xfrm>
          <a:off x="1119850" y="2793348"/>
          <a:ext cx="364797" cy="537900"/>
        </a:xfrm>
        <a:custGeom>
          <a:avLst/>
          <a:gdLst/>
          <a:ahLst/>
          <a:cxnLst/>
          <a:rect l="0" t="0" r="0" b="0"/>
          <a:pathLst>
            <a:path>
              <a:moveTo>
                <a:pt x="364797" y="0"/>
              </a:moveTo>
              <a:lnTo>
                <a:pt x="364797" y="361097"/>
              </a:lnTo>
              <a:lnTo>
                <a:pt x="0" y="361097"/>
              </a:lnTo>
              <a:lnTo>
                <a:pt x="0" y="53790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7E897D-3A95-459C-9BE1-915288B6C9E3}">
      <dsp:nvSpPr>
        <dsp:cNvPr id="0" name=""/>
        <dsp:cNvSpPr/>
      </dsp:nvSpPr>
      <dsp:spPr>
        <a:xfrm>
          <a:off x="1484648" y="1748736"/>
          <a:ext cx="1490995" cy="525236"/>
        </a:xfrm>
        <a:custGeom>
          <a:avLst/>
          <a:gdLst/>
          <a:ahLst/>
          <a:cxnLst/>
          <a:rect l="0" t="0" r="0" b="0"/>
          <a:pathLst>
            <a:path>
              <a:moveTo>
                <a:pt x="1490995" y="0"/>
              </a:moveTo>
              <a:lnTo>
                <a:pt x="1490995" y="348432"/>
              </a:lnTo>
              <a:lnTo>
                <a:pt x="0" y="348432"/>
              </a:lnTo>
              <a:lnTo>
                <a:pt x="0" y="52523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8A141B-46ED-4426-868C-3606CC53E0CF}">
      <dsp:nvSpPr>
        <dsp:cNvPr id="0" name=""/>
        <dsp:cNvSpPr/>
      </dsp:nvSpPr>
      <dsp:spPr>
        <a:xfrm>
          <a:off x="2975643" y="643613"/>
          <a:ext cx="2282149" cy="560745"/>
        </a:xfrm>
        <a:custGeom>
          <a:avLst/>
          <a:gdLst/>
          <a:ahLst/>
          <a:cxnLst/>
          <a:rect l="0" t="0" r="0" b="0"/>
          <a:pathLst>
            <a:path>
              <a:moveTo>
                <a:pt x="2282149" y="0"/>
              </a:moveTo>
              <a:lnTo>
                <a:pt x="2282149" y="383941"/>
              </a:lnTo>
              <a:lnTo>
                <a:pt x="0" y="383941"/>
              </a:lnTo>
              <a:lnTo>
                <a:pt x="0" y="5607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1442B7-461F-46E4-A7FD-7AAD7064B97D}">
      <dsp:nvSpPr>
        <dsp:cNvPr id="0" name=""/>
        <dsp:cNvSpPr/>
      </dsp:nvSpPr>
      <dsp:spPr>
        <a:xfrm>
          <a:off x="3535534" y="51873"/>
          <a:ext cx="3444515" cy="5917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BB271D-C3D1-4452-80BB-77C5B82C6295}">
      <dsp:nvSpPr>
        <dsp:cNvPr id="0" name=""/>
        <dsp:cNvSpPr/>
      </dsp:nvSpPr>
      <dsp:spPr>
        <a:xfrm>
          <a:off x="3747592" y="253328"/>
          <a:ext cx="3444515" cy="5917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/>
            <a:t>OP1 - Un'Europa più intelligente</a:t>
          </a:r>
        </a:p>
      </dsp:txBody>
      <dsp:txXfrm>
        <a:off x="3764923" y="270659"/>
        <a:ext cx="3409853" cy="557077"/>
      </dsp:txXfrm>
    </dsp:sp>
    <dsp:sp modelId="{E5809537-6735-4E4D-B749-C7600028DFFD}">
      <dsp:nvSpPr>
        <dsp:cNvPr id="0" name=""/>
        <dsp:cNvSpPr/>
      </dsp:nvSpPr>
      <dsp:spPr>
        <a:xfrm>
          <a:off x="1162616" y="1204358"/>
          <a:ext cx="3626053" cy="5443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F95F84-BB1A-485E-8957-72041FFE5310}">
      <dsp:nvSpPr>
        <dsp:cNvPr id="0" name=""/>
        <dsp:cNvSpPr/>
      </dsp:nvSpPr>
      <dsp:spPr>
        <a:xfrm>
          <a:off x="1374674" y="1405813"/>
          <a:ext cx="3626053" cy="5443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/>
            <a:t>RSO1.2. Permettere ai cittadini, alle imprese, alle organizzazioni di ricerca e alle autorità pubbliche di cogliere i vantaggi della digitalizzazione</a:t>
          </a:r>
        </a:p>
      </dsp:txBody>
      <dsp:txXfrm>
        <a:off x="1390618" y="1421757"/>
        <a:ext cx="3594165" cy="512489"/>
      </dsp:txXfrm>
    </dsp:sp>
    <dsp:sp modelId="{1B7344A2-6ADF-46BE-943E-645FE249F312}">
      <dsp:nvSpPr>
        <dsp:cNvPr id="0" name=""/>
        <dsp:cNvSpPr/>
      </dsp:nvSpPr>
      <dsp:spPr>
        <a:xfrm>
          <a:off x="530388" y="2273972"/>
          <a:ext cx="1908519" cy="5193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B7CFEF-45C4-4E91-BEB2-A0F466B15158}">
      <dsp:nvSpPr>
        <dsp:cNvPr id="0" name=""/>
        <dsp:cNvSpPr/>
      </dsp:nvSpPr>
      <dsp:spPr>
        <a:xfrm>
          <a:off x="742446" y="2475427"/>
          <a:ext cx="1908519" cy="5193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/>
            <a:t>Azione a.ii.1 Sostegno alla digitalizzazione dei servizi della Pubblica Amministrazione</a:t>
          </a:r>
        </a:p>
      </dsp:txBody>
      <dsp:txXfrm>
        <a:off x="757658" y="2490639"/>
        <a:ext cx="1878095" cy="488952"/>
      </dsp:txXfrm>
    </dsp:sp>
    <dsp:sp modelId="{A9504DFD-4375-4FC0-B85D-4F8E5D4DA50F}">
      <dsp:nvSpPr>
        <dsp:cNvPr id="0" name=""/>
        <dsp:cNvSpPr/>
      </dsp:nvSpPr>
      <dsp:spPr>
        <a:xfrm>
          <a:off x="-212057" y="3331248"/>
          <a:ext cx="2663816" cy="11906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C91F68-5175-4C56-9775-CDD93B99F1CB}">
      <dsp:nvSpPr>
        <dsp:cNvPr id="0" name=""/>
        <dsp:cNvSpPr/>
      </dsp:nvSpPr>
      <dsp:spPr>
        <a:xfrm>
          <a:off x="0" y="3532703"/>
          <a:ext cx="2663816" cy="11906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/>
            <a:t>Sotto-azione a.ii.1.a. Creazione del CERT-PA regionale e realizzazione di una infrastruttura trasversale di sicurezza a livello di rete dati e di virtualizzazione delle postazioni di lavoro a protezione delle singole reti e dei dati degli enti pubblici della PA regionale</a:t>
          </a:r>
        </a:p>
      </dsp:txBody>
      <dsp:txXfrm>
        <a:off x="34872" y="3567575"/>
        <a:ext cx="2594072" cy="1120872"/>
      </dsp:txXfrm>
    </dsp:sp>
    <dsp:sp modelId="{54ED3FE8-AC26-4C13-896E-369BBF47B672}">
      <dsp:nvSpPr>
        <dsp:cNvPr id="0" name=""/>
        <dsp:cNvSpPr/>
      </dsp:nvSpPr>
      <dsp:spPr>
        <a:xfrm>
          <a:off x="2967616" y="3325557"/>
          <a:ext cx="1908519" cy="12119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D25A4A-2BE3-44A1-80F9-ECEF8681CC58}">
      <dsp:nvSpPr>
        <dsp:cNvPr id="0" name=""/>
        <dsp:cNvSpPr/>
      </dsp:nvSpPr>
      <dsp:spPr>
        <a:xfrm>
          <a:off x="3179673" y="3527011"/>
          <a:ext cx="1908519" cy="12119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/>
            <a:t>Sotto-azione a.ii.1.b Introduzione di una Data Strategy per la Valle d’Aosta per il pieno utilizzo e diffusione dei dati</a:t>
          </a:r>
        </a:p>
      </dsp:txBody>
      <dsp:txXfrm>
        <a:off x="3215169" y="3562507"/>
        <a:ext cx="1837527" cy="1140918"/>
      </dsp:txXfrm>
    </dsp:sp>
    <dsp:sp modelId="{1072B4B3-06D9-412B-8E8A-6FD476935EA9}">
      <dsp:nvSpPr>
        <dsp:cNvPr id="0" name=""/>
        <dsp:cNvSpPr/>
      </dsp:nvSpPr>
      <dsp:spPr>
        <a:xfrm>
          <a:off x="5487400" y="3325557"/>
          <a:ext cx="1908519" cy="12119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29C676-68DF-412E-81D6-57DC8A407036}">
      <dsp:nvSpPr>
        <dsp:cNvPr id="0" name=""/>
        <dsp:cNvSpPr/>
      </dsp:nvSpPr>
      <dsp:spPr>
        <a:xfrm>
          <a:off x="5699458" y="3527011"/>
          <a:ext cx="1908519" cy="12119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/>
            <a:t>Sotto-azione a.ii.1.c Digitalizzazione dei servizi rivolti a cittadini e imprese</a:t>
          </a:r>
        </a:p>
      </dsp:txBody>
      <dsp:txXfrm>
        <a:off x="5734954" y="3562507"/>
        <a:ext cx="1837527" cy="1140918"/>
      </dsp:txXfrm>
    </dsp:sp>
    <dsp:sp modelId="{6B8F6E8B-A61E-4EEC-A7CA-EB64332E2A2F}">
      <dsp:nvSpPr>
        <dsp:cNvPr id="0" name=""/>
        <dsp:cNvSpPr/>
      </dsp:nvSpPr>
      <dsp:spPr>
        <a:xfrm>
          <a:off x="3724854" y="2250291"/>
          <a:ext cx="1908519" cy="6116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8FE26D-32D3-40E2-AAB6-92CBED1E9E9D}">
      <dsp:nvSpPr>
        <dsp:cNvPr id="0" name=""/>
        <dsp:cNvSpPr/>
      </dsp:nvSpPr>
      <dsp:spPr>
        <a:xfrm>
          <a:off x="3936911" y="2451746"/>
          <a:ext cx="1908519" cy="6116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/>
            <a:t>Azione a.ii.2 Supporto all'introduzione di tecnologie digitali nelle imprese</a:t>
          </a:r>
        </a:p>
      </dsp:txBody>
      <dsp:txXfrm>
        <a:off x="3954825" y="2469660"/>
        <a:ext cx="1872691" cy="575786"/>
      </dsp:txXfrm>
    </dsp:sp>
    <dsp:sp modelId="{94068CA6-9B3E-4F86-84E1-46C6D967942D}">
      <dsp:nvSpPr>
        <dsp:cNvPr id="0" name=""/>
        <dsp:cNvSpPr/>
      </dsp:nvSpPr>
      <dsp:spPr>
        <a:xfrm>
          <a:off x="6544868" y="1229323"/>
          <a:ext cx="2348891" cy="6025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B4A2C0-6862-40BF-88FF-6ABEE558F904}">
      <dsp:nvSpPr>
        <dsp:cNvPr id="0" name=""/>
        <dsp:cNvSpPr/>
      </dsp:nvSpPr>
      <dsp:spPr>
        <a:xfrm>
          <a:off x="6756925" y="1430778"/>
          <a:ext cx="2348891" cy="6025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/>
            <a:t>RSO1.5. Rafforzare la connettività digitale</a:t>
          </a:r>
        </a:p>
      </dsp:txBody>
      <dsp:txXfrm>
        <a:off x="6774573" y="1448426"/>
        <a:ext cx="2313595" cy="567265"/>
      </dsp:txXfrm>
    </dsp:sp>
    <dsp:sp modelId="{DC81BFAE-FDDF-4852-8E96-FB50EC7084CA}">
      <dsp:nvSpPr>
        <dsp:cNvPr id="0" name=""/>
        <dsp:cNvSpPr/>
      </dsp:nvSpPr>
      <dsp:spPr>
        <a:xfrm>
          <a:off x="7532698" y="2257865"/>
          <a:ext cx="1908519" cy="6055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094D43-7B38-4363-8A38-25C5136F75C5}">
      <dsp:nvSpPr>
        <dsp:cNvPr id="0" name=""/>
        <dsp:cNvSpPr/>
      </dsp:nvSpPr>
      <dsp:spPr>
        <a:xfrm>
          <a:off x="7744756" y="2459320"/>
          <a:ext cx="1908519" cy="6055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/>
            <a:t>Azione a.v.1 Infrastrutture a supporto della digitalizzazione</a:t>
          </a:r>
        </a:p>
      </dsp:txBody>
      <dsp:txXfrm>
        <a:off x="7762492" y="2477056"/>
        <a:ext cx="1873047" cy="5700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E63BA4-141D-4D83-BEAA-C71B1A4312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3530A0B-9EB7-44C8-8203-807021B6C2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427D1B0-AEA4-4FF8-A6F2-8079D1BB5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AD601A3-CB50-4179-97A6-82E9ADA09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0AC4FE0-8B86-49FD-A61D-5219AD4E8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9795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632781-FE4C-457F-8052-99369A630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80F1F6-15B6-45D0-BFDC-C083A31D41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AE08FA1-A238-4CE8-A887-0C0649D51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8CBB4B3-AB0D-4141-881D-CC3DC6AEF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A7B6332-3CC3-409B-9128-89DE13B70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830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143AE86E-B4EC-4736-B688-AF9B70F57D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EC4AAF7-A000-45B9-B1B9-79AA7C792C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30CE7A7-07AD-4883-A639-1408F476E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ED3B09D-1B9E-4390-81BC-1F3FBD585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C30457C-43FA-4661-925B-8AB24F346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1359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14281B-1575-4B97-B881-106584D10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AA67193-EBBF-448D-A8AB-DD0D8B9AC3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C962638-F1D5-4490-8E7C-35DCFC4F5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686EA12-747B-4A19-A757-51BB3FB65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03248A3-F948-49DE-AF56-85C6D71CC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7871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DF462F-6BDB-466C-845D-05069E742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A5CE5FA-E379-43FE-A6DA-06FB82D6B9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6D085AF-AA05-4280-A16A-859AEB831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F8054E8-7A13-4B24-B499-E63699606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9039D8C-6938-4066-88A5-237821420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412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855AF6-1E24-45EC-A5A0-8D54489DC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BF1356E-F6EE-45D6-844B-D58B17A969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CFC1F41-BB1A-4D12-BBF3-8DC28AD17F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5A2BEB7-6D86-4E41-B677-F80006CB8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47BBBC1-2B17-42BC-BD0E-F61816D46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50B2B85-276A-4731-98F8-E711F6DAD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3447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9BD997-4656-4DEB-BD04-34354F86D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1711B7F-1C39-4D08-9B0C-B0B5463578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E28F251-9FF7-4E24-B45E-F6D04ECED4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70BA1D16-D1E3-4FA5-89CF-8C81AB8592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61FC951-AC3E-4A7F-94C5-56296471CC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87F704E-3D03-4CDA-BDA4-4E2A40FAB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D170CC2-844F-4255-B95D-BC93385A0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EB6DEDF-3C4A-405C-800C-AC256BCEC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5700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596DA38-D24D-4B82-9B25-DE5BE6FAE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DA3C18C-E1C2-46FD-9552-486B4927B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6ECD44B-3FC0-4CF1-8973-40ADB1424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A05C30F-D5E4-4758-A3E5-8193393D3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9518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F7ED700-94AD-4C70-88DA-BA591D8D0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8DDD9A2-4126-4BF6-9621-F7CCFBC97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8300901-C351-414A-8416-76849DA7B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3125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95C48E-FFC9-4A73-AAE5-DD29EBB66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2899D95-4ADD-4A1F-9C53-EE17720749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0AF2E4D-39C8-47AF-A9DE-291CDB2848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82261FF-6234-406D-8534-5746753B8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FD823EC-0A39-471C-A45F-72B25A63E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47F8663-24D9-4AD2-9355-0BA32D49E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8038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A6D748-13CC-4BB7-9252-85EE99BDF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ED6F6A7A-E017-4826-A4A4-ECBA17E972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09BB57C-4741-466E-A3D2-C85C17C7AC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95A06E3-833E-4556-B62E-52A2D81F5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B07ED22-CB9C-4853-B001-63CFE016F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FA7417F-5704-4AB2-92DA-DD2187A13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7414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1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91569DA8-D21D-4B8E-BE2F-10B93147E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719F3C7-5A0F-45FA-BD3E-E5DB55605A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79A766F-049E-427B-9999-AC9A85AF57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6BE2F84-D4FD-4142-A539-D4DF6EF4EF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DFDBAE0-A45F-4C5A-A003-3D3C8A811B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5449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o.camcom.it/it/pid-punto-impresa-digitale/voucher-punto-impresa-digitale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366E96C3-135B-472D-9CFB-8F0FD694EBB7}"/>
              </a:ext>
            </a:extLst>
          </p:cNvPr>
          <p:cNvSpPr txBox="1"/>
          <p:nvPr/>
        </p:nvSpPr>
        <p:spPr>
          <a:xfrm>
            <a:off x="951345" y="1117600"/>
            <a:ext cx="103724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dirty="0">
                <a:solidFill>
                  <a:schemeClr val="accent1">
                    <a:lumMod val="50000"/>
                  </a:schemeClr>
                </a:solidFill>
              </a:rPr>
              <a:t>Programma regionale Valle d’Aosta FESR 2021-2027 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DEA28CEC-6F4E-4013-8739-97989F5F640A}"/>
              </a:ext>
            </a:extLst>
          </p:cNvPr>
          <p:cNvSpPr txBox="1"/>
          <p:nvPr/>
        </p:nvSpPr>
        <p:spPr>
          <a:xfrm>
            <a:off x="1052129" y="2140139"/>
            <a:ext cx="9374909" cy="24083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7.1.d Informativa su progetti avviati e di futura realizzazione -OP1 - Digitalizzazione e connettività digitale </a:t>
            </a:r>
          </a:p>
          <a:p>
            <a:pPr algn="ctr"/>
            <a:endParaRPr lang="it-IT" sz="2800" b="1" dirty="0">
              <a:solidFill>
                <a:schemeClr val="accent1">
                  <a:lumMod val="75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it-IT" sz="28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 Informativa sulle Operazioni pianificate di importanza strategica</a:t>
            </a:r>
          </a:p>
          <a:p>
            <a:pPr algn="ctr"/>
            <a:endParaRPr lang="it-IT" sz="1050" b="1" dirty="0">
              <a:solidFill>
                <a:schemeClr val="accent1">
                  <a:lumMod val="75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5" name="CasellaDiTesto 8">
            <a:extLst>
              <a:ext uri="{FF2B5EF4-FFF2-40B4-BE49-F238E27FC236}">
                <a16:creationId xmlns:a16="http://schemas.microsoft.com/office/drawing/2014/main" id="{18AAA394-A391-4164-BF21-750DAF443963}"/>
              </a:ext>
            </a:extLst>
          </p:cNvPr>
          <p:cNvSpPr txBox="1"/>
          <p:nvPr/>
        </p:nvSpPr>
        <p:spPr>
          <a:xfrm>
            <a:off x="733090" y="4548491"/>
            <a:ext cx="100129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600" b="1" dirty="0">
                <a:solidFill>
                  <a:schemeClr val="accent5">
                    <a:lumMod val="75000"/>
                  </a:schemeClr>
                </a:solidFill>
              </a:rPr>
              <a:t>A cura del dott. Valter MOMBELLI</a:t>
            </a:r>
          </a:p>
          <a:p>
            <a:pPr algn="ctr"/>
            <a:r>
              <a:rPr lang="it-IT" sz="1600" b="1" dirty="0">
                <a:solidFill>
                  <a:schemeClr val="accent5">
                    <a:lumMod val="75000"/>
                  </a:schemeClr>
                </a:solidFill>
              </a:rPr>
              <a:t>Dipartimento innovazione e agenda digitale</a:t>
            </a:r>
          </a:p>
          <a:p>
            <a:pPr algn="ctr"/>
            <a:r>
              <a:rPr lang="it-IT" sz="1600" b="1" dirty="0">
                <a:solidFill>
                  <a:schemeClr val="accent5">
                    <a:lumMod val="75000"/>
                  </a:schemeClr>
                </a:solidFill>
              </a:rPr>
              <a:t>Assessorato Affari europei, Innovazione, PNRR, Politiche nazionali per la montagna e Politiche giovanili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14ECC960-5302-4B43-BE5C-0750C93A71AF}"/>
              </a:ext>
            </a:extLst>
          </p:cNvPr>
          <p:cNvSpPr txBox="1"/>
          <p:nvPr/>
        </p:nvSpPr>
        <p:spPr>
          <a:xfrm>
            <a:off x="356754" y="5971186"/>
            <a:ext cx="10372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>
                <a:solidFill>
                  <a:schemeClr val="accent1"/>
                </a:solidFill>
              </a:rPr>
              <a:t>Comitato di Sorveglianza PR Valle d’Aosta FESR 2021-2027 </a:t>
            </a:r>
          </a:p>
          <a:p>
            <a:pPr algn="ctr"/>
            <a:r>
              <a:rPr lang="it-IT" sz="2000" dirty="0">
                <a:solidFill>
                  <a:schemeClr val="accent1"/>
                </a:solidFill>
              </a:rPr>
              <a:t>Bard, 20 novembre 2025</a:t>
            </a:r>
          </a:p>
        </p:txBody>
      </p:sp>
    </p:spTree>
    <p:extLst>
      <p:ext uri="{BB962C8B-B14F-4D97-AF65-F5344CB8AC3E}">
        <p14:creationId xmlns:p14="http://schemas.microsoft.com/office/powerpoint/2010/main" val="12842614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FABF9A7-3A8F-43EF-A216-CB235470DA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2988"/>
            <a:ext cx="8538882" cy="4903975"/>
          </a:xfrm>
        </p:spPr>
        <p:txBody>
          <a:bodyPr/>
          <a:lstStyle/>
          <a:p>
            <a:pPr algn="just"/>
            <a:r>
              <a:rPr lang="it-IT" sz="1800" dirty="0"/>
              <a:t>tale operazione prevede di </a:t>
            </a:r>
            <a:r>
              <a:rPr lang="it-IT" sz="1800" b="1" dirty="0"/>
              <a:t>sostenere</a:t>
            </a:r>
            <a:r>
              <a:rPr lang="it-IT" sz="1800" dirty="0"/>
              <a:t>, in sinergia con gli interventi promossi a valere sul PNRR:</a:t>
            </a:r>
          </a:p>
          <a:p>
            <a:pPr marL="360000" algn="just">
              <a:buFont typeface="Courier New" panose="02070309020205020404" pitchFamily="49" charset="0"/>
              <a:buChar char="o"/>
            </a:pPr>
            <a:r>
              <a:rPr lang="it-IT" sz="1800" dirty="0"/>
              <a:t>sia il </a:t>
            </a:r>
            <a:r>
              <a:rPr lang="it-IT" sz="1800" b="1" dirty="0"/>
              <a:t>potenziamento di carattere strutturale </a:t>
            </a:r>
            <a:r>
              <a:rPr lang="it-IT" sz="1800" dirty="0"/>
              <a:t>delle infrastrutture abilitanti (quali ad esempio le piattaforme) necessarie a supportare servizi altamente performanti;</a:t>
            </a:r>
          </a:p>
          <a:p>
            <a:pPr marL="360000" algn="just">
              <a:buFont typeface="Courier New" panose="02070309020205020404" pitchFamily="49" charset="0"/>
              <a:buChar char="o"/>
            </a:pPr>
            <a:r>
              <a:rPr lang="it-IT" sz="1800" dirty="0"/>
              <a:t>sia allo </a:t>
            </a:r>
            <a:r>
              <a:rPr lang="it-IT" sz="1800" b="1" dirty="0"/>
              <a:t>sviluppo di banche dati e servizi rivolti a cittadini e imprese</a:t>
            </a:r>
            <a:r>
              <a:rPr lang="it-IT" sz="1800" dirty="0"/>
              <a:t>, in coerenza con la pianificazione e la regolamentazione di settore.</a:t>
            </a:r>
          </a:p>
          <a:p>
            <a:pPr marL="131400" indent="0" algn="just">
              <a:buNone/>
            </a:pPr>
            <a:endParaRPr lang="it-IT" sz="1800" dirty="0"/>
          </a:p>
          <a:p>
            <a:pPr algn="just"/>
            <a:r>
              <a:rPr lang="it-IT" sz="1800" dirty="0"/>
              <a:t>tale operazione si compone delle seguenti progettualità:</a:t>
            </a:r>
          </a:p>
          <a:p>
            <a:pPr marL="360000" algn="just">
              <a:buFont typeface="Wingdings" panose="05000000000000000000" pitchFamily="2" charset="2"/>
              <a:buChar char="§"/>
            </a:pPr>
            <a:r>
              <a:rPr lang="it-IT" sz="1800" dirty="0"/>
              <a:t>progetto «</a:t>
            </a:r>
            <a:r>
              <a:rPr lang="it-IT" sz="1800" b="1" dirty="0"/>
              <a:t>Valle d’Aosta Web - VdA Web</a:t>
            </a:r>
            <a:r>
              <a:rPr lang="it-IT" sz="1800" dirty="0"/>
              <a:t>», approvato con DGR n. 868 del 29 luglio 2024;</a:t>
            </a:r>
          </a:p>
          <a:p>
            <a:pPr marL="360000" algn="just">
              <a:buFont typeface="Wingdings" panose="05000000000000000000" pitchFamily="2" charset="2"/>
              <a:buChar char="§"/>
            </a:pPr>
            <a:r>
              <a:rPr lang="it-IT" sz="1800" dirty="0"/>
              <a:t>progetto «</a:t>
            </a:r>
            <a:r>
              <a:rPr lang="it-IT" sz="1800" b="1" dirty="0" err="1"/>
              <a:t>VDAPay</a:t>
            </a:r>
            <a:r>
              <a:rPr lang="it-IT" sz="1800" dirty="0"/>
              <a:t>», approvato con DGR n. 906 del 6 agosto 2024;</a:t>
            </a:r>
          </a:p>
          <a:p>
            <a:pPr marL="360000" algn="just">
              <a:buFont typeface="Wingdings" panose="05000000000000000000" pitchFamily="2" charset="2"/>
              <a:buChar char="§"/>
            </a:pPr>
            <a:r>
              <a:rPr lang="it-IT" sz="1800" dirty="0"/>
              <a:t>progetto «</a:t>
            </a:r>
            <a:r>
              <a:rPr lang="it-IT" sz="1800" b="1" dirty="0"/>
              <a:t>Valle d’Aosta Doc - </a:t>
            </a:r>
            <a:r>
              <a:rPr lang="it-IT" sz="1800" b="1" dirty="0" err="1"/>
              <a:t>VdADoc</a:t>
            </a:r>
            <a:r>
              <a:rPr lang="it-IT" sz="1800" dirty="0"/>
              <a:t>» (primo stralcio), approvato con DGR n. 940 del 12 agosto 2024;</a:t>
            </a:r>
          </a:p>
          <a:p>
            <a:pPr marL="360000" algn="just">
              <a:buFont typeface="Wingdings" panose="05000000000000000000" pitchFamily="2" charset="2"/>
              <a:buChar char="§"/>
            </a:pPr>
            <a:r>
              <a:rPr lang="it-IT" sz="1800" dirty="0"/>
              <a:t>progetto «</a:t>
            </a:r>
            <a:r>
              <a:rPr lang="it-IT" sz="1800" b="1" dirty="0"/>
              <a:t>Valle d’Aosta Doc - </a:t>
            </a:r>
            <a:r>
              <a:rPr lang="it-IT" sz="1800" b="1" dirty="0" err="1"/>
              <a:t>VdADoc</a:t>
            </a:r>
            <a:r>
              <a:rPr lang="it-IT" sz="1800" dirty="0"/>
              <a:t>» (secondo stralcio), non ancora approvato.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39FB9249-ADE4-4088-BADC-A98235007A69}"/>
              </a:ext>
            </a:extLst>
          </p:cNvPr>
          <p:cNvSpPr txBox="1"/>
          <p:nvPr/>
        </p:nvSpPr>
        <p:spPr>
          <a:xfrm>
            <a:off x="5366327" y="6404649"/>
            <a:ext cx="67517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chemeClr val="accent1"/>
                </a:solidFill>
              </a:rPr>
              <a:t>Comitato di Sorveglianza PR Valle d’Aosta FESR 2021-2027 – 20 novembre 2025</a:t>
            </a:r>
          </a:p>
        </p:txBody>
      </p:sp>
    </p:spTree>
    <p:extLst>
      <p:ext uri="{BB962C8B-B14F-4D97-AF65-F5344CB8AC3E}">
        <p14:creationId xmlns:p14="http://schemas.microsoft.com/office/powerpoint/2010/main" val="22621230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7AFA691-B28E-4DF0-908B-51C0FF6538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5694"/>
            <a:ext cx="8503024" cy="4321269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it-IT" sz="2000" dirty="0"/>
              <a:t>VALLE D’AOSTA WEB – VDA WEB</a:t>
            </a:r>
          </a:p>
          <a:p>
            <a:pPr marL="360000" algn="just"/>
            <a:r>
              <a:rPr lang="it-IT" sz="1800" dirty="0"/>
              <a:t>consiste nel </a:t>
            </a:r>
            <a:r>
              <a:rPr lang="it-IT" sz="1800" b="1" dirty="0"/>
              <a:t>rifacimento del sito istituzionale regionale </a:t>
            </a:r>
            <a:r>
              <a:rPr lang="it-IT" sz="1800" dirty="0"/>
              <a:t>per migliorare il servizio di informazione verso cittadini e imprese e il rapporto tra PA e cittadini;</a:t>
            </a:r>
          </a:p>
          <a:p>
            <a:pPr marL="360000" algn="just"/>
            <a:r>
              <a:rPr lang="it-IT" sz="1800" b="1" dirty="0"/>
              <a:t>obiettivo</a:t>
            </a:r>
            <a:r>
              <a:rPr lang="it-IT" sz="1800" dirty="0"/>
              <a:t>: rispondere ai dettami normativi aggiornati, rendere il nuovo sito Web fruibile da mobile e utilizzabile da parte degli utenti che fanno uso di tecnologie assistive, permettere di omogeneizzare l’immagine della Regione, al momento frammentata, e di aumentare il numero di cittadini soddisfatti che utilizzano il sito. Il rifacimento del sito internet regionale, principale veicolo di accesso alle informazioni e ai servizi dell’Amministrazione, contribuirà a incrementare ulteriormente la percentuale di valdostani che usano lo strumento digitale per interagire con la Pubblica amministrazione;</a:t>
            </a:r>
          </a:p>
          <a:p>
            <a:pPr marL="360000" algn="just"/>
            <a:r>
              <a:rPr lang="it-IT" sz="1800" b="1" dirty="0"/>
              <a:t>Importo</a:t>
            </a:r>
            <a:r>
              <a:rPr lang="it-IT" sz="1800" dirty="0"/>
              <a:t> complessivo: € 1.837.660,00;</a:t>
            </a:r>
          </a:p>
          <a:p>
            <a:pPr marL="360000" algn="just"/>
            <a:r>
              <a:rPr lang="it-IT" sz="1800" dirty="0"/>
              <a:t>Pagamenti: € 82.936,66.</a:t>
            </a:r>
          </a:p>
          <a:p>
            <a:pPr marL="360000" algn="just"/>
            <a:endParaRPr lang="it-IT" sz="1800" dirty="0"/>
          </a:p>
          <a:p>
            <a:endParaRPr lang="it-IT" sz="1800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50D33E1A-5AF3-4956-B647-318BDEF8CC31}"/>
              </a:ext>
            </a:extLst>
          </p:cNvPr>
          <p:cNvSpPr txBox="1"/>
          <p:nvPr/>
        </p:nvSpPr>
        <p:spPr>
          <a:xfrm>
            <a:off x="5264727" y="6345382"/>
            <a:ext cx="67517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chemeClr val="accent1"/>
                </a:solidFill>
              </a:rPr>
              <a:t>Comitato di Sorveglianza PR Valle d’Aosta FESR 2021-2027 – 20 novembre 2025</a:t>
            </a:r>
          </a:p>
        </p:txBody>
      </p:sp>
    </p:spTree>
    <p:extLst>
      <p:ext uri="{BB962C8B-B14F-4D97-AF65-F5344CB8AC3E}">
        <p14:creationId xmlns:p14="http://schemas.microsoft.com/office/powerpoint/2010/main" val="21343032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7AFA691-B28E-4DF0-908B-51C0FF6538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5388"/>
            <a:ext cx="8503024" cy="475157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it-IT" sz="2000" dirty="0"/>
              <a:t>VDAPAY</a:t>
            </a:r>
          </a:p>
          <a:p>
            <a:pPr marL="360000" algn="just"/>
            <a:r>
              <a:rPr lang="it-IT" sz="1800" dirty="0"/>
              <a:t>consiste nell’</a:t>
            </a:r>
            <a:r>
              <a:rPr lang="it-IT" sz="1800" b="1" dirty="0"/>
              <a:t>adozione di una piattaforma per la gestione della </a:t>
            </a:r>
            <a:r>
              <a:rPr lang="it-IT" sz="1800" dirty="0"/>
              <a:t>riscossione tramite </a:t>
            </a:r>
            <a:r>
              <a:rPr lang="it-IT" sz="1800" dirty="0" err="1"/>
              <a:t>PagoPA</a:t>
            </a:r>
            <a:r>
              <a:rPr lang="it-IT" sz="1800" dirty="0"/>
              <a:t> per Regione e altri enti creditori regionali</a:t>
            </a:r>
            <a:r>
              <a:rPr lang="it-IT" sz="1800" b="1" dirty="0"/>
              <a:t>;</a:t>
            </a:r>
            <a:endParaRPr lang="it-IT" sz="1800" dirty="0"/>
          </a:p>
          <a:p>
            <a:pPr marL="360000" algn="just"/>
            <a:r>
              <a:rPr lang="it-IT" sz="1800" b="1" dirty="0"/>
              <a:t>obiettivi</a:t>
            </a:r>
            <a:r>
              <a:rPr lang="it-IT" sz="1800" dirty="0"/>
              <a:t>: predisporre un sistema per la gestione dei pagamenti degli enti pubblici regionali che consenta alla Regione di continuare a svolgere il ruolo di Intermediario Tecnologico nei confronti di </a:t>
            </a:r>
            <a:r>
              <a:rPr lang="it-IT" sz="1800" dirty="0" err="1"/>
              <a:t>PagoPA</a:t>
            </a:r>
            <a:r>
              <a:rPr lang="it-IT" sz="1800" dirty="0"/>
              <a:t> e di aggregare gli enti territoriali, diffondendo in maniera organica le evoluzioni funzionali e di processo promosse da </a:t>
            </a:r>
            <a:r>
              <a:rPr lang="it-IT" sz="1800" dirty="0" err="1"/>
              <a:t>PagoPA</a:t>
            </a:r>
            <a:r>
              <a:rPr lang="it-IT" sz="1800" dirty="0"/>
              <a:t> stesso. Tale implementazione permetterebbe al cittadino di disporre di un unico strumento di gestione semplice e sicuro all’interno del quale poter gestire tutti i pagamenti e consultare semplicemente il proprio estratto conto dei pagamenti effettuati verso gli enti della Valle d’Aosta. La nuova piattaforma permetterà l’interoperabilità tra i vari sistemi coinvolti: il sistema </a:t>
            </a:r>
            <a:r>
              <a:rPr lang="it-IT" sz="1800" dirty="0" err="1"/>
              <a:t>PagoPA</a:t>
            </a:r>
            <a:r>
              <a:rPr lang="it-IT" sz="1800" dirty="0"/>
              <a:t> e i sistemi informatici regionali amministrativo-contabili e i sistemi periferici di gestione di singole entrate regionali;</a:t>
            </a:r>
          </a:p>
          <a:p>
            <a:pPr marL="360000" algn="just"/>
            <a:r>
              <a:rPr lang="it-IT" sz="1800" b="1" dirty="0"/>
              <a:t>Importo</a:t>
            </a:r>
            <a:r>
              <a:rPr lang="it-IT" sz="1800" dirty="0"/>
              <a:t> complessivo: € 1.909.960,00;</a:t>
            </a:r>
          </a:p>
          <a:p>
            <a:pPr marL="360000" algn="just"/>
            <a:r>
              <a:rPr lang="it-IT" sz="1800" dirty="0"/>
              <a:t>Pagamenti: € 82.664,53.</a:t>
            </a:r>
          </a:p>
          <a:p>
            <a:pPr marL="360000"/>
            <a:endParaRPr lang="it-IT" sz="1800" dirty="0"/>
          </a:p>
          <a:p>
            <a:endParaRPr lang="it-IT" sz="1800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50D33E1A-5AF3-4956-B647-318BDEF8CC31}"/>
              </a:ext>
            </a:extLst>
          </p:cNvPr>
          <p:cNvSpPr txBox="1"/>
          <p:nvPr/>
        </p:nvSpPr>
        <p:spPr>
          <a:xfrm>
            <a:off x="5264727" y="6345382"/>
            <a:ext cx="67517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chemeClr val="accent1"/>
                </a:solidFill>
              </a:rPr>
              <a:t>Comitato di Sorveglianza PR Valle d’Aosta FESR 2021-2027 – 20 novembre 2025</a:t>
            </a:r>
          </a:p>
        </p:txBody>
      </p:sp>
    </p:spTree>
    <p:extLst>
      <p:ext uri="{BB962C8B-B14F-4D97-AF65-F5344CB8AC3E}">
        <p14:creationId xmlns:p14="http://schemas.microsoft.com/office/powerpoint/2010/main" val="12003536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7AFA691-B28E-4DF0-908B-51C0FF6538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74376"/>
            <a:ext cx="8547847" cy="5171006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it-IT" sz="2000" dirty="0"/>
              <a:t>VALLE D’AOSTA DOC – VDA DOC</a:t>
            </a:r>
          </a:p>
          <a:p>
            <a:pPr marL="360000" algn="just"/>
            <a:r>
              <a:rPr lang="it-IT" sz="1800" dirty="0"/>
              <a:t>consiste nell’</a:t>
            </a:r>
            <a:r>
              <a:rPr lang="it-IT" sz="1800" b="1" dirty="0"/>
              <a:t>evoluzione del sistema di gestione documentale e di conservazione digitale</a:t>
            </a:r>
            <a:r>
              <a:rPr lang="it-IT" sz="1800" dirty="0"/>
              <a:t> della Regione autonoma Valle d’Aosta a supporto della trasformazione digitale, per favorire l’erogazione di servizi online aggiornati e integrati a cittadini e imprese. Il Codice dell’amministrazione digitale (Capo I, Sezione II) introduce il concetto di cittadinanza digitale: i nuovi diritti digitali devono quindi essere supportati da strumenti e processi integrati nei servizi forniti dalla Pubblica amministrazione a cittadini e imprese;</a:t>
            </a:r>
          </a:p>
          <a:p>
            <a:pPr marL="360000" algn="just"/>
            <a:r>
              <a:rPr lang="it-IT" sz="1800" b="1" dirty="0"/>
              <a:t>obiettivi</a:t>
            </a:r>
            <a:r>
              <a:rPr lang="it-IT" sz="1800" dirty="0"/>
              <a:t>: contribuire al processo di transizione digitale dell'ente regionale, promuovere il processo di transizione digitale dell'Amministrazione regionale, supportare, tramite l’evoluzione del sistema di gestione e documentale e conservazione digitale, l’efficientamento dei servizi online erogati a cittadini e imprese, migrare gli archivi digitali dell’Amministrazione regionale alla versione aggiornata dell’applicativo GED-Acta, implementare il servizio di conservazione digitale dei documenti informatici, realizzare un digital hub regionale dei dati anagrafici e svilupparne le componenti di interoperabilità, definire un modello organizzativo e una proposta tecnologica evolutiva per la gestione documentale dell’Amministrazione regionale;</a:t>
            </a:r>
          </a:p>
          <a:p>
            <a:pPr marL="360000" algn="just"/>
            <a:r>
              <a:rPr lang="it-IT" sz="1800" b="1" dirty="0"/>
              <a:t>Importo</a:t>
            </a:r>
            <a:r>
              <a:rPr lang="it-IT" sz="1800" dirty="0"/>
              <a:t> complessivo: € 600.410,00;</a:t>
            </a:r>
          </a:p>
          <a:p>
            <a:pPr marL="360000" algn="just"/>
            <a:r>
              <a:rPr lang="it-IT" sz="1800" dirty="0"/>
              <a:t>Pagamenti: € 34.011,33.</a:t>
            </a:r>
          </a:p>
          <a:p>
            <a:pPr marL="360000"/>
            <a:endParaRPr lang="it-IT" sz="1800" dirty="0"/>
          </a:p>
          <a:p>
            <a:endParaRPr lang="it-IT" sz="1800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50D33E1A-5AF3-4956-B647-318BDEF8CC31}"/>
              </a:ext>
            </a:extLst>
          </p:cNvPr>
          <p:cNvSpPr txBox="1"/>
          <p:nvPr/>
        </p:nvSpPr>
        <p:spPr>
          <a:xfrm>
            <a:off x="5290127" y="6345382"/>
            <a:ext cx="67517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chemeClr val="accent1"/>
                </a:solidFill>
              </a:rPr>
              <a:t>Comitato di Sorveglianza PR Valle d’Aosta FESR 2021-2027 – 20 novembre 2025</a:t>
            </a:r>
          </a:p>
        </p:txBody>
      </p:sp>
    </p:spTree>
    <p:extLst>
      <p:ext uri="{BB962C8B-B14F-4D97-AF65-F5344CB8AC3E}">
        <p14:creationId xmlns:p14="http://schemas.microsoft.com/office/powerpoint/2010/main" val="36826767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19A7195-7FFD-4464-A52D-DA351AF859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44316"/>
            <a:ext cx="8538882" cy="4541331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it-IT" sz="2200" u="sng" dirty="0"/>
              <a:t>Progetto “VOUCHER DIGIT VDA – Supporto alla digitalizzazione delle MPMI valdostane”</a:t>
            </a:r>
          </a:p>
          <a:p>
            <a:pPr algn="just"/>
            <a:r>
              <a:rPr lang="it-IT" sz="1800" dirty="0"/>
              <a:t>approvato con </a:t>
            </a:r>
            <a:r>
              <a:rPr lang="it-IT" sz="1800" b="1" dirty="0"/>
              <a:t>DGR n. 409 in data 14 aprile 2025</a:t>
            </a:r>
            <a:r>
              <a:rPr lang="it-IT" sz="1800" dirty="0"/>
              <a:t>;</a:t>
            </a:r>
          </a:p>
          <a:p>
            <a:pPr algn="just">
              <a:lnSpc>
                <a:spcPct val="120000"/>
              </a:lnSpc>
            </a:pPr>
            <a:r>
              <a:rPr lang="it-IT" sz="1800" dirty="0"/>
              <a:t>il progetto si propone di supportare il tessuto economico locale nel percorso della “doppia transizione” con particolare attenzione alla </a:t>
            </a:r>
            <a:r>
              <a:rPr lang="it-IT" sz="1800" b="1" dirty="0"/>
              <a:t>digitalizzazione delle imprese e ai rischi connessi alla non adeguata protezione dei sistemi informatici aziendali</a:t>
            </a:r>
            <a:r>
              <a:rPr lang="it-IT" sz="1800" dirty="0"/>
              <a:t>. Le attività previste, destinate a MPMI (Micro Piccole Medie Imprese), si possono così riassumere nell’erogazione di </a:t>
            </a:r>
            <a:r>
              <a:rPr lang="it-IT" sz="1800" b="1" dirty="0"/>
              <a:t>contributi a fondo perduto (voucher) </a:t>
            </a:r>
            <a:r>
              <a:rPr lang="it-IT" sz="1800" dirty="0"/>
              <a:t>per facilitare la transizione digitale;</a:t>
            </a:r>
          </a:p>
          <a:p>
            <a:pPr algn="just"/>
            <a:r>
              <a:rPr lang="it-IT" sz="1800" dirty="0"/>
              <a:t>la </a:t>
            </a:r>
            <a:r>
              <a:rPr lang="it-IT" sz="1800" b="1" dirty="0"/>
              <a:t>Chambre </a:t>
            </a:r>
            <a:r>
              <a:rPr lang="it-IT" sz="1800" b="1" dirty="0" err="1"/>
              <a:t>Valdôtaine</a:t>
            </a:r>
            <a:r>
              <a:rPr lang="it-IT" sz="1800" b="1" dirty="0"/>
              <a:t> </a:t>
            </a:r>
            <a:r>
              <a:rPr lang="it-IT" sz="1800" dirty="0"/>
              <a:t>(Beneficiario) ha approvato il bando per la concessione dei voucher:</a:t>
            </a:r>
          </a:p>
          <a:p>
            <a:pPr marL="540000" algn="just">
              <a:buFont typeface="Courier New" panose="02070309020205020404" pitchFamily="49" charset="0"/>
              <a:buChar char="o"/>
            </a:pPr>
            <a:r>
              <a:rPr lang="it-IT" sz="1800" dirty="0">
                <a:hlinkClick r:id="rId2"/>
              </a:rPr>
              <a:t>https://www.ao.camcom.it/it/pid-punto-impresa-digitale/voucher-punto-impresa-digitale</a:t>
            </a:r>
            <a:endParaRPr lang="it-IT" sz="1800" dirty="0"/>
          </a:p>
          <a:p>
            <a:pPr marL="540000" algn="just">
              <a:buFont typeface="Courier New" panose="02070309020205020404" pitchFamily="49" charset="0"/>
              <a:buChar char="o"/>
            </a:pPr>
            <a:r>
              <a:rPr lang="it-IT" sz="1800" dirty="0"/>
              <a:t>importo dei voucher: ogni impresa può ottenere un voucher con un importo massimo di 15.000,00 euro;  </a:t>
            </a:r>
          </a:p>
          <a:p>
            <a:pPr marL="540000" algn="just">
              <a:buFont typeface="Courier New" panose="02070309020205020404" pitchFamily="49" charset="0"/>
              <a:buChar char="o"/>
            </a:pPr>
            <a:r>
              <a:rPr lang="it-IT" sz="1800" dirty="0"/>
              <a:t>intensità dell'agevolazione: il voucher può coprire fino all'70% delle spese ammissibili;</a:t>
            </a:r>
          </a:p>
          <a:p>
            <a:pPr marL="540000" algn="just">
              <a:buFont typeface="Courier New" panose="02070309020205020404" pitchFamily="49" charset="0"/>
              <a:buChar char="o"/>
            </a:pPr>
            <a:r>
              <a:rPr lang="it-IT" sz="1800" dirty="0"/>
              <a:t>investimento minimo: per poter beneficiare del voucher, è richiesto un investimento minimo di 5.000,00 euro; </a:t>
            </a:r>
          </a:p>
          <a:p>
            <a:pPr marL="230400" indent="-285750" algn="just"/>
            <a:r>
              <a:rPr lang="it-IT" sz="1800" dirty="0"/>
              <a:t>importo complessivo: € </a:t>
            </a:r>
            <a:r>
              <a:rPr lang="it-IT" sz="1800" b="1" dirty="0"/>
              <a:t>1.000.000,00</a:t>
            </a:r>
          </a:p>
          <a:p>
            <a:pPr marL="417150" indent="-285750" algn="just"/>
            <a:endParaRPr lang="it-IT" sz="1800" dirty="0"/>
          </a:p>
          <a:p>
            <a:endParaRPr lang="it-IT" sz="1800" dirty="0"/>
          </a:p>
          <a:p>
            <a:endParaRPr lang="it-IT" sz="1800" b="1" dirty="0"/>
          </a:p>
          <a:p>
            <a:endParaRPr lang="it-IT" sz="1800" b="1" dirty="0"/>
          </a:p>
          <a:p>
            <a:endParaRPr lang="it-IT" sz="1800" dirty="0"/>
          </a:p>
          <a:p>
            <a:pPr algn="just"/>
            <a:endParaRPr lang="it-IT" sz="1800" dirty="0"/>
          </a:p>
          <a:p>
            <a:pPr algn="just"/>
            <a:endParaRPr lang="it-IT" sz="1800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26A90C38-23FF-4F4A-91B4-822158F4BCEF}"/>
              </a:ext>
            </a:extLst>
          </p:cNvPr>
          <p:cNvSpPr txBox="1"/>
          <p:nvPr/>
        </p:nvSpPr>
        <p:spPr>
          <a:xfrm>
            <a:off x="492876" y="1102783"/>
            <a:ext cx="106826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˃</a:t>
            </a:r>
            <a:r>
              <a:rPr kumimoji="0" lang="it-IT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RSO1.2. - Azione a.ii.2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C9E51879-7F43-46DD-B4DA-8F1BB8B50755}"/>
              </a:ext>
            </a:extLst>
          </p:cNvPr>
          <p:cNvSpPr txBox="1"/>
          <p:nvPr/>
        </p:nvSpPr>
        <p:spPr>
          <a:xfrm>
            <a:off x="5264727" y="6345382"/>
            <a:ext cx="67517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Comitato di Sorveglianza PR Valle d’Aosta FESR 2021-2027 – 20 novembre 2025</a:t>
            </a:r>
          </a:p>
        </p:txBody>
      </p:sp>
    </p:spTree>
    <p:extLst>
      <p:ext uri="{BB962C8B-B14F-4D97-AF65-F5344CB8AC3E}">
        <p14:creationId xmlns:p14="http://schemas.microsoft.com/office/powerpoint/2010/main" val="13742083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1AEE307A-C084-45B4-8F99-706C74F36691}"/>
              </a:ext>
            </a:extLst>
          </p:cNvPr>
          <p:cNvSpPr txBox="1"/>
          <p:nvPr/>
        </p:nvSpPr>
        <p:spPr>
          <a:xfrm>
            <a:off x="2729922" y="3066646"/>
            <a:ext cx="5626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>
                <a:solidFill>
                  <a:schemeClr val="accent1">
                    <a:lumMod val="50000"/>
                  </a:schemeClr>
                </a:solidFill>
              </a:rPr>
              <a:t>GRAZIE PER L’ATTENZIONE 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B79B73A4-34E5-4BDE-920A-1AF9E537B092}"/>
              </a:ext>
            </a:extLst>
          </p:cNvPr>
          <p:cNvSpPr txBox="1"/>
          <p:nvPr/>
        </p:nvSpPr>
        <p:spPr>
          <a:xfrm>
            <a:off x="356754" y="5971186"/>
            <a:ext cx="10372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>
                <a:solidFill>
                  <a:schemeClr val="accent1"/>
                </a:solidFill>
              </a:rPr>
              <a:t>Comitato di Sorveglianza PR Valle d’Aosta FESR 2021-2027 </a:t>
            </a:r>
          </a:p>
          <a:p>
            <a:pPr algn="ctr"/>
            <a:r>
              <a:rPr lang="it-IT" sz="2000" dirty="0">
                <a:solidFill>
                  <a:schemeClr val="accent1"/>
                </a:solidFill>
              </a:rPr>
              <a:t>Bard, 20 novembre 2025</a:t>
            </a:r>
          </a:p>
        </p:txBody>
      </p:sp>
    </p:spTree>
    <p:extLst>
      <p:ext uri="{BB962C8B-B14F-4D97-AF65-F5344CB8AC3E}">
        <p14:creationId xmlns:p14="http://schemas.microsoft.com/office/powerpoint/2010/main" val="1944941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C733E0-E87E-40D2-AF5D-3CF6FCE1D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4781"/>
          </a:xfrm>
        </p:spPr>
        <p:txBody>
          <a:bodyPr>
            <a:normAutofit fontScale="90000"/>
          </a:bodyPr>
          <a:lstStyle/>
          <a:p>
            <a:br>
              <a:rPr lang="it-IT" sz="3600" dirty="0"/>
            </a:br>
            <a:endParaRPr lang="it-IT" sz="2200" b="1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14042CC-609F-451B-A6F9-B983C04EEB76}"/>
              </a:ext>
            </a:extLst>
          </p:cNvPr>
          <p:cNvSpPr txBox="1"/>
          <p:nvPr/>
        </p:nvSpPr>
        <p:spPr>
          <a:xfrm>
            <a:off x="5264727" y="6345382"/>
            <a:ext cx="67517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chemeClr val="accent1"/>
                </a:solidFill>
              </a:rPr>
              <a:t>Comitato di Sorveglianza PR Valle d’Aosta FESR 2021-2027 – 20 novembre 2025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788A17CC-1893-4AFF-9E15-115549645741}"/>
              </a:ext>
            </a:extLst>
          </p:cNvPr>
          <p:cNvSpPr txBox="1"/>
          <p:nvPr/>
        </p:nvSpPr>
        <p:spPr>
          <a:xfrm>
            <a:off x="838200" y="1091783"/>
            <a:ext cx="104645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200" b="1" dirty="0">
                <a:solidFill>
                  <a:schemeClr val="accent1">
                    <a:lumMod val="75000"/>
                  </a:schemeClr>
                </a:solidFill>
              </a:rPr>
              <a:t>Ambiti di intervento di competenza del Dipartimento innovazione e agenda digitale</a:t>
            </a:r>
            <a:endParaRPr lang="it-IT" sz="22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9" name="Segnaposto contenuto 8">
            <a:extLst>
              <a:ext uri="{FF2B5EF4-FFF2-40B4-BE49-F238E27FC236}">
                <a16:creationId xmlns:a16="http://schemas.microsoft.com/office/drawing/2014/main" id="{FACF4B02-6B63-41B9-843A-5534D5E713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8829595"/>
              </p:ext>
            </p:extLst>
          </p:nvPr>
        </p:nvGraphicFramePr>
        <p:xfrm>
          <a:off x="812684" y="1461115"/>
          <a:ext cx="10515600" cy="47389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9A306DF7-F38B-43D3-8C09-8B29E41C0721}"/>
              </a:ext>
            </a:extLst>
          </p:cNvPr>
          <p:cNvCxnSpPr/>
          <p:nvPr/>
        </p:nvCxnSpPr>
        <p:spPr>
          <a:xfrm flipV="1">
            <a:off x="5378824" y="3872753"/>
            <a:ext cx="0" cy="627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2839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F06D3D2-16B2-43EF-A479-E3902B53F3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843" y="2506186"/>
            <a:ext cx="9744816" cy="383919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it-IT" sz="2000" u="sng" dirty="0"/>
              <a:t>Progetto complesso “DATACENTER UNICO REGIONALE – RESILIENZA CYBER”</a:t>
            </a:r>
          </a:p>
          <a:p>
            <a:pPr algn="just">
              <a:lnSpc>
                <a:spcPct val="100000"/>
              </a:lnSpc>
            </a:pPr>
            <a:r>
              <a:rPr lang="it-IT" sz="1800" dirty="0"/>
              <a:t>importo complessivo: </a:t>
            </a:r>
            <a:r>
              <a:rPr lang="it-IT" sz="1800" b="1" dirty="0"/>
              <a:t>€2.400.000,00</a:t>
            </a:r>
          </a:p>
          <a:p>
            <a:pPr algn="just">
              <a:lnSpc>
                <a:spcPct val="100000"/>
              </a:lnSpc>
            </a:pPr>
            <a:r>
              <a:rPr lang="it-IT" sz="1800" dirty="0"/>
              <a:t>approvato con </a:t>
            </a:r>
            <a:r>
              <a:rPr lang="it-IT" sz="1800" b="1" dirty="0"/>
              <a:t>DGR n. 784 in data 17 luglio 2023</a:t>
            </a:r>
          </a:p>
          <a:p>
            <a:pPr algn="just">
              <a:lnSpc>
                <a:spcPct val="100000"/>
              </a:lnSpc>
            </a:pPr>
            <a:r>
              <a:rPr lang="it-IT" sz="1800" dirty="0"/>
              <a:t>si compone dei seguenti progetti:</a:t>
            </a:r>
          </a:p>
          <a:p>
            <a:pPr marL="1200150" lvl="2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it-IT" sz="1800" dirty="0"/>
              <a:t>Datacenter unico regionale - infrastruttura VDI (Virtual Desktop </a:t>
            </a:r>
            <a:r>
              <a:rPr lang="it-IT" sz="1800" dirty="0" err="1"/>
              <a:t>Infrastructure</a:t>
            </a:r>
            <a:r>
              <a:rPr lang="it-IT" sz="1800" dirty="0"/>
              <a:t>);</a:t>
            </a:r>
          </a:p>
          <a:p>
            <a:pPr marL="1200150" lvl="2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it-IT" sz="1800" dirty="0"/>
              <a:t>Datacenter unico regionale – potenziamento sistemi di cyber sicurezza perimetrale del Datacenter;</a:t>
            </a:r>
          </a:p>
          <a:p>
            <a:pPr marL="1200150" lvl="2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it-IT" sz="1800" dirty="0"/>
              <a:t>Rafforzamento capacità di risoluzione e prevenzione degli incidenti CYBER – CSIRT VDA.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7A8E8894-8863-4650-964E-E7F9C28D98ED}"/>
              </a:ext>
            </a:extLst>
          </p:cNvPr>
          <p:cNvSpPr txBox="1"/>
          <p:nvPr/>
        </p:nvSpPr>
        <p:spPr>
          <a:xfrm>
            <a:off x="838200" y="1234377"/>
            <a:ext cx="1051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  <a:t>Progetti approvati sul PR Valle d’Aosta FESR 2021/2027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2D322588-37B7-4093-A777-D54B9BCCB616}"/>
              </a:ext>
            </a:extLst>
          </p:cNvPr>
          <p:cNvSpPr txBox="1"/>
          <p:nvPr/>
        </p:nvSpPr>
        <p:spPr>
          <a:xfrm>
            <a:off x="501842" y="1853238"/>
            <a:ext cx="106826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400" b="1" dirty="0">
                <a:solidFill>
                  <a:schemeClr val="accent1">
                    <a:lumMod val="75000"/>
                  </a:schemeClr>
                </a:solidFill>
              </a:rPr>
              <a:t>˃</a:t>
            </a:r>
            <a:r>
              <a:rPr lang="it-IT" sz="2400" b="1" dirty="0"/>
              <a:t> RSO1.2. - Azione a.ii.1 – Sotto-azione a.ii.1.a. 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71851E2E-B207-40E1-B4F0-520FF183832F}"/>
              </a:ext>
            </a:extLst>
          </p:cNvPr>
          <p:cNvSpPr txBox="1"/>
          <p:nvPr/>
        </p:nvSpPr>
        <p:spPr>
          <a:xfrm>
            <a:off x="5264727" y="6345382"/>
            <a:ext cx="67517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chemeClr val="accent1"/>
                </a:solidFill>
              </a:rPr>
              <a:t>Comitato di Sorveglianza PR Valle d’Aosta FESR 2021-2027 – 20 novembre 2025</a:t>
            </a:r>
          </a:p>
        </p:txBody>
      </p:sp>
    </p:spTree>
    <p:extLst>
      <p:ext uri="{BB962C8B-B14F-4D97-AF65-F5344CB8AC3E}">
        <p14:creationId xmlns:p14="http://schemas.microsoft.com/office/powerpoint/2010/main" val="2775906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21C1A5D-EEB3-44F2-89DE-0FEED45DD6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31576"/>
            <a:ext cx="8789894" cy="4545387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it-IT" sz="1800" dirty="0"/>
              <a:t>DATACENTER UNICO REGIONALE - INFRASTRUTTURA VDI (VIRTUAL DESKTOP INFRASTRUCTURE):</a:t>
            </a:r>
          </a:p>
          <a:p>
            <a:pPr marL="504000"/>
            <a:r>
              <a:rPr lang="it-IT" sz="1800" dirty="0"/>
              <a:t>progetto </a:t>
            </a:r>
            <a:r>
              <a:rPr lang="it-IT" sz="1800" b="1" dirty="0"/>
              <a:t>concluso al 31/12/2024</a:t>
            </a:r>
            <a:r>
              <a:rPr lang="it-IT" sz="1800" dirty="0"/>
              <a:t>;</a:t>
            </a:r>
          </a:p>
          <a:p>
            <a:pPr marL="504000" algn="just"/>
            <a:r>
              <a:rPr lang="it-IT" sz="1800" b="1" dirty="0"/>
              <a:t>obiettivo</a:t>
            </a:r>
            <a:r>
              <a:rPr lang="it-IT" sz="1800" dirty="0"/>
              <a:t>: valorizzare ulteriormente ed estendere i servizi erogati dal Datacenter Unico Regionale (DCUR) con l’implementazione di una infrastruttura abilitante alla digitalizzazione della Pubblica Amministrazione tramite la messa a disposizione di servizi VDI (Virtual Desktop </a:t>
            </a:r>
            <a:r>
              <a:rPr lang="it-IT" sz="1800" dirty="0" err="1"/>
              <a:t>Infrastructure</a:t>
            </a:r>
            <a:r>
              <a:rPr lang="it-IT" sz="1800" dirty="0"/>
              <a:t>), che facilitano l’operatività degli uffici sia durante il lavoro agile che in caso di mobilità garantendo la necessaria sicurezza a livello informatico;</a:t>
            </a:r>
          </a:p>
          <a:p>
            <a:pPr marL="504000" algn="just"/>
            <a:r>
              <a:rPr lang="it-IT" sz="1800" dirty="0"/>
              <a:t>importo complessivo: </a:t>
            </a:r>
            <a:r>
              <a:rPr lang="it-IT" sz="1800" b="1" dirty="0"/>
              <a:t>€ 600.000,00</a:t>
            </a:r>
            <a:r>
              <a:rPr lang="it-IT" sz="1800" dirty="0"/>
              <a:t>;</a:t>
            </a:r>
          </a:p>
          <a:p>
            <a:pPr marL="504000" algn="just"/>
            <a:r>
              <a:rPr lang="it-IT" sz="1800" b="1" dirty="0"/>
              <a:t>collaudo</a:t>
            </a:r>
            <a:r>
              <a:rPr lang="it-IT" sz="1800" dirty="0"/>
              <a:t> definitivo: 29/05/2024;</a:t>
            </a:r>
          </a:p>
          <a:p>
            <a:pPr marL="504000" algn="just"/>
            <a:r>
              <a:rPr lang="it-IT" sz="1800" b="1" dirty="0"/>
              <a:t>pagamenti</a:t>
            </a:r>
            <a:r>
              <a:rPr lang="it-IT" sz="1800" dirty="0"/>
              <a:t>: € 573.425,28</a:t>
            </a:r>
          </a:p>
          <a:p>
            <a:pPr marL="504000" algn="just"/>
            <a:endParaRPr lang="it-IT" sz="1800" dirty="0"/>
          </a:p>
          <a:p>
            <a:pPr marL="504000" algn="just"/>
            <a:endParaRPr lang="it-IT" sz="1800" dirty="0"/>
          </a:p>
          <a:p>
            <a:pPr marL="504000" algn="just"/>
            <a:endParaRPr lang="it-IT" sz="1800" dirty="0"/>
          </a:p>
          <a:p>
            <a:pPr marL="504000" algn="just"/>
            <a:endParaRPr lang="it-IT" sz="1800" dirty="0"/>
          </a:p>
          <a:p>
            <a:pPr marL="504000" algn="just"/>
            <a:endParaRPr lang="it-IT" sz="1800" dirty="0"/>
          </a:p>
          <a:p>
            <a:pPr marL="504000" algn="just"/>
            <a:endParaRPr lang="it-IT" sz="1800" dirty="0"/>
          </a:p>
          <a:p>
            <a:endParaRPr lang="it-IT" sz="1800" dirty="0"/>
          </a:p>
          <a:p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E05C1B9-2507-49E5-A7FB-BA23B42FDA1D}"/>
              </a:ext>
            </a:extLst>
          </p:cNvPr>
          <p:cNvSpPr txBox="1"/>
          <p:nvPr/>
        </p:nvSpPr>
        <p:spPr>
          <a:xfrm>
            <a:off x="5264727" y="6345382"/>
            <a:ext cx="67517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chemeClr val="accent1"/>
                </a:solidFill>
              </a:rPr>
              <a:t>Comitato di Sorveglianza PR Valle d’Aosta FESR 2021-2027 – 20 novembre 2025</a:t>
            </a:r>
          </a:p>
        </p:txBody>
      </p:sp>
    </p:spTree>
    <p:extLst>
      <p:ext uri="{BB962C8B-B14F-4D97-AF65-F5344CB8AC3E}">
        <p14:creationId xmlns:p14="http://schemas.microsoft.com/office/powerpoint/2010/main" val="4243131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21C1A5D-EEB3-44F2-89DE-0FEED45DD6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73624"/>
            <a:ext cx="8789894" cy="4303339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it-IT" sz="1800" dirty="0"/>
              <a:t>DATACENTER UNICO REGIONALE – POTENZIAMENTO SISTEMI DI CYBER SICUREZZA PERIMETRALE DEL DATACENTER:</a:t>
            </a:r>
          </a:p>
          <a:p>
            <a:pPr marL="504000"/>
            <a:r>
              <a:rPr lang="it-IT" sz="1800" b="1" dirty="0"/>
              <a:t>conclusione</a:t>
            </a:r>
            <a:r>
              <a:rPr lang="it-IT" sz="1800" dirty="0"/>
              <a:t> progetto prorogata al: </a:t>
            </a:r>
            <a:r>
              <a:rPr lang="it-IT" sz="1800" b="1" dirty="0"/>
              <a:t>31/03/2026</a:t>
            </a:r>
            <a:r>
              <a:rPr lang="it-IT" sz="1800" dirty="0"/>
              <a:t>;</a:t>
            </a:r>
          </a:p>
          <a:p>
            <a:pPr marL="504000" algn="just"/>
            <a:r>
              <a:rPr lang="it-IT" sz="1800" b="1" dirty="0"/>
              <a:t>obiettivo</a:t>
            </a:r>
            <a:r>
              <a:rPr lang="it-IT" sz="1800" dirty="0"/>
              <a:t>: accrescere il livello di </a:t>
            </a:r>
            <a:r>
              <a:rPr lang="it-IT" sz="1800" dirty="0" err="1"/>
              <a:t>cybersicurezza</a:t>
            </a:r>
            <a:r>
              <a:rPr lang="it-IT" sz="1800" dirty="0"/>
              <a:t> del Data Center Unico Regionale (DCUR), attraverso il potenziamento della protezione perimetrale e il monitoraggio di sicurezza;</a:t>
            </a:r>
          </a:p>
          <a:p>
            <a:pPr marL="504000" algn="just"/>
            <a:r>
              <a:rPr lang="it-IT" sz="1800" dirty="0"/>
              <a:t>importo complessivo: </a:t>
            </a:r>
            <a:r>
              <a:rPr lang="it-IT" sz="1800" b="1" dirty="0"/>
              <a:t>€ 1.030.000,00</a:t>
            </a:r>
            <a:r>
              <a:rPr lang="it-IT" sz="1800" dirty="0"/>
              <a:t>;</a:t>
            </a:r>
          </a:p>
          <a:p>
            <a:pPr marL="504000" algn="just"/>
            <a:r>
              <a:rPr lang="it-IT" sz="1800" b="1" dirty="0"/>
              <a:t>pagamenti: </a:t>
            </a:r>
            <a:r>
              <a:rPr lang="it-IT" sz="1800" dirty="0"/>
              <a:t>€ 186.730,16 (ottobre 2025);</a:t>
            </a:r>
          </a:p>
          <a:p>
            <a:pPr marL="504000" algn="just"/>
            <a:r>
              <a:rPr lang="it-IT" sz="1800" dirty="0"/>
              <a:t>in fase di predisposizione </a:t>
            </a:r>
            <a:r>
              <a:rPr lang="it-IT" sz="1800" b="1" dirty="0"/>
              <a:t>SAL finale</a:t>
            </a:r>
            <a:r>
              <a:rPr lang="it-IT" sz="1800" dirty="0"/>
              <a:t>: per importo di € 850.000 ca</a:t>
            </a:r>
          </a:p>
          <a:p>
            <a:pPr marL="504000" algn="just"/>
            <a:endParaRPr lang="it-IT" sz="1800" dirty="0"/>
          </a:p>
          <a:p>
            <a:pPr marL="504000" algn="just"/>
            <a:endParaRPr lang="it-IT" sz="1800" dirty="0"/>
          </a:p>
          <a:p>
            <a:pPr marL="504000" algn="just"/>
            <a:endParaRPr lang="it-IT" sz="1800" dirty="0"/>
          </a:p>
          <a:p>
            <a:pPr marL="504000" algn="just"/>
            <a:endParaRPr lang="it-IT" sz="1800" dirty="0"/>
          </a:p>
          <a:p>
            <a:pPr marL="504000" algn="just"/>
            <a:endParaRPr lang="it-IT" sz="1800" dirty="0"/>
          </a:p>
          <a:p>
            <a:pPr marL="504000" algn="just"/>
            <a:endParaRPr lang="it-IT" sz="1800" dirty="0"/>
          </a:p>
          <a:p>
            <a:endParaRPr lang="it-IT" sz="1800" dirty="0"/>
          </a:p>
          <a:p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E05C1B9-2507-49E5-A7FB-BA23B42FDA1D}"/>
              </a:ext>
            </a:extLst>
          </p:cNvPr>
          <p:cNvSpPr txBox="1"/>
          <p:nvPr/>
        </p:nvSpPr>
        <p:spPr>
          <a:xfrm>
            <a:off x="5264727" y="6345382"/>
            <a:ext cx="67517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chemeClr val="accent1"/>
                </a:solidFill>
              </a:rPr>
              <a:t>Comitato di Sorveglianza PR Valle d’Aosta FESR 2021-2027 – 20 novembre 2025</a:t>
            </a:r>
          </a:p>
        </p:txBody>
      </p:sp>
    </p:spTree>
    <p:extLst>
      <p:ext uri="{BB962C8B-B14F-4D97-AF65-F5344CB8AC3E}">
        <p14:creationId xmlns:p14="http://schemas.microsoft.com/office/powerpoint/2010/main" val="1699508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21C1A5D-EEB3-44F2-89DE-0FEED45DD6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4682"/>
            <a:ext cx="8556812" cy="4572281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it-IT" sz="1800" dirty="0"/>
              <a:t>RAFFORZAMENTO CAPACITA DI RISOLUZIONE E PREVENZIONE DEGLI INCIDENTI CYBER – CSIRT VDA:</a:t>
            </a:r>
          </a:p>
          <a:p>
            <a:pPr marL="504000"/>
            <a:r>
              <a:rPr lang="it-IT" sz="1800" dirty="0"/>
              <a:t>approvato con </a:t>
            </a:r>
            <a:r>
              <a:rPr lang="it-IT" sz="1800" b="1" dirty="0"/>
              <a:t>DGR n.  774 in data 23 giugno 2025</a:t>
            </a:r>
            <a:r>
              <a:rPr lang="it-IT" sz="1800" dirty="0"/>
              <a:t>;</a:t>
            </a:r>
          </a:p>
          <a:p>
            <a:pPr marL="504000" algn="just"/>
            <a:r>
              <a:rPr lang="it-IT" sz="1800" b="1" dirty="0"/>
              <a:t>obiettivo</a:t>
            </a:r>
            <a:r>
              <a:rPr lang="it-IT" sz="1800" dirty="0"/>
              <a:t>: accrescere il livello di </a:t>
            </a:r>
            <a:r>
              <a:rPr lang="it-IT" sz="1800" dirty="0" err="1"/>
              <a:t>cybersicurezza</a:t>
            </a:r>
            <a:r>
              <a:rPr lang="it-IT" sz="1800" dirty="0"/>
              <a:t> del Data Center Unico Regionale (DCUR) attraverso un team in grado di reagire tempestivamente alle emergenze di tipo cibernetico, oltre alla realizzazione di una infrastruttura di protezione delle singole reti e dei dati degli enti pubblici della PA regionale;</a:t>
            </a:r>
          </a:p>
          <a:p>
            <a:pPr marL="504000" algn="just"/>
            <a:r>
              <a:rPr lang="it-IT" sz="1800" dirty="0"/>
              <a:t>importo complessivo: </a:t>
            </a:r>
            <a:r>
              <a:rPr lang="it-IT" sz="1800" b="1" dirty="0"/>
              <a:t>€ 770.000,00</a:t>
            </a:r>
            <a:r>
              <a:rPr lang="it-IT" sz="1800" dirty="0"/>
              <a:t>;</a:t>
            </a:r>
          </a:p>
          <a:p>
            <a:pPr marL="504000" algn="just"/>
            <a:r>
              <a:rPr lang="it-IT" sz="1800" dirty="0"/>
              <a:t>il progetto è strettamente legato alla conclusione del progetto PNRR «</a:t>
            </a:r>
            <a:r>
              <a:rPr lang="it-IT" sz="1800" i="1" dirty="0"/>
              <a:t>Potenziamento resilienza cyber per la PA locale della Valle d’Aosta</a:t>
            </a:r>
            <a:r>
              <a:rPr lang="it-IT" sz="1800" dirty="0"/>
              <a:t>» nell’ambito della Missione 1 – Componente 1 – Investimento 1.5 “Cybersecurity” approvato da ACN (Autorità per la </a:t>
            </a:r>
            <a:r>
              <a:rPr lang="it-IT" sz="1800" dirty="0" err="1"/>
              <a:t>Cybersicurezza</a:t>
            </a:r>
            <a:r>
              <a:rPr lang="it-IT" sz="1800" dirty="0"/>
              <a:t> Nazionale) per un importo di € 920.000,00. Il progetto prevede, tra i vari deliverables, anche la stesura del modello centralizzato di gestione della sicurezza degli Enti del territorio (SOC) e di azione coordinata del sistema (CERT-PA/CSIRT regionale) e relativo piano strategico evolutivo di attuazione.</a:t>
            </a:r>
          </a:p>
          <a:p>
            <a:pPr marL="504000" algn="just"/>
            <a:endParaRPr lang="it-IT" sz="1800" dirty="0"/>
          </a:p>
          <a:p>
            <a:pPr marL="504000" algn="just"/>
            <a:endParaRPr lang="it-IT" sz="1800" dirty="0"/>
          </a:p>
          <a:p>
            <a:pPr marL="504000" algn="just"/>
            <a:endParaRPr lang="it-IT" sz="1800" dirty="0"/>
          </a:p>
          <a:p>
            <a:pPr marL="504000" algn="just"/>
            <a:endParaRPr lang="it-IT" sz="1800" dirty="0"/>
          </a:p>
          <a:p>
            <a:pPr marL="504000" algn="just"/>
            <a:endParaRPr lang="it-IT" sz="1800" dirty="0"/>
          </a:p>
          <a:p>
            <a:pPr marL="504000" algn="just"/>
            <a:endParaRPr lang="it-IT" sz="1800" dirty="0"/>
          </a:p>
          <a:p>
            <a:endParaRPr lang="it-IT" sz="1800" dirty="0"/>
          </a:p>
          <a:p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E05C1B9-2507-49E5-A7FB-BA23B42FDA1D}"/>
              </a:ext>
            </a:extLst>
          </p:cNvPr>
          <p:cNvSpPr txBox="1"/>
          <p:nvPr/>
        </p:nvSpPr>
        <p:spPr>
          <a:xfrm>
            <a:off x="5264727" y="6345382"/>
            <a:ext cx="67517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chemeClr val="accent1"/>
                </a:solidFill>
              </a:rPr>
              <a:t>Comitato di Sorveglianza PR Valle d’Aosta FESR 2021-2027 – 20 novembre 2025</a:t>
            </a:r>
          </a:p>
        </p:txBody>
      </p:sp>
    </p:spTree>
    <p:extLst>
      <p:ext uri="{BB962C8B-B14F-4D97-AF65-F5344CB8AC3E}">
        <p14:creationId xmlns:p14="http://schemas.microsoft.com/office/powerpoint/2010/main" val="22544627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DAE3240-568D-44F3-8EFF-CB66560FDE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6729"/>
            <a:ext cx="8467165" cy="4330234"/>
          </a:xfrm>
        </p:spPr>
        <p:txBody>
          <a:bodyPr/>
          <a:lstStyle/>
          <a:p>
            <a:pPr marL="0" indent="0" algn="just">
              <a:buNone/>
            </a:pPr>
            <a:r>
              <a:rPr lang="it-IT" sz="2000" u="sng" dirty="0"/>
              <a:t>Progetto “DATACENTER UNICO REGIONALE – ADEGUAMENTO INFRASTRUTTURA NELL’AMBITO DELLA DATA STRATEGY REGIONALE”</a:t>
            </a:r>
          </a:p>
          <a:p>
            <a:pPr algn="just"/>
            <a:r>
              <a:rPr lang="it-IT" sz="1800" dirty="0"/>
              <a:t>approvato con </a:t>
            </a:r>
            <a:r>
              <a:rPr lang="it-IT" sz="1800" b="1" dirty="0"/>
              <a:t>DGR n.  775 in data 23 giugno 2025</a:t>
            </a:r>
            <a:r>
              <a:rPr lang="it-IT" sz="1800" dirty="0"/>
              <a:t>;</a:t>
            </a:r>
          </a:p>
          <a:p>
            <a:pPr algn="just"/>
            <a:r>
              <a:rPr lang="it-IT" sz="1800" b="1" dirty="0"/>
              <a:t>conclusione prevista: </a:t>
            </a:r>
            <a:r>
              <a:rPr lang="it-IT" sz="1800" dirty="0"/>
              <a:t>31/12/2027;</a:t>
            </a:r>
          </a:p>
          <a:p>
            <a:pPr algn="just"/>
            <a:r>
              <a:rPr lang="it-IT" sz="1800" b="1" dirty="0"/>
              <a:t>obiettivo</a:t>
            </a:r>
            <a:r>
              <a:rPr lang="it-IT" sz="1800" dirty="0"/>
              <a:t>: adeguare il Data Center Unico Regionale dal punto di vista della capacità di calcolo e di archiviazione dati necessari all’erogazione dei nuovi servizi in corso di realizzazione nell’ambito dei progetti del PR FESR 2021-2027, del PNRR e del Progetto Bandiera;</a:t>
            </a:r>
          </a:p>
          <a:p>
            <a:pPr algn="just"/>
            <a:r>
              <a:rPr lang="it-IT" sz="1800" dirty="0"/>
              <a:t>importo complessivo: </a:t>
            </a:r>
            <a:r>
              <a:rPr lang="it-IT" sz="1800" b="1" dirty="0"/>
              <a:t>€ 1.500.000,00.</a:t>
            </a:r>
          </a:p>
          <a:p>
            <a:pPr algn="just"/>
            <a:endParaRPr lang="it-IT" sz="1800" dirty="0"/>
          </a:p>
          <a:p>
            <a:pPr algn="just"/>
            <a:endParaRPr lang="it-IT" sz="1800" dirty="0"/>
          </a:p>
          <a:p>
            <a:pPr algn="just"/>
            <a:endParaRPr lang="it-IT" sz="1800" dirty="0"/>
          </a:p>
          <a:p>
            <a:endParaRPr lang="it-IT" sz="1800" dirty="0"/>
          </a:p>
          <a:p>
            <a:endParaRPr lang="it-IT" sz="1800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50F2208-CF4E-454F-B5C7-CFABDB6B073F}"/>
              </a:ext>
            </a:extLst>
          </p:cNvPr>
          <p:cNvSpPr txBox="1"/>
          <p:nvPr/>
        </p:nvSpPr>
        <p:spPr>
          <a:xfrm>
            <a:off x="5264727" y="6345382"/>
            <a:ext cx="67517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chemeClr val="accent1"/>
                </a:solidFill>
              </a:rPr>
              <a:t>Comitato di Sorveglianza PR Valle d’Aosta FESR 2021-2027 – 20 novembre 2025</a:t>
            </a:r>
          </a:p>
        </p:txBody>
      </p:sp>
    </p:spTree>
    <p:extLst>
      <p:ext uri="{BB962C8B-B14F-4D97-AF65-F5344CB8AC3E}">
        <p14:creationId xmlns:p14="http://schemas.microsoft.com/office/powerpoint/2010/main" val="2353345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19A7195-7FFD-4464-A52D-DA351AF859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8598"/>
            <a:ext cx="8987117" cy="473678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it-IT" sz="2400" u="sng" dirty="0"/>
              <a:t>Progetto “POTENZIAMENTO DELLA DATA STRATEGY REGIONALE”</a:t>
            </a:r>
          </a:p>
          <a:p>
            <a:r>
              <a:rPr lang="it-IT" sz="2300" dirty="0"/>
              <a:t>approvato con </a:t>
            </a:r>
            <a:r>
              <a:rPr lang="it-IT" sz="2300" b="1" dirty="0"/>
              <a:t>DGR n. 269 in data 18 marzo 2024</a:t>
            </a:r>
            <a:r>
              <a:rPr lang="it-IT" sz="2300" dirty="0"/>
              <a:t>;</a:t>
            </a:r>
          </a:p>
          <a:p>
            <a:pPr algn="just"/>
            <a:r>
              <a:rPr lang="it-IT" sz="2300" b="1" dirty="0"/>
              <a:t>obiettivo</a:t>
            </a:r>
            <a:r>
              <a:rPr lang="it-IT" sz="2300" dirty="0"/>
              <a:t>: realizzare un apposito portale della Data strategy con funzione di supporto alle decisioni di natura </a:t>
            </a:r>
            <a:r>
              <a:rPr lang="it-IT" sz="2300" dirty="0" err="1"/>
              <a:t>politica-strategica</a:t>
            </a:r>
            <a:r>
              <a:rPr lang="it-IT" sz="2300" dirty="0"/>
              <a:t>, programmatiche, tecniche e di miglioramento dell’azione amministrativa, attraverso l’integrazione di tipologie diverse di dati collocati su diverse piattaforme e applicativi;</a:t>
            </a:r>
          </a:p>
          <a:p>
            <a:r>
              <a:rPr lang="it-IT" sz="2300" b="1" dirty="0"/>
              <a:t>Risultati attesi</a:t>
            </a:r>
            <a:r>
              <a:rPr lang="it-IT" sz="2300" dirty="0"/>
              <a:t>:</a:t>
            </a:r>
            <a:br>
              <a:rPr lang="it-IT" sz="2300" dirty="0"/>
            </a:br>
            <a:r>
              <a:rPr lang="it-IT" sz="2300" dirty="0"/>
              <a:t>- abilitazione di un portale per la Data Strategy;</a:t>
            </a:r>
            <a:br>
              <a:rPr lang="it-IT" sz="2300" dirty="0"/>
            </a:br>
            <a:r>
              <a:rPr lang="it-IT" sz="2300" dirty="0"/>
              <a:t>- implementazione di banche dati correlate ad un nuovo strumento per la gestione dei dati            (</a:t>
            </a:r>
            <a:r>
              <a:rPr lang="it-IT" sz="2300" dirty="0" err="1"/>
              <a:t>Dataware</a:t>
            </a:r>
            <a:r>
              <a:rPr lang="it-IT" sz="2300" dirty="0"/>
              <a:t> house);</a:t>
            </a:r>
            <a:br>
              <a:rPr lang="it-IT" sz="2300" dirty="0"/>
            </a:br>
            <a:r>
              <a:rPr lang="it-IT" sz="2300" dirty="0"/>
              <a:t>- ridisegno dei flussi dei dati dalla loro generazione all’utilizzo (Data design);</a:t>
            </a:r>
            <a:br>
              <a:rPr lang="it-IT" sz="2300" dirty="0"/>
            </a:br>
            <a:r>
              <a:rPr lang="it-IT" sz="2300" dirty="0"/>
              <a:t>- individuazione dei ruoli connessi alla produzione e alla gestione dei dati (Data Governance);</a:t>
            </a:r>
            <a:br>
              <a:rPr lang="it-IT" sz="2300" dirty="0"/>
            </a:br>
            <a:r>
              <a:rPr lang="it-IT" sz="2300" dirty="0"/>
              <a:t>- consapevolezza del valore dei dati, dell’importanza di una corretta gestione e delle opportunità derivanti dall’integrazione dei dati di diversa natura (Empowerment);</a:t>
            </a:r>
            <a:br>
              <a:rPr lang="it-IT" sz="2300" dirty="0"/>
            </a:br>
            <a:r>
              <a:rPr lang="it-IT" sz="2300" dirty="0"/>
              <a:t>- avvio di un percorso di integrazione tra il Data </a:t>
            </a:r>
            <a:r>
              <a:rPr lang="it-IT" sz="2300" dirty="0" err="1"/>
              <a:t>Warehouse</a:t>
            </a:r>
            <a:r>
              <a:rPr lang="it-IT" sz="2300" dirty="0"/>
              <a:t> (DWH) ed il Sistema delle Conoscenze Territoriali (SCT) e messa a disposizione di nuovi strumenti per organizzare il patrimonio informativo su mappa.</a:t>
            </a:r>
          </a:p>
          <a:p>
            <a:r>
              <a:rPr lang="it-IT" sz="2300" dirty="0"/>
              <a:t>Importo complessivo: </a:t>
            </a:r>
            <a:r>
              <a:rPr lang="it-IT" sz="2300" b="1" dirty="0"/>
              <a:t>€ 800.000,00;</a:t>
            </a:r>
          </a:p>
          <a:p>
            <a:r>
              <a:rPr lang="it-IT" sz="2300" b="1" dirty="0"/>
              <a:t>Pagamenti: </a:t>
            </a:r>
            <a:r>
              <a:rPr lang="it-IT" sz="2300" dirty="0"/>
              <a:t>€ 283.754,43.</a:t>
            </a:r>
          </a:p>
          <a:p>
            <a:endParaRPr lang="it-IT" sz="1800" b="1" dirty="0"/>
          </a:p>
          <a:p>
            <a:endParaRPr lang="it-IT" sz="1800" b="1" dirty="0"/>
          </a:p>
          <a:p>
            <a:endParaRPr lang="it-IT" sz="1800" dirty="0"/>
          </a:p>
          <a:p>
            <a:pPr algn="just"/>
            <a:endParaRPr lang="it-IT" sz="1800" dirty="0"/>
          </a:p>
          <a:p>
            <a:pPr algn="just"/>
            <a:endParaRPr lang="it-IT" sz="1800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26A90C38-23FF-4F4A-91B4-822158F4BCEF}"/>
              </a:ext>
            </a:extLst>
          </p:cNvPr>
          <p:cNvSpPr txBox="1"/>
          <p:nvPr/>
        </p:nvSpPr>
        <p:spPr>
          <a:xfrm>
            <a:off x="501841" y="1146934"/>
            <a:ext cx="106826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400" b="1" dirty="0">
                <a:solidFill>
                  <a:schemeClr val="accent1">
                    <a:lumMod val="75000"/>
                  </a:schemeClr>
                </a:solidFill>
              </a:rPr>
              <a:t>˃</a:t>
            </a:r>
            <a:r>
              <a:rPr lang="it-IT" sz="2400" b="1" dirty="0"/>
              <a:t> RSO1.2. - Azione a.ii.1 – Sotto-azione a.ii.1.b. 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C9E51879-7F43-46DD-B4DA-8F1BB8B50755}"/>
              </a:ext>
            </a:extLst>
          </p:cNvPr>
          <p:cNvSpPr txBox="1"/>
          <p:nvPr/>
        </p:nvSpPr>
        <p:spPr>
          <a:xfrm>
            <a:off x="5264727" y="6345382"/>
            <a:ext cx="67517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chemeClr val="accent1"/>
                </a:solidFill>
              </a:rPr>
              <a:t>Comitato di Sorveglianza PR Valle d’Aosta FESR 2021-2027 – 20 novembre 2025</a:t>
            </a:r>
          </a:p>
        </p:txBody>
      </p:sp>
    </p:spTree>
    <p:extLst>
      <p:ext uri="{BB962C8B-B14F-4D97-AF65-F5344CB8AC3E}">
        <p14:creationId xmlns:p14="http://schemas.microsoft.com/office/powerpoint/2010/main" val="29563766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19A7195-7FFD-4464-A52D-DA351AF859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15671"/>
            <a:ext cx="8583706" cy="359539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400" u="sng" dirty="0"/>
              <a:t>Operazione di Importanza Strategica “DIGITALIZZAZIONE DEI SERVIZI RIVOLTI A CITTADINI E IMPRESE”</a:t>
            </a:r>
          </a:p>
          <a:p>
            <a:pPr algn="just"/>
            <a:r>
              <a:rPr lang="it-IT" sz="1800" dirty="0"/>
              <a:t>le Operazioni di Importanza Strategica (OIS) sono state definite dall’</a:t>
            </a:r>
            <a:r>
              <a:rPr lang="it-IT" sz="1800" b="1" dirty="0"/>
              <a:t>articolo 2 del Reg. (UE) 2021/1060</a:t>
            </a:r>
            <a:r>
              <a:rPr lang="it-IT" sz="1800" dirty="0"/>
              <a:t>;</a:t>
            </a:r>
          </a:p>
          <a:p>
            <a:pPr algn="just"/>
            <a:r>
              <a:rPr lang="it-IT" sz="1800" dirty="0"/>
              <a:t>i progetti strategici sono quelli </a:t>
            </a:r>
            <a:r>
              <a:rPr lang="it-IT" sz="1800" b="1" dirty="0"/>
              <a:t>più rappresentativi </a:t>
            </a:r>
            <a:r>
              <a:rPr lang="it-IT" sz="1800" dirty="0"/>
              <a:t>e forniscono un </a:t>
            </a:r>
            <a:r>
              <a:rPr lang="it-IT" sz="1800" b="1" dirty="0"/>
              <a:t>contributo fondamentale </a:t>
            </a:r>
            <a:r>
              <a:rPr lang="it-IT" sz="1800" dirty="0"/>
              <a:t>al raggiungimento degli obiettivi di policy del Programma;</a:t>
            </a:r>
          </a:p>
          <a:p>
            <a:pPr algn="just"/>
            <a:r>
              <a:rPr lang="it-IT" sz="1800" dirty="0"/>
              <a:t>l’Operazione di Importanza Strategica individuata dal PR Valle d’Aosta FESR 2021/2027 è collocata nell’ambito dell’azione a.ii.1. «</a:t>
            </a:r>
            <a:r>
              <a:rPr lang="it-IT" sz="1800" i="1" dirty="0"/>
              <a:t>Sostegno alla digitalizzazione dei servizi della Pubblica Amministrazione</a:t>
            </a:r>
            <a:r>
              <a:rPr lang="it-IT" sz="1800" dirty="0"/>
              <a:t>» ed è intitolata «</a:t>
            </a:r>
            <a:r>
              <a:rPr lang="it-IT" sz="1800" i="1" dirty="0"/>
              <a:t>Digitalizzazione dei servizi rivolti a cittadini e imprese</a:t>
            </a:r>
            <a:r>
              <a:rPr lang="it-IT" sz="1800" dirty="0"/>
              <a:t>»;</a:t>
            </a:r>
          </a:p>
          <a:p>
            <a:endParaRPr lang="it-IT" sz="1800" dirty="0"/>
          </a:p>
          <a:p>
            <a:endParaRPr lang="it-IT" sz="1800" b="1" dirty="0"/>
          </a:p>
          <a:p>
            <a:endParaRPr lang="it-IT" sz="1800" b="1" dirty="0"/>
          </a:p>
          <a:p>
            <a:endParaRPr lang="it-IT" sz="1800" dirty="0"/>
          </a:p>
          <a:p>
            <a:pPr algn="just"/>
            <a:endParaRPr lang="it-IT" sz="1800" dirty="0"/>
          </a:p>
          <a:p>
            <a:pPr algn="just"/>
            <a:endParaRPr lang="it-IT" sz="1800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26A90C38-23FF-4F4A-91B4-822158F4BCEF}"/>
              </a:ext>
            </a:extLst>
          </p:cNvPr>
          <p:cNvSpPr txBox="1"/>
          <p:nvPr/>
        </p:nvSpPr>
        <p:spPr>
          <a:xfrm>
            <a:off x="510805" y="1355301"/>
            <a:ext cx="106826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400" b="1" dirty="0">
                <a:solidFill>
                  <a:schemeClr val="accent1">
                    <a:lumMod val="75000"/>
                  </a:schemeClr>
                </a:solidFill>
              </a:rPr>
              <a:t>˃</a:t>
            </a:r>
            <a:r>
              <a:rPr lang="it-IT" sz="2400" b="1" dirty="0"/>
              <a:t> RSO1.2. - Azione a.ii.1 – Sotto-azione a.ii.1.c. 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C9E51879-7F43-46DD-B4DA-8F1BB8B50755}"/>
              </a:ext>
            </a:extLst>
          </p:cNvPr>
          <p:cNvSpPr txBox="1"/>
          <p:nvPr/>
        </p:nvSpPr>
        <p:spPr>
          <a:xfrm>
            <a:off x="5264727" y="6345382"/>
            <a:ext cx="67517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chemeClr val="accent1"/>
                </a:solidFill>
              </a:rPr>
              <a:t>Comitato di Sorveglianza PR Valle d’Aosta FESR 2021-2027 – 20 novembre 2025</a:t>
            </a:r>
          </a:p>
        </p:txBody>
      </p:sp>
    </p:spTree>
    <p:extLst>
      <p:ext uri="{BB962C8B-B14F-4D97-AF65-F5344CB8AC3E}">
        <p14:creationId xmlns:p14="http://schemas.microsoft.com/office/powerpoint/2010/main" val="37285648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1179</TotalTime>
  <Words>2105</Words>
  <Application>Microsoft Office PowerPoint</Application>
  <PresentationFormat>Widescreen</PresentationFormat>
  <Paragraphs>147</Paragraphs>
  <Slides>15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Courier New</vt:lpstr>
      <vt:lpstr>Wingdings</vt:lpstr>
      <vt:lpstr>Tema di Office</vt:lpstr>
      <vt:lpstr>Presentazione standard di PowerPoint</vt:lpstr>
      <vt:lpstr>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Valentina CAGLIERIS</dc:creator>
  <cp:lastModifiedBy>Valentina CAGLIERIS</cp:lastModifiedBy>
  <cp:revision>82</cp:revision>
  <cp:lastPrinted>2025-11-10T08:23:04Z</cp:lastPrinted>
  <dcterms:created xsi:type="dcterms:W3CDTF">2025-10-16T12:27:48Z</dcterms:created>
  <dcterms:modified xsi:type="dcterms:W3CDTF">2025-11-19T09:24:58Z</dcterms:modified>
</cp:coreProperties>
</file>