
<file path=[Content_Types].xml><?xml version="1.0" encoding="utf-8"?>
<Types xmlns="http://schemas.openxmlformats.org/package/2006/content-types">
  <Default Extension="jpeg" ContentType="image/jpeg"/>
  <Default Extension="jp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6" r:id="rId1"/>
  </p:sldMasterIdLst>
  <p:notesMasterIdLst>
    <p:notesMasterId r:id="rId18"/>
  </p:notesMasterIdLst>
  <p:handoutMasterIdLst>
    <p:handoutMasterId r:id="rId19"/>
  </p:handoutMasterIdLst>
  <p:sldIdLst>
    <p:sldId id="256" r:id="rId2"/>
    <p:sldId id="263" r:id="rId3"/>
    <p:sldId id="333" r:id="rId4"/>
    <p:sldId id="334" r:id="rId5"/>
    <p:sldId id="266" r:id="rId6"/>
    <p:sldId id="323" r:id="rId7"/>
    <p:sldId id="326" r:id="rId8"/>
    <p:sldId id="327" r:id="rId9"/>
    <p:sldId id="328" r:id="rId10"/>
    <p:sldId id="332" r:id="rId11"/>
    <p:sldId id="325" r:id="rId12"/>
    <p:sldId id="329" r:id="rId13"/>
    <p:sldId id="330" r:id="rId14"/>
    <p:sldId id="324" r:id="rId15"/>
    <p:sldId id="331" r:id="rId16"/>
    <p:sldId id="322" r:id="rId17"/>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62" autoAdjust="0"/>
    <p:restoredTop sz="94694"/>
  </p:normalViewPr>
  <p:slideViewPr>
    <p:cSldViewPr snapToGrid="0">
      <p:cViewPr varScale="1">
        <p:scale>
          <a:sx n="108" d="100"/>
          <a:sy n="108" d="100"/>
        </p:scale>
        <p:origin x="7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9FEF408-50B6-4CA3-A218-70DCE08DEB1A}" type="datetimeFigureOut">
              <a:rPr lang="it-IT" smtClean="0"/>
              <a:t>26/11/2024</a:t>
            </a:fld>
            <a:endParaRPr lang="it-IT"/>
          </a:p>
        </p:txBody>
      </p:sp>
      <p:sp>
        <p:nvSpPr>
          <p:cNvPr id="4" name="Segnaposto piè di pagina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B4A3087-DB1A-409D-A34B-A4B378201DE6}" type="slidenum">
              <a:rPr lang="it-IT" smtClean="0"/>
              <a:t>‹N›</a:t>
            </a:fld>
            <a:endParaRPr lang="it-IT"/>
          </a:p>
        </p:txBody>
      </p:sp>
    </p:spTree>
    <p:extLst>
      <p:ext uri="{BB962C8B-B14F-4D97-AF65-F5344CB8AC3E}">
        <p14:creationId xmlns:p14="http://schemas.microsoft.com/office/powerpoint/2010/main" val="30468033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711FE17-8A52-4786-861C-6CE1804213EB}" type="datetimeFigureOut">
              <a:rPr lang="it-IT" smtClean="0"/>
              <a:t>26/11/2024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A953586-03D7-4D59-813A-3877F44092AD}" type="slidenum">
              <a:rPr lang="it-IT" smtClean="0"/>
              <a:t>‹N›</a:t>
            </a:fld>
            <a:endParaRPr lang="it-IT"/>
          </a:p>
        </p:txBody>
      </p:sp>
    </p:spTree>
    <p:extLst>
      <p:ext uri="{BB962C8B-B14F-4D97-AF65-F5344CB8AC3E}">
        <p14:creationId xmlns:p14="http://schemas.microsoft.com/office/powerpoint/2010/main" val="54544081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1</a:t>
            </a:fld>
            <a:endParaRPr lang="it-IT"/>
          </a:p>
        </p:txBody>
      </p:sp>
    </p:spTree>
    <p:extLst>
      <p:ext uri="{BB962C8B-B14F-4D97-AF65-F5344CB8AC3E}">
        <p14:creationId xmlns:p14="http://schemas.microsoft.com/office/powerpoint/2010/main" val="634055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B5481-9931-33F6-7A79-7C7021615BC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55B793E-C783-1C99-7634-38577B1A458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AE226880-AFE0-5550-38E8-EF2136B36B4D}"/>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A3A2025B-AEE2-FAD9-DCC9-8CCB653F8E12}"/>
              </a:ext>
            </a:extLst>
          </p:cNvPr>
          <p:cNvSpPr>
            <a:spLocks noGrp="1"/>
          </p:cNvSpPr>
          <p:nvPr>
            <p:ph type="sldNum" sz="quarter" idx="10"/>
          </p:nvPr>
        </p:nvSpPr>
        <p:spPr/>
        <p:txBody>
          <a:bodyPr/>
          <a:lstStyle/>
          <a:p>
            <a:fld id="{AA953586-03D7-4D59-813A-3877F44092AD}" type="slidenum">
              <a:rPr lang="it-IT" smtClean="0"/>
              <a:t>10</a:t>
            </a:fld>
            <a:endParaRPr lang="it-IT"/>
          </a:p>
        </p:txBody>
      </p:sp>
    </p:spTree>
    <p:extLst>
      <p:ext uri="{BB962C8B-B14F-4D97-AF65-F5344CB8AC3E}">
        <p14:creationId xmlns:p14="http://schemas.microsoft.com/office/powerpoint/2010/main" val="3583087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10F106-4286-8AFC-A49A-4D7442912A3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3F478C3-9C6B-170C-B73D-558947386D80}"/>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CA762D5-6C62-BDDC-5D15-4FC9D87753B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55BC8E14-4364-86AF-274E-E69908FC7E66}"/>
              </a:ext>
            </a:extLst>
          </p:cNvPr>
          <p:cNvSpPr>
            <a:spLocks noGrp="1"/>
          </p:cNvSpPr>
          <p:nvPr>
            <p:ph type="sldNum" sz="quarter" idx="10"/>
          </p:nvPr>
        </p:nvSpPr>
        <p:spPr/>
        <p:txBody>
          <a:bodyPr/>
          <a:lstStyle/>
          <a:p>
            <a:fld id="{AA953586-03D7-4D59-813A-3877F44092AD}" type="slidenum">
              <a:rPr lang="it-IT" smtClean="0"/>
              <a:t>11</a:t>
            </a:fld>
            <a:endParaRPr lang="it-IT"/>
          </a:p>
        </p:txBody>
      </p:sp>
    </p:spTree>
    <p:extLst>
      <p:ext uri="{BB962C8B-B14F-4D97-AF65-F5344CB8AC3E}">
        <p14:creationId xmlns:p14="http://schemas.microsoft.com/office/powerpoint/2010/main" val="3737785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3C2609-D8B3-4E74-1F15-FB2FF07C61C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9462E22-87F5-161F-26B4-B293371D862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7E9E1EF-86EE-47F5-6435-35B4F37DEF97}"/>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AA63E19D-7FE1-09C2-EA48-08A4475DCA41}"/>
              </a:ext>
            </a:extLst>
          </p:cNvPr>
          <p:cNvSpPr>
            <a:spLocks noGrp="1"/>
          </p:cNvSpPr>
          <p:nvPr>
            <p:ph type="sldNum" sz="quarter" idx="10"/>
          </p:nvPr>
        </p:nvSpPr>
        <p:spPr/>
        <p:txBody>
          <a:bodyPr/>
          <a:lstStyle/>
          <a:p>
            <a:fld id="{AA953586-03D7-4D59-813A-3877F44092AD}" type="slidenum">
              <a:rPr lang="it-IT" smtClean="0"/>
              <a:t>12</a:t>
            </a:fld>
            <a:endParaRPr lang="it-IT"/>
          </a:p>
        </p:txBody>
      </p:sp>
    </p:spTree>
    <p:extLst>
      <p:ext uri="{BB962C8B-B14F-4D97-AF65-F5344CB8AC3E}">
        <p14:creationId xmlns:p14="http://schemas.microsoft.com/office/powerpoint/2010/main" val="996886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66673-3E83-7B37-CF55-55C584D86EDE}"/>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40273F6-955F-4057-6CA2-EBFDFC22D98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48B90116-F0E0-BC4C-38F0-CA80ADCFE1CF}"/>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9D9A62AF-DF8F-954A-8926-E59CB2774E23}"/>
              </a:ext>
            </a:extLst>
          </p:cNvPr>
          <p:cNvSpPr>
            <a:spLocks noGrp="1"/>
          </p:cNvSpPr>
          <p:nvPr>
            <p:ph type="sldNum" sz="quarter" idx="10"/>
          </p:nvPr>
        </p:nvSpPr>
        <p:spPr/>
        <p:txBody>
          <a:bodyPr/>
          <a:lstStyle/>
          <a:p>
            <a:fld id="{AA953586-03D7-4D59-813A-3877F44092AD}" type="slidenum">
              <a:rPr lang="it-IT" smtClean="0"/>
              <a:t>13</a:t>
            </a:fld>
            <a:endParaRPr lang="it-IT"/>
          </a:p>
        </p:txBody>
      </p:sp>
    </p:spTree>
    <p:extLst>
      <p:ext uri="{BB962C8B-B14F-4D97-AF65-F5344CB8AC3E}">
        <p14:creationId xmlns:p14="http://schemas.microsoft.com/office/powerpoint/2010/main" val="94672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14</a:t>
            </a:fld>
            <a:endParaRPr lang="it-IT"/>
          </a:p>
        </p:txBody>
      </p:sp>
    </p:spTree>
    <p:extLst>
      <p:ext uri="{BB962C8B-B14F-4D97-AF65-F5344CB8AC3E}">
        <p14:creationId xmlns:p14="http://schemas.microsoft.com/office/powerpoint/2010/main" val="31936997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9C5C0-A42C-AFDB-CE93-0255EDC41E97}"/>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8C076C9E-8B2C-FA03-D380-304153D04DCE}"/>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5787B47-5B9F-184A-22E0-70C646B79973}"/>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DB8FB80-8F20-92EA-9C92-C5268E3B31BF}"/>
              </a:ext>
            </a:extLst>
          </p:cNvPr>
          <p:cNvSpPr>
            <a:spLocks noGrp="1"/>
          </p:cNvSpPr>
          <p:nvPr>
            <p:ph type="sldNum" sz="quarter" idx="10"/>
          </p:nvPr>
        </p:nvSpPr>
        <p:spPr/>
        <p:txBody>
          <a:bodyPr/>
          <a:lstStyle/>
          <a:p>
            <a:fld id="{AA953586-03D7-4D59-813A-3877F44092AD}" type="slidenum">
              <a:rPr lang="it-IT" smtClean="0"/>
              <a:t>15</a:t>
            </a:fld>
            <a:endParaRPr lang="it-IT"/>
          </a:p>
        </p:txBody>
      </p:sp>
    </p:spTree>
    <p:extLst>
      <p:ext uri="{BB962C8B-B14F-4D97-AF65-F5344CB8AC3E}">
        <p14:creationId xmlns:p14="http://schemas.microsoft.com/office/powerpoint/2010/main" val="2784001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16</a:t>
            </a:fld>
            <a:endParaRPr lang="it-IT"/>
          </a:p>
        </p:txBody>
      </p:sp>
    </p:spTree>
    <p:extLst>
      <p:ext uri="{BB962C8B-B14F-4D97-AF65-F5344CB8AC3E}">
        <p14:creationId xmlns:p14="http://schemas.microsoft.com/office/powerpoint/2010/main" val="730025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2</a:t>
            </a:fld>
            <a:endParaRPr lang="it-IT"/>
          </a:p>
        </p:txBody>
      </p:sp>
    </p:spTree>
    <p:extLst>
      <p:ext uri="{BB962C8B-B14F-4D97-AF65-F5344CB8AC3E}">
        <p14:creationId xmlns:p14="http://schemas.microsoft.com/office/powerpoint/2010/main" val="759741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673D08-9F27-EAC6-F398-9E85F1ECFED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CCCA6B8-76F8-8D2F-5329-BE02CC84242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06CDC56-1969-2259-D305-8173C9645322}"/>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F28934CB-8798-0201-721C-AD541CEFB557}"/>
              </a:ext>
            </a:extLst>
          </p:cNvPr>
          <p:cNvSpPr>
            <a:spLocks noGrp="1"/>
          </p:cNvSpPr>
          <p:nvPr>
            <p:ph type="sldNum" sz="quarter" idx="10"/>
          </p:nvPr>
        </p:nvSpPr>
        <p:spPr/>
        <p:txBody>
          <a:bodyPr/>
          <a:lstStyle/>
          <a:p>
            <a:fld id="{AA953586-03D7-4D59-813A-3877F44092AD}" type="slidenum">
              <a:rPr lang="it-IT" smtClean="0"/>
              <a:t>3</a:t>
            </a:fld>
            <a:endParaRPr lang="it-IT"/>
          </a:p>
        </p:txBody>
      </p:sp>
    </p:spTree>
    <p:extLst>
      <p:ext uri="{BB962C8B-B14F-4D97-AF65-F5344CB8AC3E}">
        <p14:creationId xmlns:p14="http://schemas.microsoft.com/office/powerpoint/2010/main" val="855142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05FAD-3459-A264-1AFE-3E4C720F36D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3F9A1B1-5C9D-4B78-A43D-68392C7EA26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C8C3DC8-49DE-5C1C-5AE6-D0EC883FD6FC}"/>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E9E23EC5-A9E1-D694-CA90-DBA067BCDC46}"/>
              </a:ext>
            </a:extLst>
          </p:cNvPr>
          <p:cNvSpPr>
            <a:spLocks noGrp="1"/>
          </p:cNvSpPr>
          <p:nvPr>
            <p:ph type="sldNum" sz="quarter" idx="10"/>
          </p:nvPr>
        </p:nvSpPr>
        <p:spPr/>
        <p:txBody>
          <a:bodyPr/>
          <a:lstStyle/>
          <a:p>
            <a:fld id="{AA953586-03D7-4D59-813A-3877F44092AD}" type="slidenum">
              <a:rPr lang="it-IT" smtClean="0"/>
              <a:t>4</a:t>
            </a:fld>
            <a:endParaRPr lang="it-IT"/>
          </a:p>
        </p:txBody>
      </p:sp>
    </p:spTree>
    <p:extLst>
      <p:ext uri="{BB962C8B-B14F-4D97-AF65-F5344CB8AC3E}">
        <p14:creationId xmlns:p14="http://schemas.microsoft.com/office/powerpoint/2010/main" val="2075249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5</a:t>
            </a:fld>
            <a:endParaRPr lang="it-IT"/>
          </a:p>
        </p:txBody>
      </p:sp>
    </p:spTree>
    <p:extLst>
      <p:ext uri="{BB962C8B-B14F-4D97-AF65-F5344CB8AC3E}">
        <p14:creationId xmlns:p14="http://schemas.microsoft.com/office/powerpoint/2010/main" val="292823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6</a:t>
            </a:fld>
            <a:endParaRPr lang="it-IT"/>
          </a:p>
        </p:txBody>
      </p:sp>
    </p:spTree>
    <p:extLst>
      <p:ext uri="{BB962C8B-B14F-4D97-AF65-F5344CB8AC3E}">
        <p14:creationId xmlns:p14="http://schemas.microsoft.com/office/powerpoint/2010/main" val="2729722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CBA8E1-F3D4-69D2-3683-39EFA2ED151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31509C9-1753-0AED-16F4-3630D17926A4}"/>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047AE3A-1746-04EE-BD98-FD73C76EEF41}"/>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0D337890-CF7C-4539-5030-393035F4769D}"/>
              </a:ext>
            </a:extLst>
          </p:cNvPr>
          <p:cNvSpPr>
            <a:spLocks noGrp="1"/>
          </p:cNvSpPr>
          <p:nvPr>
            <p:ph type="sldNum" sz="quarter" idx="10"/>
          </p:nvPr>
        </p:nvSpPr>
        <p:spPr/>
        <p:txBody>
          <a:bodyPr/>
          <a:lstStyle/>
          <a:p>
            <a:fld id="{AA953586-03D7-4D59-813A-3877F44092AD}" type="slidenum">
              <a:rPr lang="it-IT" smtClean="0"/>
              <a:t>7</a:t>
            </a:fld>
            <a:endParaRPr lang="it-IT"/>
          </a:p>
        </p:txBody>
      </p:sp>
    </p:spTree>
    <p:extLst>
      <p:ext uri="{BB962C8B-B14F-4D97-AF65-F5344CB8AC3E}">
        <p14:creationId xmlns:p14="http://schemas.microsoft.com/office/powerpoint/2010/main" val="81434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D14DA-6FDD-8058-3D26-D8D8BA1E386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1D54815-6146-6879-F86A-0D82E32782FA}"/>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0015C262-2546-C7F6-60D6-049D5D65B4E6}"/>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6224D21C-F97B-617E-77EC-688B12B21168}"/>
              </a:ext>
            </a:extLst>
          </p:cNvPr>
          <p:cNvSpPr>
            <a:spLocks noGrp="1"/>
          </p:cNvSpPr>
          <p:nvPr>
            <p:ph type="sldNum" sz="quarter" idx="10"/>
          </p:nvPr>
        </p:nvSpPr>
        <p:spPr/>
        <p:txBody>
          <a:bodyPr/>
          <a:lstStyle/>
          <a:p>
            <a:fld id="{AA953586-03D7-4D59-813A-3877F44092AD}" type="slidenum">
              <a:rPr lang="it-IT" smtClean="0"/>
              <a:t>8</a:t>
            </a:fld>
            <a:endParaRPr lang="it-IT"/>
          </a:p>
        </p:txBody>
      </p:sp>
    </p:spTree>
    <p:extLst>
      <p:ext uri="{BB962C8B-B14F-4D97-AF65-F5344CB8AC3E}">
        <p14:creationId xmlns:p14="http://schemas.microsoft.com/office/powerpoint/2010/main" val="3333014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9AC223-709B-A17E-42B4-507F3AED67E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EF13D9DF-DC9D-A667-821A-5ABA4F8D47E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3112F613-4740-856E-011B-6C8DE3BEAFF8}"/>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520D5DD6-D1E7-BD84-19E7-46A994870BC3}"/>
              </a:ext>
            </a:extLst>
          </p:cNvPr>
          <p:cNvSpPr>
            <a:spLocks noGrp="1"/>
          </p:cNvSpPr>
          <p:nvPr>
            <p:ph type="sldNum" sz="quarter" idx="10"/>
          </p:nvPr>
        </p:nvSpPr>
        <p:spPr/>
        <p:txBody>
          <a:bodyPr/>
          <a:lstStyle/>
          <a:p>
            <a:fld id="{AA953586-03D7-4D59-813A-3877F44092AD}" type="slidenum">
              <a:rPr lang="it-IT" smtClean="0"/>
              <a:t>9</a:t>
            </a:fld>
            <a:endParaRPr lang="it-IT"/>
          </a:p>
        </p:txBody>
      </p:sp>
    </p:spTree>
    <p:extLst>
      <p:ext uri="{BB962C8B-B14F-4D97-AF65-F5344CB8AC3E}">
        <p14:creationId xmlns:p14="http://schemas.microsoft.com/office/powerpoint/2010/main" val="109013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FB79AC7-985A-4832-904B-3D603D217ABD}"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2483555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8181C78-57B2-4425-ACD3-EB4C54370797}"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1007023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37BA890-BE67-458F-A897-471E91A55A2B}"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874743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A664CF2-9C40-444A-A5F5-BF35A1985698}"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261953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294F4E67-464C-4FAA-95C6-3704EA44B9BE}" type="datetime1">
              <a:rPr lang="it-IT" smtClean="0"/>
              <a:t>26/11/2024</a:t>
            </a:fld>
            <a:endParaRPr lang="it-IT"/>
          </a:p>
        </p:txBody>
      </p:sp>
      <p:sp>
        <p:nvSpPr>
          <p:cNvPr id="5" name="Segnaposto piè di pagina 4"/>
          <p:cNvSpPr>
            <a:spLocks noGrp="1"/>
          </p:cNvSpPr>
          <p:nvPr>
            <p:ph type="ftr" sz="quarter" idx="11"/>
          </p:nvPr>
        </p:nvSpPr>
        <p:spPr/>
        <p:txBody>
          <a:bodyPr/>
          <a:lstStyle/>
          <a:p>
            <a:r>
              <a:rPr lang="it-IT"/>
              <a:t>Comitato di Sorveglianza PR FESR 2021/27 - 2 dicembre 2022</a:t>
            </a:r>
          </a:p>
        </p:txBody>
      </p:sp>
      <p:sp>
        <p:nvSpPr>
          <p:cNvPr id="6" name="Segnaposto numero diapositiva 5"/>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529564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4F7DC7F-B2E5-48F2-A172-ABC42F0E8627}" type="datetime1">
              <a:rPr lang="it-IT" smtClean="0"/>
              <a:t>26/11/2024</a:t>
            </a:fld>
            <a:endParaRPr lang="it-IT"/>
          </a:p>
        </p:txBody>
      </p:sp>
      <p:sp>
        <p:nvSpPr>
          <p:cNvPr id="6" name="Segnaposto piè di pagina 5"/>
          <p:cNvSpPr>
            <a:spLocks noGrp="1"/>
          </p:cNvSpPr>
          <p:nvPr>
            <p:ph type="ftr" sz="quarter" idx="11"/>
          </p:nvPr>
        </p:nvSpPr>
        <p:spPr/>
        <p:txBody>
          <a:bodyPr/>
          <a:lstStyle/>
          <a:p>
            <a:r>
              <a:rPr lang="it-IT"/>
              <a:t>Comitato di Sorveglianza PR FESR 2021/27 - 2 dicembre 2022</a:t>
            </a:r>
          </a:p>
        </p:txBody>
      </p:sp>
      <p:sp>
        <p:nvSpPr>
          <p:cNvPr id="7" name="Segnaposto numero diapositiva 6"/>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58075891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ABD2F87-149B-4854-A9E1-46EA27C3922B}" type="datetime1">
              <a:rPr lang="it-IT" smtClean="0"/>
              <a:t>26/11/2024</a:t>
            </a:fld>
            <a:endParaRPr lang="it-IT"/>
          </a:p>
        </p:txBody>
      </p:sp>
      <p:sp>
        <p:nvSpPr>
          <p:cNvPr id="8" name="Segnaposto piè di pagina 7"/>
          <p:cNvSpPr>
            <a:spLocks noGrp="1"/>
          </p:cNvSpPr>
          <p:nvPr>
            <p:ph type="ftr" sz="quarter" idx="11"/>
          </p:nvPr>
        </p:nvSpPr>
        <p:spPr/>
        <p:txBody>
          <a:bodyPr/>
          <a:lstStyle/>
          <a:p>
            <a:r>
              <a:rPr lang="it-IT"/>
              <a:t>Comitato di Sorveglianza PR FESR 2021/27 - 2 dicembre 2022</a:t>
            </a:r>
          </a:p>
        </p:txBody>
      </p:sp>
      <p:sp>
        <p:nvSpPr>
          <p:cNvPr id="9" name="Segnaposto numero diapositiva 8"/>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84792041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F20DAB3-3DD9-41D3-A0A3-8BEC014C0870}" type="datetime1">
              <a:rPr lang="it-IT" smtClean="0"/>
              <a:t>26/11/2024</a:t>
            </a:fld>
            <a:endParaRPr lang="it-IT"/>
          </a:p>
        </p:txBody>
      </p:sp>
      <p:sp>
        <p:nvSpPr>
          <p:cNvPr id="4" name="Segnaposto piè di pagina 3"/>
          <p:cNvSpPr>
            <a:spLocks noGrp="1"/>
          </p:cNvSpPr>
          <p:nvPr>
            <p:ph type="ftr" sz="quarter" idx="11"/>
          </p:nvPr>
        </p:nvSpPr>
        <p:spPr/>
        <p:txBody>
          <a:bodyPr/>
          <a:lstStyle/>
          <a:p>
            <a:r>
              <a:rPr lang="it-IT"/>
              <a:t>Comitato di Sorveglianza PR FESR 2021/27 - 2 dicembre 2022</a:t>
            </a:r>
          </a:p>
        </p:txBody>
      </p:sp>
      <p:sp>
        <p:nvSpPr>
          <p:cNvPr id="5" name="Segnaposto numero diapositiva 4"/>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51846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937630A-262E-4824-BEA9-F8D46F0057D9}" type="datetime1">
              <a:rPr lang="it-IT" smtClean="0"/>
              <a:t>26/11/2024</a:t>
            </a:fld>
            <a:endParaRPr lang="it-IT"/>
          </a:p>
        </p:txBody>
      </p:sp>
      <p:sp>
        <p:nvSpPr>
          <p:cNvPr id="3" name="Segnaposto piè di pagina 2"/>
          <p:cNvSpPr>
            <a:spLocks noGrp="1"/>
          </p:cNvSpPr>
          <p:nvPr>
            <p:ph type="ftr" sz="quarter" idx="11"/>
          </p:nvPr>
        </p:nvSpPr>
        <p:spPr/>
        <p:txBody>
          <a:bodyPr/>
          <a:lstStyle/>
          <a:p>
            <a:r>
              <a:rPr lang="it-IT"/>
              <a:t>Comitato di Sorveglianza PR FESR 2021/27 - 2 dicembre 2022</a:t>
            </a:r>
          </a:p>
        </p:txBody>
      </p:sp>
      <p:sp>
        <p:nvSpPr>
          <p:cNvPr id="4" name="Segnaposto numero diapositiva 3"/>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193257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2ACBD2C-8ED8-4076-84BE-1F1543103FD3}" type="datetime1">
              <a:rPr lang="it-IT" smtClean="0"/>
              <a:t>26/11/2024</a:t>
            </a:fld>
            <a:endParaRPr lang="it-IT"/>
          </a:p>
        </p:txBody>
      </p:sp>
      <p:sp>
        <p:nvSpPr>
          <p:cNvPr id="6" name="Segnaposto piè di pagina 5"/>
          <p:cNvSpPr>
            <a:spLocks noGrp="1"/>
          </p:cNvSpPr>
          <p:nvPr>
            <p:ph type="ftr" sz="quarter" idx="11"/>
          </p:nvPr>
        </p:nvSpPr>
        <p:spPr/>
        <p:txBody>
          <a:bodyPr/>
          <a:lstStyle/>
          <a:p>
            <a:r>
              <a:rPr lang="it-IT"/>
              <a:t>Comitato di Sorveglianza PR FESR 2021/27 - 2 dicembre 2022</a:t>
            </a:r>
          </a:p>
        </p:txBody>
      </p:sp>
      <p:sp>
        <p:nvSpPr>
          <p:cNvPr id="7" name="Segnaposto numero diapositiva 6"/>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5584461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33A919D-C550-43ED-912D-1CC01C4D5331}" type="datetime1">
              <a:rPr lang="it-IT" smtClean="0"/>
              <a:t>26/11/2024</a:t>
            </a:fld>
            <a:endParaRPr lang="it-IT"/>
          </a:p>
        </p:txBody>
      </p:sp>
      <p:sp>
        <p:nvSpPr>
          <p:cNvPr id="6" name="Segnaposto piè di pagina 5"/>
          <p:cNvSpPr>
            <a:spLocks noGrp="1"/>
          </p:cNvSpPr>
          <p:nvPr>
            <p:ph type="ftr" sz="quarter" idx="11"/>
          </p:nvPr>
        </p:nvSpPr>
        <p:spPr/>
        <p:txBody>
          <a:bodyPr/>
          <a:lstStyle/>
          <a:p>
            <a:r>
              <a:rPr lang="it-IT"/>
              <a:t>Comitato di Sorveglianza PR FESR 2021/27 - 2 dicembre 2022</a:t>
            </a:r>
            <a:endParaRPr lang="en-US" dirty="0"/>
          </a:p>
        </p:txBody>
      </p:sp>
      <p:sp>
        <p:nvSpPr>
          <p:cNvPr id="7" name="Segnaposto numero diapositiva 6"/>
          <p:cNvSpPr>
            <a:spLocks noGrp="1"/>
          </p:cNvSpPr>
          <p:nvPr>
            <p:ph type="sldNum" sz="quarter" idx="12"/>
          </p:nvPr>
        </p:nvSpPr>
        <p:spPr/>
        <p:txBody>
          <a:bodyPr/>
          <a:lstStyle/>
          <a:p>
            <a:fld id="{55F33DB4-F075-47A8-A16A-6ADBBEC2D37A}" type="slidenum">
              <a:rPr lang="it-IT" smtClean="0"/>
              <a:t>‹N›</a:t>
            </a:fld>
            <a:endParaRPr lang="it-IT"/>
          </a:p>
        </p:txBody>
      </p:sp>
    </p:spTree>
    <p:extLst>
      <p:ext uri="{BB962C8B-B14F-4D97-AF65-F5344CB8AC3E}">
        <p14:creationId xmlns:p14="http://schemas.microsoft.com/office/powerpoint/2010/main" val="319898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72BE7-3BA5-4C6B-A0E2-D3D9B56F95B7}" type="datetime1">
              <a:rPr lang="it-IT" smtClean="0"/>
              <a:t>26/11/2024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Comitato di Sorveglianza PR FESR 2021/27 - 2 dicembre 2022</a:t>
            </a: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F33DB4-F075-47A8-A16A-6ADBBEC2D37A}" type="slidenum">
              <a:rPr lang="it-IT" smtClean="0"/>
              <a:t>‹N›</a:t>
            </a:fld>
            <a:endParaRPr lang="it-IT"/>
          </a:p>
        </p:txBody>
      </p:sp>
    </p:spTree>
    <p:extLst>
      <p:ext uri="{BB962C8B-B14F-4D97-AF65-F5344CB8AC3E}">
        <p14:creationId xmlns:p14="http://schemas.microsoft.com/office/powerpoint/2010/main" val="683688448"/>
      </p:ext>
    </p:extLst>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87240" y="121298"/>
            <a:ext cx="10646875" cy="5372078"/>
          </a:xfrm>
        </p:spPr>
        <p:txBody>
          <a:bodyPr anchor="ctr">
            <a:normAutofit/>
          </a:bodyPr>
          <a:lstStyle/>
          <a:p>
            <a:r>
              <a:rPr lang="it-IT" sz="2400" b="1" kern="0" dirty="0">
                <a:solidFill>
                  <a:srgbClr val="156082"/>
                </a:solidFill>
                <a:latin typeface="Arial" panose="020B0604020202020204" pitchFamily="34" charset="0"/>
                <a:ea typeface="MS ??"/>
                <a:cs typeface="Arial" panose="020B0604020202020204" pitchFamily="34" charset="0"/>
              </a:rPr>
              <a:t>Le valutazioni condotte dal Nuval nel 2025</a:t>
            </a:r>
            <a:br>
              <a:rPr lang="it-IT" sz="2400" b="1" kern="0" dirty="0">
                <a:solidFill>
                  <a:srgbClr val="156082"/>
                </a:solidFill>
                <a:latin typeface="Arial" panose="020B0604020202020204" pitchFamily="34" charset="0"/>
                <a:ea typeface="MS ??"/>
                <a:cs typeface="Arial" panose="020B0604020202020204" pitchFamily="34" charset="0"/>
              </a:rPr>
            </a:br>
            <a:br>
              <a:rPr lang="it-IT" sz="2400" b="1" kern="0" dirty="0">
                <a:solidFill>
                  <a:srgbClr val="156082"/>
                </a:solidFill>
                <a:latin typeface="Arial" panose="020B0604020202020204" pitchFamily="34" charset="0"/>
                <a:ea typeface="MS ??"/>
                <a:cs typeface="Arial" panose="020B0604020202020204" pitchFamily="34" charset="0"/>
              </a:rPr>
            </a:br>
            <a:r>
              <a:rPr lang="it-IT" sz="2400" b="1" kern="0" dirty="0">
                <a:solidFill>
                  <a:srgbClr val="156082"/>
                </a:solidFill>
                <a:latin typeface="Arial" panose="020B0604020202020204" pitchFamily="34" charset="0"/>
                <a:ea typeface="MS ??"/>
                <a:cs typeface="Arial" panose="020B0604020202020204" pitchFamily="34" charset="0"/>
              </a:rPr>
              <a:t>I</a:t>
            </a:r>
            <a:r>
              <a:rPr lang="it-IT" sz="2400" b="1" kern="0" dirty="0">
                <a:solidFill>
                  <a:srgbClr val="156082"/>
                </a:solidFill>
                <a:effectLst/>
                <a:latin typeface="Arial" panose="020B0604020202020204" pitchFamily="34" charset="0"/>
                <a:ea typeface="MS ??"/>
                <a:cs typeface="Arial" panose="020B0604020202020204" pitchFamily="34" charset="0"/>
              </a:rPr>
              <a:t>l Disegno di ricerca relativo alla Valutazione della Politica regionale di sviluppo (PRS) 2021/27 e della Valutazione dello Sviluppo locale integrato e partecipativo (SVLIP)</a:t>
            </a:r>
            <a:r>
              <a:rPr lang="it-IT" sz="2400" dirty="0">
                <a:effectLst/>
                <a:latin typeface="Arial" panose="020B0604020202020204" pitchFamily="34" charset="0"/>
                <a:cs typeface="Arial" panose="020B0604020202020204" pitchFamily="34" charset="0"/>
              </a:rPr>
              <a:t> </a:t>
            </a:r>
            <a:endParaRPr lang="it-IT" sz="2400" dirty="0">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a:xfrm>
            <a:off x="1507600" y="4282624"/>
            <a:ext cx="8532597" cy="742279"/>
          </a:xfrm>
        </p:spPr>
        <p:txBody>
          <a:bodyPr>
            <a:normAutofit fontScale="92500" lnSpcReduction="20000"/>
          </a:bodyPr>
          <a:lstStyle/>
          <a:p>
            <a:r>
              <a:rPr lang="it-IT" dirty="0">
                <a:latin typeface="Arial" panose="020B0604020202020204" pitchFamily="34" charset="0"/>
                <a:cs typeface="Arial" panose="020B0604020202020204" pitchFamily="34" charset="0"/>
              </a:rPr>
              <a:t>Comitato di Sorveglianza </a:t>
            </a:r>
          </a:p>
          <a:p>
            <a:r>
              <a:rPr lang="it-IT" dirty="0">
                <a:latin typeface="Arial" panose="020B0604020202020204" pitchFamily="34" charset="0"/>
                <a:cs typeface="Arial" panose="020B0604020202020204" pitchFamily="34" charset="0"/>
              </a:rPr>
              <a:t>Aosta, 27 novembre 2024</a:t>
            </a:r>
          </a:p>
        </p:txBody>
      </p:sp>
      <p:pic>
        <p:nvPicPr>
          <p:cNvPr id="10" name="Immagin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2260" y="5917638"/>
            <a:ext cx="7586804" cy="940362"/>
          </a:xfrm>
          <a:prstGeom prst="rect">
            <a:avLst/>
          </a:prstGeom>
        </p:spPr>
      </p:pic>
      <p:sp>
        <p:nvSpPr>
          <p:cNvPr id="5" name="Titolo 1"/>
          <p:cNvSpPr txBox="1">
            <a:spLocks/>
          </p:cNvSpPr>
          <p:nvPr/>
        </p:nvSpPr>
        <p:spPr>
          <a:xfrm>
            <a:off x="1808584" y="204966"/>
            <a:ext cx="10515600" cy="849702"/>
          </a:xfrm>
          <a:prstGeom prst="rect">
            <a:avLst/>
          </a:prstGeom>
        </p:spPr>
        <p:txBody>
          <a:bodyPr vert="horz" lIns="91440" tIns="45720" rIns="91440" bIns="45720" rtlCol="0" anchor="b">
            <a:normAutofit/>
          </a:bodyPr>
          <a:ls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it-IT" sz="3600" b="1" dirty="0">
                <a:latin typeface="Arial" panose="020B0604020202020204" pitchFamily="34" charset="0"/>
                <a:cs typeface="Arial" panose="020B0604020202020204" pitchFamily="34" charset="0"/>
              </a:rPr>
              <a:t>PR VALLE D’AOSTA FESR 2021-2027</a:t>
            </a:r>
          </a:p>
        </p:txBody>
      </p:sp>
    </p:spTree>
    <p:extLst>
      <p:ext uri="{BB962C8B-B14F-4D97-AF65-F5344CB8AC3E}">
        <p14:creationId xmlns:p14="http://schemas.microsoft.com/office/powerpoint/2010/main" val="107911458"/>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B987A-D1D0-3FC6-8291-540E0566B570}"/>
            </a:ext>
          </a:extLst>
        </p:cNvPr>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3187F8D1-467F-824D-8EDB-97105D96A7ED}"/>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6FAAAF28-C4B7-8191-2581-7933080698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AA689FCC-89A3-EE07-94BF-6DA5CC8F2C26}"/>
              </a:ext>
            </a:extLst>
          </p:cNvPr>
          <p:cNvSpPr/>
          <p:nvPr/>
        </p:nvSpPr>
        <p:spPr>
          <a:xfrm>
            <a:off x="5977217" y="3244334"/>
            <a:ext cx="237566" cy="369332"/>
          </a:xfrm>
          <a:prstGeom prst="rect">
            <a:avLst/>
          </a:prstGeom>
        </p:spPr>
        <p:txBody>
          <a:bodyPr wrap="none">
            <a:spAutoFit/>
          </a:bodyPr>
          <a:lstStyle/>
          <a:p>
            <a:r>
              <a:rPr lang="it-IT" dirty="0"/>
              <a:t> </a:t>
            </a:r>
          </a:p>
        </p:txBody>
      </p:sp>
      <p:sp>
        <p:nvSpPr>
          <p:cNvPr id="18" name="Rectangle 5">
            <a:extLst>
              <a:ext uri="{FF2B5EF4-FFF2-40B4-BE49-F238E27FC236}">
                <a16:creationId xmlns:a16="http://schemas.microsoft.com/office/drawing/2014/main" id="{5D598B2C-85D6-3856-86D8-05B002E1B827}"/>
              </a:ext>
            </a:extLst>
          </p:cNvPr>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a:extLst>
              <a:ext uri="{FF2B5EF4-FFF2-40B4-BE49-F238E27FC236}">
                <a16:creationId xmlns:a16="http://schemas.microsoft.com/office/drawing/2014/main" id="{57D82909-6FCC-0C5C-50AC-A608E8C8F2B8}"/>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a:extLst>
              <a:ext uri="{FF2B5EF4-FFF2-40B4-BE49-F238E27FC236}">
                <a16:creationId xmlns:a16="http://schemas.microsoft.com/office/drawing/2014/main" id="{7EFF4674-45E7-8B81-AB10-8B172C09CB40}"/>
              </a:ext>
            </a:extLst>
          </p:cNvPr>
          <p:cNvSpPr>
            <a:spLocks noGrp="1"/>
          </p:cNvSpPr>
          <p:nvPr>
            <p:ph type="title"/>
          </p:nvPr>
        </p:nvSpPr>
        <p:spPr>
          <a:xfrm>
            <a:off x="530351" y="218818"/>
            <a:ext cx="10951602" cy="506791"/>
          </a:xfrm>
        </p:spPr>
        <p:txBody>
          <a:bodyPr>
            <a:normAutofit fontScale="90000"/>
          </a:bodyPr>
          <a:lstStyle/>
          <a:p>
            <a:pPr algn="ctr"/>
            <a:r>
              <a:rPr lang="it-IT" sz="2100" b="1" kern="0" dirty="0">
                <a:solidFill>
                  <a:srgbClr val="156082"/>
                </a:solidFill>
                <a:effectLst/>
                <a:latin typeface="+mn-lt"/>
                <a:ea typeface="MS ??"/>
                <a:cs typeface="Times New Roman" panose="02020603050405020304" pitchFamily="18" charset="0"/>
              </a:rPr>
              <a:t>La Valutazione della PRS 2021/2027</a:t>
            </a:r>
            <a:r>
              <a:rPr lang="it-IT" sz="2100" dirty="0">
                <a:effectLst/>
                <a:latin typeface="+mn-lt"/>
              </a:rPr>
              <a:t>  </a:t>
            </a:r>
            <a:br>
              <a:rPr lang="it-IT" sz="1400" dirty="0">
                <a:effectLst/>
              </a:rPr>
            </a:br>
            <a:r>
              <a:rPr lang="it-IT" sz="2200" b="1" dirty="0">
                <a:effectLst/>
                <a:latin typeface="+mn-lt"/>
              </a:rPr>
              <a:t>cronoprogramma</a:t>
            </a:r>
            <a:endParaRPr lang="it-IT" sz="2200" b="1" kern="0" dirty="0">
              <a:latin typeface="+mn-lt"/>
            </a:endParaRPr>
          </a:p>
        </p:txBody>
      </p:sp>
      <p:sp>
        <p:nvSpPr>
          <p:cNvPr id="3" name="CasellaDiTesto 2">
            <a:extLst>
              <a:ext uri="{FF2B5EF4-FFF2-40B4-BE49-F238E27FC236}">
                <a16:creationId xmlns:a16="http://schemas.microsoft.com/office/drawing/2014/main" id="{EC43F5AC-9E1B-44DF-724C-D91FB621EEEF}"/>
              </a:ext>
            </a:extLst>
          </p:cNvPr>
          <p:cNvSpPr txBox="1"/>
          <p:nvPr/>
        </p:nvSpPr>
        <p:spPr>
          <a:xfrm>
            <a:off x="559243" y="1331580"/>
            <a:ext cx="11073514" cy="377026"/>
          </a:xfrm>
          <a:prstGeom prst="rect">
            <a:avLst/>
          </a:prstGeom>
          <a:noFill/>
        </p:spPr>
        <p:txBody>
          <a:bodyPr wrap="square">
            <a:spAutoFit/>
          </a:bodyPr>
          <a:lstStyle/>
          <a:p>
            <a:pPr algn="just"/>
            <a:r>
              <a:rPr lang="it-IT" sz="1850" dirty="0">
                <a:solidFill>
                  <a:srgbClr val="000000"/>
                </a:solidFill>
                <a:effectLst/>
                <a:ea typeface="MS ??"/>
              </a:rPr>
              <a:t> </a:t>
            </a:r>
            <a:endParaRPr lang="it-IT" sz="1850" dirty="0">
              <a:effectLst/>
              <a:ea typeface="MS ??"/>
            </a:endParaRPr>
          </a:p>
        </p:txBody>
      </p:sp>
      <p:sp>
        <p:nvSpPr>
          <p:cNvPr id="5" name="Rectangle 1">
            <a:extLst>
              <a:ext uri="{FF2B5EF4-FFF2-40B4-BE49-F238E27FC236}">
                <a16:creationId xmlns:a16="http://schemas.microsoft.com/office/drawing/2014/main" id="{262D6D2C-0FD3-AD04-10F9-746D399D4023}"/>
              </a:ext>
            </a:extLst>
          </p:cNvPr>
          <p:cNvSpPr>
            <a:spLocks noChangeArrowheads="1"/>
          </p:cNvSpPr>
          <p:nvPr/>
        </p:nvSpPr>
        <p:spPr bwMode="auto">
          <a:xfrm>
            <a:off x="1631950" y="17287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a:ln>
                  <a:noFill/>
                </a:ln>
                <a:solidFill>
                  <a:schemeClr val="tx1"/>
                </a:solidFill>
                <a:effectLst/>
                <a:latin typeface="Arial" panose="020B0604020202020204" pitchFamily="34" charset="0"/>
              </a:rPr>
            </a:b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DF7BFDD2-53DD-5E08-8FF3-881501967906}"/>
              </a:ext>
            </a:extLst>
          </p:cNvPr>
          <p:cNvSpPr>
            <a:spLocks noChangeArrowheads="1"/>
          </p:cNvSpPr>
          <p:nvPr/>
        </p:nvSpPr>
        <p:spPr bwMode="auto">
          <a:xfrm>
            <a:off x="7621187" y="1840627"/>
            <a:ext cx="2135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chemeClr val="tx1"/>
                </a:solidFill>
                <a:effectLst/>
                <a:latin typeface="Arial Narrow" panose="020B0604020202020204" pitchFamily="34" charset="0"/>
                <a:ea typeface="MS ??"/>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9" name="Rectangle 1">
            <a:extLst>
              <a:ext uri="{FF2B5EF4-FFF2-40B4-BE49-F238E27FC236}">
                <a16:creationId xmlns:a16="http://schemas.microsoft.com/office/drawing/2014/main" id="{09ED1B45-6BC5-75EB-A460-D00FDF57C20E}"/>
              </a:ext>
            </a:extLst>
          </p:cNvPr>
          <p:cNvSpPr>
            <a:spLocks noChangeArrowheads="1"/>
          </p:cNvSpPr>
          <p:nvPr/>
        </p:nvSpPr>
        <p:spPr bwMode="auto">
          <a:xfrm>
            <a:off x="559242" y="837449"/>
            <a:ext cx="1488978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a:ln>
                  <a:noFill/>
                </a:ln>
                <a:solidFill>
                  <a:schemeClr val="tx1"/>
                </a:solidFill>
                <a:effectLst/>
                <a:latin typeface="Arial" panose="020B0604020202020204" pitchFamily="34" charset="0"/>
              </a:rPr>
            </a:br>
            <a:endParaRPr kumimoji="0" lang="it-IT" altLang="it-IT" sz="1800" b="0" i="0" u="none" strike="noStrike" cap="none" normalizeH="0" baseline="0">
              <a:ln>
                <a:noFill/>
              </a:ln>
              <a:solidFill>
                <a:schemeClr val="tx1"/>
              </a:solidFill>
              <a:effectLst/>
              <a:latin typeface="Arial" panose="020B0604020202020204" pitchFamily="34" charset="0"/>
            </a:endParaRPr>
          </a:p>
        </p:txBody>
      </p:sp>
      <p:graphicFrame>
        <p:nvGraphicFramePr>
          <p:cNvPr id="2" name="Tabella 1">
            <a:extLst>
              <a:ext uri="{FF2B5EF4-FFF2-40B4-BE49-F238E27FC236}">
                <a16:creationId xmlns:a16="http://schemas.microsoft.com/office/drawing/2014/main" id="{AE20AE98-00B8-036D-1435-5799ECF5A9EF}"/>
              </a:ext>
            </a:extLst>
          </p:cNvPr>
          <p:cNvGraphicFramePr>
            <a:graphicFrameLocks noGrp="1"/>
          </p:cNvGraphicFramePr>
          <p:nvPr>
            <p:extLst>
              <p:ext uri="{D42A27DB-BD31-4B8C-83A1-F6EECF244321}">
                <p14:modId xmlns:p14="http://schemas.microsoft.com/office/powerpoint/2010/main" val="339533758"/>
              </p:ext>
            </p:extLst>
          </p:nvPr>
        </p:nvGraphicFramePr>
        <p:xfrm>
          <a:off x="559241" y="771038"/>
          <a:ext cx="10922711" cy="5184525"/>
        </p:xfrm>
        <a:graphic>
          <a:graphicData uri="http://schemas.openxmlformats.org/drawingml/2006/table">
            <a:tbl>
              <a:tblPr firstRow="1" firstCol="1" bandRow="1">
                <a:tableStyleId>{5C22544A-7EE6-4342-B048-85BDC9FD1C3A}</a:tableStyleId>
              </a:tblPr>
              <a:tblGrid>
                <a:gridCol w="468901">
                  <a:extLst>
                    <a:ext uri="{9D8B030D-6E8A-4147-A177-3AD203B41FA5}">
                      <a16:colId xmlns:a16="http://schemas.microsoft.com/office/drawing/2014/main" val="87885348"/>
                    </a:ext>
                  </a:extLst>
                </a:gridCol>
                <a:gridCol w="4645294">
                  <a:extLst>
                    <a:ext uri="{9D8B030D-6E8A-4147-A177-3AD203B41FA5}">
                      <a16:colId xmlns:a16="http://schemas.microsoft.com/office/drawing/2014/main" val="1651550471"/>
                    </a:ext>
                  </a:extLst>
                </a:gridCol>
                <a:gridCol w="270164">
                  <a:extLst>
                    <a:ext uri="{9D8B030D-6E8A-4147-A177-3AD203B41FA5}">
                      <a16:colId xmlns:a16="http://schemas.microsoft.com/office/drawing/2014/main" val="1082668221"/>
                    </a:ext>
                  </a:extLst>
                </a:gridCol>
                <a:gridCol w="344133">
                  <a:extLst>
                    <a:ext uri="{9D8B030D-6E8A-4147-A177-3AD203B41FA5}">
                      <a16:colId xmlns:a16="http://schemas.microsoft.com/office/drawing/2014/main" val="3012424811"/>
                    </a:ext>
                  </a:extLst>
                </a:gridCol>
                <a:gridCol w="397072">
                  <a:extLst>
                    <a:ext uri="{9D8B030D-6E8A-4147-A177-3AD203B41FA5}">
                      <a16:colId xmlns:a16="http://schemas.microsoft.com/office/drawing/2014/main" val="39821894"/>
                    </a:ext>
                  </a:extLst>
                </a:gridCol>
                <a:gridCol w="397072">
                  <a:extLst>
                    <a:ext uri="{9D8B030D-6E8A-4147-A177-3AD203B41FA5}">
                      <a16:colId xmlns:a16="http://schemas.microsoft.com/office/drawing/2014/main" val="2173447859"/>
                    </a:ext>
                  </a:extLst>
                </a:gridCol>
                <a:gridCol w="397072">
                  <a:extLst>
                    <a:ext uri="{9D8B030D-6E8A-4147-A177-3AD203B41FA5}">
                      <a16:colId xmlns:a16="http://schemas.microsoft.com/office/drawing/2014/main" val="214270494"/>
                    </a:ext>
                  </a:extLst>
                </a:gridCol>
                <a:gridCol w="396265">
                  <a:extLst>
                    <a:ext uri="{9D8B030D-6E8A-4147-A177-3AD203B41FA5}">
                      <a16:colId xmlns:a16="http://schemas.microsoft.com/office/drawing/2014/main" val="885437313"/>
                    </a:ext>
                  </a:extLst>
                </a:gridCol>
                <a:gridCol w="396265">
                  <a:extLst>
                    <a:ext uri="{9D8B030D-6E8A-4147-A177-3AD203B41FA5}">
                      <a16:colId xmlns:a16="http://schemas.microsoft.com/office/drawing/2014/main" val="3335372489"/>
                    </a:ext>
                  </a:extLst>
                </a:gridCol>
                <a:gridCol w="396265">
                  <a:extLst>
                    <a:ext uri="{9D8B030D-6E8A-4147-A177-3AD203B41FA5}">
                      <a16:colId xmlns:a16="http://schemas.microsoft.com/office/drawing/2014/main" val="1445559202"/>
                    </a:ext>
                  </a:extLst>
                </a:gridCol>
                <a:gridCol w="396265">
                  <a:extLst>
                    <a:ext uri="{9D8B030D-6E8A-4147-A177-3AD203B41FA5}">
                      <a16:colId xmlns:a16="http://schemas.microsoft.com/office/drawing/2014/main" val="4073704328"/>
                    </a:ext>
                  </a:extLst>
                </a:gridCol>
                <a:gridCol w="396265">
                  <a:extLst>
                    <a:ext uri="{9D8B030D-6E8A-4147-A177-3AD203B41FA5}">
                      <a16:colId xmlns:a16="http://schemas.microsoft.com/office/drawing/2014/main" val="3171426405"/>
                    </a:ext>
                  </a:extLst>
                </a:gridCol>
                <a:gridCol w="396265">
                  <a:extLst>
                    <a:ext uri="{9D8B030D-6E8A-4147-A177-3AD203B41FA5}">
                      <a16:colId xmlns:a16="http://schemas.microsoft.com/office/drawing/2014/main" val="1532365188"/>
                    </a:ext>
                  </a:extLst>
                </a:gridCol>
                <a:gridCol w="493112">
                  <a:extLst>
                    <a:ext uri="{9D8B030D-6E8A-4147-A177-3AD203B41FA5}">
                      <a16:colId xmlns:a16="http://schemas.microsoft.com/office/drawing/2014/main" val="2531434743"/>
                    </a:ext>
                  </a:extLst>
                </a:gridCol>
                <a:gridCol w="607714">
                  <a:extLst>
                    <a:ext uri="{9D8B030D-6E8A-4147-A177-3AD203B41FA5}">
                      <a16:colId xmlns:a16="http://schemas.microsoft.com/office/drawing/2014/main" val="1100249079"/>
                    </a:ext>
                  </a:extLst>
                </a:gridCol>
                <a:gridCol w="524587">
                  <a:extLst>
                    <a:ext uri="{9D8B030D-6E8A-4147-A177-3AD203B41FA5}">
                      <a16:colId xmlns:a16="http://schemas.microsoft.com/office/drawing/2014/main" val="2770957012"/>
                    </a:ext>
                  </a:extLst>
                </a:gridCol>
              </a:tblGrid>
              <a:tr h="236880">
                <a:tc>
                  <a:txBody>
                    <a:bodyPr/>
                    <a:lstStyle/>
                    <a:p>
                      <a:r>
                        <a:rPr lang="it-IT" sz="1150" kern="100">
                          <a:effectLst/>
                        </a:rPr>
                        <a:t> </a:t>
                      </a:r>
                      <a:endParaRPr lang="it-IT" sz="1150" kern="100">
                        <a:effectLst/>
                        <a:latin typeface="Times New Roman" panose="02020603050405020304" pitchFamily="18" charset="0"/>
                        <a:ea typeface="MS ??"/>
                      </a:endParaRPr>
                    </a:p>
                  </a:txBody>
                  <a:tcPr marL="44450" marR="44450" marT="0" marB="0" anchor="b"/>
                </a:tc>
                <a:tc>
                  <a:txBody>
                    <a:bodyPr/>
                    <a:lstStyle/>
                    <a:p>
                      <a:r>
                        <a:rPr lang="it-IT" sz="1150" kern="100">
                          <a:effectLst/>
                        </a:rPr>
                        <a:t>Valutazione PRS</a:t>
                      </a:r>
                      <a:endParaRPr lang="it-IT" sz="115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11</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dirty="0">
                          <a:effectLst/>
                        </a:rPr>
                        <a:t>12</a:t>
                      </a:r>
                      <a:endParaRPr lang="it-IT" sz="1200" kern="100" dirty="0">
                        <a:effectLst/>
                        <a:latin typeface="Times New Roman" panose="02020603050405020304" pitchFamily="18" charset="0"/>
                        <a:ea typeface="MS ??"/>
                      </a:endParaRPr>
                    </a:p>
                  </a:txBody>
                  <a:tcPr marL="44450" marR="44450" marT="0" marB="0" anchor="b"/>
                </a:tc>
                <a:tc>
                  <a:txBody>
                    <a:bodyPr/>
                    <a:lstStyle/>
                    <a:p>
                      <a:pPr algn="ctr"/>
                      <a:r>
                        <a:rPr lang="it-IT" sz="800" kern="100">
                          <a:effectLst/>
                        </a:rPr>
                        <a:t>1</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2</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3</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4</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5</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6</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7</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8</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9</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10</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11</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dirty="0">
                          <a:effectLst/>
                        </a:rPr>
                        <a:t>12</a:t>
                      </a:r>
                      <a:endParaRPr lang="it-IT" sz="1200" kern="100" dirty="0">
                        <a:effectLst/>
                        <a:latin typeface="Times New Roman" panose="02020603050405020304" pitchFamily="18" charset="0"/>
                        <a:ea typeface="MS ??"/>
                      </a:endParaRPr>
                    </a:p>
                  </a:txBody>
                  <a:tcPr marL="44450" marR="44450" marT="0" marB="0" anchor="b"/>
                </a:tc>
                <a:extLst>
                  <a:ext uri="{0D108BD9-81ED-4DB2-BD59-A6C34878D82A}">
                    <a16:rowId xmlns:a16="http://schemas.microsoft.com/office/drawing/2014/main" val="2922920573"/>
                  </a:ext>
                </a:extLst>
              </a:tr>
              <a:tr h="0">
                <a:tc gridSpan="2">
                  <a:txBody>
                    <a:bodyPr/>
                    <a:lstStyle/>
                    <a:p>
                      <a:r>
                        <a:rPr lang="it-IT" sz="1150" kern="100">
                          <a:effectLst/>
                        </a:rPr>
                        <a:t>A. Ricognizione delle fonti e valutabilità</a:t>
                      </a:r>
                      <a:endParaRPr lang="it-IT" sz="1150" kern="100">
                        <a:effectLst/>
                        <a:latin typeface="Times New Roman" panose="02020603050405020304" pitchFamily="18" charset="0"/>
                        <a:ea typeface="MS ??"/>
                      </a:endParaRPr>
                    </a:p>
                  </a:txBody>
                  <a:tcPr marL="44450" marR="44450" marT="0" marB="0" anchor="b"/>
                </a:tc>
                <a:tc hMerge="1">
                  <a:txBody>
                    <a:bodyPr/>
                    <a:lstStyle/>
                    <a:p>
                      <a:endParaRPr lang="it-IT"/>
                    </a:p>
                  </a:txBody>
                  <a:tcPr/>
                </a:tc>
                <a:tc gridSpan="2">
                  <a:txBody>
                    <a:bodyPr/>
                    <a:lstStyle/>
                    <a:p>
                      <a:pPr algn="ctr"/>
                      <a:r>
                        <a:rPr lang="it-IT" sz="1050" b="1" kern="100" dirty="0">
                          <a:effectLst/>
                        </a:rPr>
                        <a:t> </a:t>
                      </a:r>
                    </a:p>
                    <a:p>
                      <a:pPr algn="ctr"/>
                      <a:r>
                        <a:rPr lang="it-IT" sz="1050" b="1" kern="100" dirty="0">
                          <a:effectLst/>
                        </a:rPr>
                        <a:t>2024 </a:t>
                      </a:r>
                      <a:endParaRPr lang="it-IT" sz="1050" b="1" kern="100" dirty="0">
                        <a:effectLst/>
                        <a:latin typeface="Times New Roman" panose="02020603050405020304" pitchFamily="18" charset="0"/>
                      </a:endParaRPr>
                    </a:p>
                  </a:txBody>
                  <a:tcPr marL="44450" marR="44450" marT="0" marB="0" anchor="b"/>
                </a:tc>
                <a:tc hMerge="1">
                  <a:txBody>
                    <a:bodyPr/>
                    <a:lstStyle/>
                    <a:p>
                      <a:endParaRPr dirty="0"/>
                    </a:p>
                  </a:txBody>
                  <a:tcPr marL="44450" marR="44450" marT="0" marB="0" anchor="b"/>
                </a:tc>
                <a:tc gridSpan="2">
                  <a:txBody>
                    <a:bodyPr/>
                    <a:lstStyle/>
                    <a:p>
                      <a:pPr algn="ctr"/>
                      <a:r>
                        <a:rPr lang="it-IT" sz="1050" b="1" kern="100" dirty="0">
                          <a:effectLst/>
                        </a:rPr>
                        <a:t>2025</a:t>
                      </a:r>
                      <a:endParaRPr lang="it-IT" sz="1050" b="1" kern="100" dirty="0">
                        <a:effectLst/>
                        <a:latin typeface="Times New Roman" panose="02020603050405020304" pitchFamily="18" charset="0"/>
                      </a:endParaRPr>
                    </a:p>
                  </a:txBody>
                  <a:tcPr marL="44450" marR="44450" marT="0" marB="0" anchor="b"/>
                </a:tc>
                <a:tc hMerge="1">
                  <a:txBody>
                    <a:bodyPr/>
                    <a:lstStyle/>
                    <a:p>
                      <a:endParaRPr dirty="0"/>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b"/>
                </a:tc>
                <a:extLst>
                  <a:ext uri="{0D108BD9-81ED-4DB2-BD59-A6C34878D82A}">
                    <a16:rowId xmlns:a16="http://schemas.microsoft.com/office/drawing/2014/main" val="1066342057"/>
                  </a:ext>
                </a:extLst>
              </a:tr>
              <a:tr h="202603">
                <a:tc>
                  <a:txBody>
                    <a:bodyPr/>
                    <a:lstStyle/>
                    <a:p>
                      <a:r>
                        <a:rPr lang="it-IT" sz="1150" kern="100">
                          <a:effectLst/>
                        </a:rPr>
                        <a:t>A1</a:t>
                      </a:r>
                      <a:endParaRPr lang="it-IT" sz="1150" kern="100">
                        <a:effectLst/>
                        <a:latin typeface="Times New Roman" panose="02020603050405020304" pitchFamily="18" charset="0"/>
                        <a:ea typeface="MS ??"/>
                      </a:endParaRPr>
                    </a:p>
                  </a:txBody>
                  <a:tcPr marL="44450" marR="44450" marT="0" marB="0" anchor="b"/>
                </a:tc>
                <a:tc>
                  <a:txBody>
                    <a:bodyPr/>
                    <a:lstStyle/>
                    <a:p>
                      <a:r>
                        <a:rPr lang="it-IT" sz="1150" kern="100" dirty="0">
                          <a:effectLst/>
                        </a:rPr>
                        <a:t>Verifica della disponibilità delle informazioni di contesto</a:t>
                      </a:r>
                      <a:endParaRPr lang="it-IT" sz="1150" kern="100" dirty="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b">
                    <a:solidFill>
                      <a:srgbClr val="FF0000"/>
                    </a:solidFill>
                  </a:tcP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solidFill>
                      <a:srgbClr val="FF0000"/>
                    </a:solidFill>
                  </a:tcP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b"/>
                </a:tc>
                <a:extLst>
                  <a:ext uri="{0D108BD9-81ED-4DB2-BD59-A6C34878D82A}">
                    <a16:rowId xmlns:a16="http://schemas.microsoft.com/office/drawing/2014/main" val="1524306063"/>
                  </a:ext>
                </a:extLst>
              </a:tr>
              <a:tr h="165500">
                <a:tc>
                  <a:txBody>
                    <a:bodyPr/>
                    <a:lstStyle/>
                    <a:p>
                      <a:r>
                        <a:rPr lang="it-IT" sz="1150" kern="100">
                          <a:effectLst/>
                        </a:rPr>
                        <a:t>A2</a:t>
                      </a:r>
                      <a:endParaRPr lang="it-IT" sz="1150" kern="100">
                        <a:effectLst/>
                        <a:latin typeface="Times New Roman" panose="02020603050405020304" pitchFamily="18" charset="0"/>
                        <a:ea typeface="MS ??"/>
                      </a:endParaRPr>
                    </a:p>
                  </a:txBody>
                  <a:tcPr marL="44450" marR="44450" marT="0" marB="0" anchor="b"/>
                </a:tc>
                <a:tc>
                  <a:txBody>
                    <a:bodyPr/>
                    <a:lstStyle/>
                    <a:p>
                      <a:r>
                        <a:rPr lang="it-IT" sz="1150" kern="100" dirty="0">
                          <a:effectLst/>
                        </a:rPr>
                        <a:t>Verifica della disponibilità dei materiali prodotti dai valutatori di programma</a:t>
                      </a:r>
                      <a:endParaRPr lang="it-IT" sz="1150" kern="100" dirty="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b">
                    <a:solidFill>
                      <a:schemeClr val="accent5">
                        <a:lumMod val="20000"/>
                        <a:lumOff val="80000"/>
                      </a:schemeClr>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b">
                    <a:solidFill>
                      <a:schemeClr val="accent5">
                        <a:lumMod val="20000"/>
                        <a:lumOff val="80000"/>
                      </a:schemeClr>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b">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b">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b">
                    <a:solidFill>
                      <a:srgbClr val="FF0000"/>
                    </a:solidFill>
                  </a:tcP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b"/>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b"/>
                </a:tc>
                <a:extLst>
                  <a:ext uri="{0D108BD9-81ED-4DB2-BD59-A6C34878D82A}">
                    <a16:rowId xmlns:a16="http://schemas.microsoft.com/office/drawing/2014/main" val="2831635661"/>
                  </a:ext>
                </a:extLst>
              </a:tr>
              <a:tr h="202603">
                <a:tc>
                  <a:txBody>
                    <a:bodyPr/>
                    <a:lstStyle/>
                    <a:p>
                      <a:r>
                        <a:rPr lang="it-IT" sz="1150" kern="100">
                          <a:effectLst/>
                        </a:rPr>
                        <a:t>A3</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dirty="0">
                          <a:effectLst/>
                        </a:rPr>
                        <a:t>Verifica della disponibilità dei dati di monitoraggio della PRS</a:t>
                      </a:r>
                      <a:endParaRPr lang="it-IT" sz="1150" kern="100" dirty="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2916524030"/>
                  </a:ext>
                </a:extLst>
              </a:tr>
              <a:tr h="202603">
                <a:tc>
                  <a:txBody>
                    <a:bodyPr/>
                    <a:lstStyle/>
                    <a:p>
                      <a:r>
                        <a:rPr lang="it-IT" sz="1150" kern="100">
                          <a:effectLst/>
                        </a:rPr>
                        <a:t>A4</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dirty="0">
                          <a:effectLst/>
                        </a:rPr>
                        <a:t>Verifica della disponibilità di strumenti tecnici per le survey</a:t>
                      </a:r>
                      <a:endParaRPr lang="it-IT" sz="1150" kern="100" dirty="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742910595"/>
                  </a:ext>
                </a:extLst>
              </a:tr>
              <a:tr h="202603">
                <a:tc>
                  <a:txBody>
                    <a:bodyPr/>
                    <a:lstStyle/>
                    <a:p>
                      <a:r>
                        <a:rPr lang="it-IT" sz="1150" kern="100">
                          <a:effectLst/>
                        </a:rPr>
                        <a:t>A5</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a:effectLst/>
                        </a:rPr>
                        <a:t>Acquisizione e analisi dei dati di monitoraggio della PRS</a:t>
                      </a:r>
                      <a:endParaRPr lang="it-IT" sz="115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4182160987"/>
                  </a:ext>
                </a:extLst>
              </a:tr>
              <a:tr h="405207">
                <a:tc>
                  <a:txBody>
                    <a:bodyPr/>
                    <a:lstStyle/>
                    <a:p>
                      <a:r>
                        <a:rPr lang="it-IT" sz="1150" kern="100">
                          <a:effectLst/>
                        </a:rPr>
                        <a:t>A6</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a:effectLst/>
                        </a:rPr>
                        <a:t>Acquisizione e analisi di dati, studi, analisi aggiornate sul contesto socio-economico regionale (Osservatorio RAVDA)</a:t>
                      </a:r>
                      <a:endParaRPr lang="it-IT" sz="115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71164555"/>
                  </a:ext>
                </a:extLst>
              </a:tr>
              <a:tr h="235909">
                <a:tc>
                  <a:txBody>
                    <a:bodyPr/>
                    <a:lstStyle/>
                    <a:p>
                      <a:r>
                        <a:rPr lang="it-IT" sz="1150" kern="100">
                          <a:effectLst/>
                        </a:rPr>
                        <a:t>A7</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a:effectLst/>
                        </a:rPr>
                        <a:t>Acquisizione e analisi di materiali prodotti dai valutatori di programma</a:t>
                      </a:r>
                      <a:endParaRPr lang="it-IT" sz="115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chemeClr val="accent1">
                        <a:lumMod val="20000"/>
                        <a:lumOff val="80000"/>
                      </a:schemeClr>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chemeClr val="accent1">
                        <a:lumMod val="20000"/>
                        <a:lumOff val="80000"/>
                      </a:schemeClr>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284713635"/>
                  </a:ext>
                </a:extLst>
              </a:tr>
              <a:tr h="185720">
                <a:tc>
                  <a:txBody>
                    <a:bodyPr/>
                    <a:lstStyle/>
                    <a:p>
                      <a:r>
                        <a:rPr lang="it-IT" sz="1150" kern="100">
                          <a:effectLst/>
                        </a:rPr>
                        <a:t>A8</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a:effectLst/>
                        </a:rPr>
                        <a:t>Definizione degli strumenti di indagine e dei modelli di analisi</a:t>
                      </a:r>
                      <a:endParaRPr lang="it-IT" sz="115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5377665"/>
                  </a:ext>
                </a:extLst>
              </a:tr>
              <a:tr h="185720">
                <a:tc gridSpan="2">
                  <a:txBody>
                    <a:bodyPr/>
                    <a:lstStyle/>
                    <a:p>
                      <a:r>
                        <a:rPr lang="it-IT" sz="1150" kern="100" dirty="0">
                          <a:effectLst/>
                        </a:rPr>
                        <a:t>B. Rilevazioni di campo (dati primari)</a:t>
                      </a:r>
                      <a:endParaRPr lang="it-IT" sz="1150" kern="100" dirty="0">
                        <a:effectLst/>
                        <a:latin typeface="Times New Roman" panose="02020603050405020304" pitchFamily="18" charset="0"/>
                        <a:ea typeface="MS ??"/>
                      </a:endParaRPr>
                    </a:p>
                  </a:txBody>
                  <a:tcPr marL="44450" marR="44450" marT="0" marB="0" anchor="b"/>
                </a:tc>
                <a:tc hMerge="1">
                  <a:txBody>
                    <a:bodyPr/>
                    <a:lstStyle/>
                    <a:p>
                      <a:endParaRPr lang="it-IT"/>
                    </a:p>
                  </a:txBody>
                  <a:tcP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pPr algn="ctr"/>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2940720064"/>
                  </a:ext>
                </a:extLst>
              </a:tr>
              <a:tr h="202603">
                <a:tc>
                  <a:txBody>
                    <a:bodyPr/>
                    <a:lstStyle/>
                    <a:p>
                      <a:r>
                        <a:rPr lang="it-IT" sz="1150" kern="100">
                          <a:effectLst/>
                        </a:rPr>
                        <a:t>B1</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a:effectLst/>
                        </a:rPr>
                        <a:t>Interviste individuali semistrutturate (D2) </a:t>
                      </a:r>
                      <a:endParaRPr lang="it-IT" sz="115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2058067514"/>
                  </a:ext>
                </a:extLst>
              </a:tr>
              <a:tr h="553589">
                <a:tc>
                  <a:txBody>
                    <a:bodyPr/>
                    <a:lstStyle/>
                    <a:p>
                      <a:r>
                        <a:rPr lang="it-IT" sz="1150" kern="100">
                          <a:effectLst/>
                        </a:rPr>
                        <a:t>B2</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dirty="0">
                          <a:effectLst/>
                        </a:rPr>
                        <a:t>Interviste individuali semistrutturate (anche in doppio round, il primo con risposta scritta a domande scritte, il secondo con interazione diretta sulla base delle risposte al primo round) (D2, D4) </a:t>
                      </a:r>
                      <a:endParaRPr lang="it-IT" sz="1150" kern="100" dirty="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3268981420"/>
                  </a:ext>
                </a:extLst>
              </a:tr>
              <a:tr h="185720">
                <a:tc>
                  <a:txBody>
                    <a:bodyPr/>
                    <a:lstStyle/>
                    <a:p>
                      <a:r>
                        <a:rPr lang="it-IT" sz="1150" kern="100">
                          <a:effectLst/>
                        </a:rPr>
                        <a:t>B3</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a:effectLst/>
                        </a:rPr>
                        <a:t>Interviste individuali semistrutturate (D3)  </a:t>
                      </a:r>
                      <a:endParaRPr lang="it-IT" sz="115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2694655695"/>
                  </a:ext>
                </a:extLst>
              </a:tr>
              <a:tr h="202603">
                <a:tc>
                  <a:txBody>
                    <a:bodyPr/>
                    <a:lstStyle/>
                    <a:p>
                      <a:r>
                        <a:rPr lang="it-IT" sz="1150" kern="100">
                          <a:effectLst/>
                        </a:rPr>
                        <a:t>B4</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dirty="0">
                          <a:effectLst/>
                        </a:rPr>
                        <a:t>OPPURE Survey con questionario (D3) </a:t>
                      </a:r>
                      <a:endParaRPr lang="it-IT" sz="1150" kern="100" dirty="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2269187918"/>
                  </a:ext>
                </a:extLst>
              </a:tr>
              <a:tr h="185720">
                <a:tc>
                  <a:txBody>
                    <a:bodyPr/>
                    <a:lstStyle/>
                    <a:p>
                      <a:r>
                        <a:rPr lang="it-IT" sz="1150" kern="100">
                          <a:effectLst/>
                        </a:rPr>
                        <a:t>B5</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a:effectLst/>
                        </a:rPr>
                        <a:t>Interviste individuali semistrutturate (D4)  </a:t>
                      </a:r>
                      <a:endParaRPr lang="it-IT" sz="115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593447440"/>
                  </a:ext>
                </a:extLst>
              </a:tr>
              <a:tr h="185720">
                <a:tc gridSpan="2">
                  <a:txBody>
                    <a:bodyPr/>
                    <a:lstStyle/>
                    <a:p>
                      <a:r>
                        <a:rPr lang="it-IT" sz="1150" kern="100" dirty="0">
                          <a:effectLst/>
                        </a:rPr>
                        <a:t>C. Analisi dati ed elaborazione dei risultati</a:t>
                      </a:r>
                      <a:endParaRPr lang="it-IT" sz="1150" kern="100" dirty="0">
                        <a:effectLst/>
                        <a:latin typeface="Times New Roman" panose="02020603050405020304" pitchFamily="18" charset="0"/>
                        <a:ea typeface="MS ??"/>
                      </a:endParaRPr>
                    </a:p>
                  </a:txBody>
                  <a:tcPr marL="44450" marR="44450" marT="0" marB="0" anchor="ctr"/>
                </a:tc>
                <a:tc hMerge="1">
                  <a:txBody>
                    <a:bodyPr/>
                    <a:lstStyle/>
                    <a:p>
                      <a:endParaRPr lang="it-IT"/>
                    </a:p>
                  </a:txBody>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721052975"/>
                  </a:ext>
                </a:extLst>
              </a:tr>
              <a:tr h="369059">
                <a:tc>
                  <a:txBody>
                    <a:bodyPr/>
                    <a:lstStyle/>
                    <a:p>
                      <a:r>
                        <a:rPr lang="it-IT" sz="1150" kern="100">
                          <a:effectLst/>
                        </a:rPr>
                        <a:t>C1</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dirty="0">
                          <a:effectLst/>
                        </a:rPr>
                        <a:t>Utilizzo degli strumenti e modelli interpretativi e sintesi/esiti in forma quali-quantitativa</a:t>
                      </a:r>
                      <a:endParaRPr lang="it-IT" sz="1150" kern="100" dirty="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430153419"/>
                  </a:ext>
                </a:extLst>
              </a:tr>
              <a:tr h="189584">
                <a:tc>
                  <a:txBody>
                    <a:bodyPr/>
                    <a:lstStyle/>
                    <a:p>
                      <a:r>
                        <a:rPr lang="it-IT" sz="1150" kern="100">
                          <a:effectLst/>
                        </a:rPr>
                        <a:t>C2</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dirty="0">
                          <a:effectLst/>
                        </a:rPr>
                        <a:t>Elaborazione dei risultati - risposte alle DV, elaborazione raccomandazioni</a:t>
                      </a:r>
                      <a:endParaRPr lang="it-IT" sz="1150" kern="100" dirty="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87927487"/>
                  </a:ext>
                </a:extLst>
              </a:tr>
              <a:tr h="185720">
                <a:tc gridSpan="2">
                  <a:txBody>
                    <a:bodyPr/>
                    <a:lstStyle/>
                    <a:p>
                      <a:r>
                        <a:rPr lang="it-IT" sz="1150" kern="100">
                          <a:effectLst/>
                        </a:rPr>
                        <a:t>D. Elaborazione del Report di valutazione </a:t>
                      </a:r>
                      <a:endParaRPr lang="it-IT" sz="1150" kern="100">
                        <a:effectLst/>
                        <a:latin typeface="Times New Roman" panose="02020603050405020304" pitchFamily="18" charset="0"/>
                        <a:ea typeface="MS ??"/>
                      </a:endParaRPr>
                    </a:p>
                  </a:txBody>
                  <a:tcPr marL="44450" marR="44450" marT="0" marB="0" anchor="ctr"/>
                </a:tc>
                <a:tc hMerge="1">
                  <a:txBody>
                    <a:bodyPr/>
                    <a:lstStyle/>
                    <a:p>
                      <a:endParaRPr lang="it-IT"/>
                    </a:p>
                  </a:txBody>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23225332"/>
                  </a:ext>
                </a:extLst>
              </a:tr>
              <a:tr h="369059">
                <a:tc>
                  <a:txBody>
                    <a:bodyPr/>
                    <a:lstStyle/>
                    <a:p>
                      <a:r>
                        <a:rPr lang="it-IT" sz="1150" kern="100">
                          <a:effectLst/>
                        </a:rPr>
                        <a:t>D1</a:t>
                      </a:r>
                      <a:endParaRPr lang="it-IT" sz="1150" kern="100">
                        <a:effectLst/>
                        <a:latin typeface="Times New Roman" panose="02020603050405020304" pitchFamily="18" charset="0"/>
                        <a:ea typeface="MS ??"/>
                      </a:endParaRPr>
                    </a:p>
                  </a:txBody>
                  <a:tcPr marL="44450" marR="44450" marT="0" marB="0" anchor="ctr"/>
                </a:tc>
                <a:tc>
                  <a:txBody>
                    <a:bodyPr/>
                    <a:lstStyle/>
                    <a:p>
                      <a:r>
                        <a:rPr lang="it-IT" sz="1150" kern="100" dirty="0">
                          <a:effectLst/>
                        </a:rPr>
                        <a:t>Scrittura dei report, redazione del brief report e altri format per la presentazione/disseminazione </a:t>
                      </a:r>
                      <a:endParaRPr lang="it-IT" sz="1150" kern="100" dirty="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8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557526731"/>
                  </a:ext>
                </a:extLst>
              </a:tr>
            </a:tbl>
          </a:graphicData>
        </a:graphic>
      </p:graphicFrame>
    </p:spTree>
    <p:extLst>
      <p:ext uri="{BB962C8B-B14F-4D97-AF65-F5344CB8AC3E}">
        <p14:creationId xmlns:p14="http://schemas.microsoft.com/office/powerpoint/2010/main" val="416619818"/>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11830-79FD-0FAA-FCD3-2C5B7FC847DF}"/>
            </a:ext>
          </a:extLst>
        </p:cNvPr>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F6C06A69-CB84-A14F-FF80-0833F22577C2}"/>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541DC57F-2C0C-04CF-6F56-2A49488484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CE698652-0E70-EA68-5C45-2029E0DA1432}"/>
              </a:ext>
            </a:extLst>
          </p:cNvPr>
          <p:cNvSpPr/>
          <p:nvPr/>
        </p:nvSpPr>
        <p:spPr>
          <a:xfrm>
            <a:off x="5977217" y="3244334"/>
            <a:ext cx="237566" cy="369332"/>
          </a:xfrm>
          <a:prstGeom prst="rect">
            <a:avLst/>
          </a:prstGeom>
        </p:spPr>
        <p:txBody>
          <a:bodyPr wrap="none">
            <a:spAutoFit/>
          </a:bodyPr>
          <a:lstStyle/>
          <a:p>
            <a:r>
              <a:rPr lang="it-IT" dirty="0"/>
              <a:t> </a:t>
            </a:r>
          </a:p>
        </p:txBody>
      </p:sp>
      <p:sp>
        <p:nvSpPr>
          <p:cNvPr id="18" name="Rectangle 5">
            <a:extLst>
              <a:ext uri="{FF2B5EF4-FFF2-40B4-BE49-F238E27FC236}">
                <a16:creationId xmlns:a16="http://schemas.microsoft.com/office/drawing/2014/main" id="{892B0E77-8BD6-B0F6-9329-8558CB7D2E76}"/>
              </a:ext>
            </a:extLst>
          </p:cNvPr>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a:extLst>
              <a:ext uri="{FF2B5EF4-FFF2-40B4-BE49-F238E27FC236}">
                <a16:creationId xmlns:a16="http://schemas.microsoft.com/office/drawing/2014/main" id="{966E0D1B-6DEE-7471-676D-53F41244076F}"/>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a:extLst>
              <a:ext uri="{FF2B5EF4-FFF2-40B4-BE49-F238E27FC236}">
                <a16:creationId xmlns:a16="http://schemas.microsoft.com/office/drawing/2014/main" id="{3A67A719-2541-B97C-4B4B-D08EADF173AE}"/>
              </a:ext>
            </a:extLst>
          </p:cNvPr>
          <p:cNvSpPr>
            <a:spLocks noGrp="1"/>
          </p:cNvSpPr>
          <p:nvPr>
            <p:ph type="title"/>
          </p:nvPr>
        </p:nvSpPr>
        <p:spPr>
          <a:xfrm>
            <a:off x="530351" y="285787"/>
            <a:ext cx="10515600" cy="582884"/>
          </a:xfrm>
        </p:spPr>
        <p:txBody>
          <a:bodyPr>
            <a:normAutofit/>
          </a:bodyPr>
          <a:lstStyle/>
          <a:p>
            <a:pPr algn="ctr"/>
            <a:r>
              <a:rPr lang="it-IT" sz="2300" b="1" dirty="0">
                <a:solidFill>
                  <a:srgbClr val="156082"/>
                </a:solidFill>
                <a:effectLst/>
                <a:latin typeface="Arial" panose="020B0604020202020204" pitchFamily="34" charset="0"/>
                <a:ea typeface="MS ??"/>
                <a:cs typeface="Arial" panose="020B0604020202020204" pitchFamily="34" charset="0"/>
              </a:rPr>
              <a:t>La Valutazione dello Sviluppo Locale Integrato e Partecipativo (SVLIP)</a:t>
            </a:r>
            <a:endParaRPr lang="it-IT" sz="2300" dirty="0">
              <a:effectLst/>
              <a:latin typeface="Arial" panose="020B0604020202020204" pitchFamily="34" charset="0"/>
              <a:ea typeface="MS ??"/>
              <a:cs typeface="Arial" panose="020B0604020202020204" pitchFamily="34" charset="0"/>
            </a:endParaRPr>
          </a:p>
        </p:txBody>
      </p:sp>
      <p:sp>
        <p:nvSpPr>
          <p:cNvPr id="3" name="CasellaDiTesto 2">
            <a:extLst>
              <a:ext uri="{FF2B5EF4-FFF2-40B4-BE49-F238E27FC236}">
                <a16:creationId xmlns:a16="http://schemas.microsoft.com/office/drawing/2014/main" id="{65C4D10D-F2DE-1006-9C82-E608EC78C2AA}"/>
              </a:ext>
            </a:extLst>
          </p:cNvPr>
          <p:cNvSpPr txBox="1"/>
          <p:nvPr/>
        </p:nvSpPr>
        <p:spPr>
          <a:xfrm>
            <a:off x="530351" y="868671"/>
            <a:ext cx="10893210" cy="4478149"/>
          </a:xfrm>
          <a:prstGeom prst="rect">
            <a:avLst/>
          </a:prstGeom>
          <a:noFill/>
        </p:spPr>
        <p:txBody>
          <a:bodyPr wrap="square">
            <a:spAutoFit/>
          </a:bodyPr>
          <a:lstStyle/>
          <a:p>
            <a:pPr algn="just"/>
            <a:r>
              <a:rPr lang="it-IT" sz="1900" dirty="0">
                <a:solidFill>
                  <a:srgbClr val="000000"/>
                </a:solidFill>
                <a:effectLst/>
                <a:latin typeface="Calibri" panose="020F0502020204030204" pitchFamily="34" charset="0"/>
                <a:ea typeface="MS ??"/>
                <a:cs typeface="Calibri" panose="020F0502020204030204" pitchFamily="34" charset="0"/>
              </a:rPr>
              <a:t>Il Regolamento (UE) 2021/1060 evidenzia come lo sviluppo territoriale integrato è rafforzato e promosso mediante </a:t>
            </a:r>
            <a:r>
              <a:rPr lang="it-IT" sz="1900" i="1" dirty="0">
                <a:effectLst/>
                <a:latin typeface="Calibri" panose="020F0502020204030204" pitchFamily="34" charset="0"/>
                <a:ea typeface="MS ??"/>
                <a:cs typeface="Calibri" panose="020F0502020204030204" pitchFamily="34" charset="0"/>
              </a:rPr>
              <a:t>lo sviluppo locale di tipo partecipativo, denominato «</a:t>
            </a:r>
            <a:r>
              <a:rPr lang="it-IT" sz="1900" b="1" i="1" dirty="0">
                <a:effectLst/>
                <a:latin typeface="Calibri" panose="020F0502020204030204" pitchFamily="34" charset="0"/>
                <a:ea typeface="MS ??"/>
                <a:cs typeface="Calibri" panose="020F0502020204030204" pitchFamily="34" charset="0"/>
              </a:rPr>
              <a:t>Leader</a:t>
            </a:r>
            <a:r>
              <a:rPr lang="it-IT" sz="1900" i="1" dirty="0">
                <a:effectLst/>
                <a:latin typeface="Calibri" panose="020F0502020204030204" pitchFamily="34" charset="0"/>
                <a:ea typeface="MS ??"/>
                <a:cs typeface="Calibri" panose="020F0502020204030204" pitchFamily="34" charset="0"/>
              </a:rPr>
              <a:t>» nell’ambito del Fondo europeo agricolo per lo sviluppo rurale (</a:t>
            </a:r>
            <a:r>
              <a:rPr lang="it-IT" sz="1900" b="1" i="1" dirty="0">
                <a:effectLst/>
                <a:latin typeface="Calibri" panose="020F0502020204030204" pitchFamily="34" charset="0"/>
                <a:ea typeface="MS ??"/>
                <a:cs typeface="Calibri" panose="020F0502020204030204" pitchFamily="34" charset="0"/>
              </a:rPr>
              <a:t>FEASR</a:t>
            </a:r>
            <a:r>
              <a:rPr lang="it-IT" sz="1900" i="1" dirty="0">
                <a:effectLst/>
                <a:latin typeface="Calibri" panose="020F0502020204030204" pitchFamily="34" charset="0"/>
                <a:ea typeface="MS ??"/>
                <a:cs typeface="Calibri" panose="020F0502020204030204" pitchFamily="34" charset="0"/>
              </a:rPr>
              <a:t>) o altri strumenti territoriali a sostegno di iniziative elaborate dallo Stato membro, </a:t>
            </a:r>
            <a:r>
              <a:rPr lang="it-IT" sz="1900" dirty="0">
                <a:effectLst/>
                <a:latin typeface="Calibri" panose="020F0502020204030204" pitchFamily="34" charset="0"/>
                <a:ea typeface="MS ??"/>
                <a:cs typeface="Calibri" panose="020F0502020204030204" pitchFamily="34" charset="0"/>
              </a:rPr>
              <a:t>tra queste per l'Italia la Strategia Nazionale Aree Interne (</a:t>
            </a:r>
            <a:r>
              <a:rPr lang="it-IT" sz="1900" b="1" dirty="0">
                <a:effectLst/>
                <a:latin typeface="Calibri" panose="020F0502020204030204" pitchFamily="34" charset="0"/>
                <a:ea typeface="MS ??"/>
                <a:cs typeface="Calibri" panose="020F0502020204030204" pitchFamily="34" charset="0"/>
              </a:rPr>
              <a:t>SNAI</a:t>
            </a:r>
            <a:r>
              <a:rPr lang="it-IT" sz="1900" dirty="0">
                <a:effectLst/>
                <a:latin typeface="Calibri" panose="020F0502020204030204" pitchFamily="34" charset="0"/>
                <a:ea typeface="MS ??"/>
                <a:cs typeface="Calibri" panose="020F0502020204030204" pitchFamily="34" charset="0"/>
              </a:rPr>
              <a:t>), operativa in RAVDA a partire dalla programmazione 2014-20.</a:t>
            </a:r>
          </a:p>
          <a:p>
            <a:pPr algn="just"/>
            <a:endParaRPr lang="it-IT" sz="1900" dirty="0">
              <a:solidFill>
                <a:srgbClr val="000000"/>
              </a:solidFill>
              <a:latin typeface="Calibri" panose="020F0502020204030204" pitchFamily="34" charset="0"/>
              <a:ea typeface="MS ??"/>
              <a:cs typeface="Calibri" panose="020F0502020204030204" pitchFamily="34" charset="0"/>
            </a:endParaRPr>
          </a:p>
          <a:p>
            <a:pPr algn="just"/>
            <a:r>
              <a:rPr lang="it-IT" sz="1900" dirty="0">
                <a:solidFill>
                  <a:srgbClr val="000000"/>
                </a:solidFill>
                <a:latin typeface="Calibri" panose="020F0502020204030204" pitchFamily="34" charset="0"/>
                <a:ea typeface="MS ??"/>
                <a:cs typeface="Calibri" panose="020F0502020204030204" pitchFamily="34" charset="0"/>
              </a:rPr>
              <a:t>L</a:t>
            </a:r>
            <a:r>
              <a:rPr lang="it-IT" sz="1900" dirty="0">
                <a:solidFill>
                  <a:srgbClr val="000000"/>
                </a:solidFill>
                <a:effectLst/>
                <a:latin typeface="Calibri" panose="020F0502020204030204" pitchFamily="34" charset="0"/>
                <a:ea typeface="MS ??"/>
                <a:cs typeface="Calibri" panose="020F0502020204030204" pitchFamily="34" charset="0"/>
              </a:rPr>
              <a:t>a Valutazione SVLIP ha l'obiettivo di </a:t>
            </a:r>
            <a:r>
              <a:rPr lang="it-IT" sz="1900" b="1" dirty="0">
                <a:solidFill>
                  <a:srgbClr val="000000"/>
                </a:solidFill>
                <a:effectLst/>
                <a:latin typeface="Calibri" panose="020F0502020204030204" pitchFamily="34" charset="0"/>
                <a:ea typeface="MS ??"/>
                <a:cs typeface="Calibri" panose="020F0502020204030204" pitchFamily="34" charset="0"/>
              </a:rPr>
              <a:t>evidenziare il contributo e il valore aggiunto delle Strategie Territoriali in relazione alla PRS e, più in generale, allo sviluppo sostenibile del territorio regionale</a:t>
            </a:r>
            <a:r>
              <a:rPr lang="it-IT" sz="1900" dirty="0">
                <a:solidFill>
                  <a:srgbClr val="000000"/>
                </a:solidFill>
                <a:effectLst/>
                <a:latin typeface="Calibri" panose="020F0502020204030204" pitchFamily="34" charset="0"/>
                <a:ea typeface="MS ??"/>
                <a:cs typeface="Calibri" panose="020F0502020204030204" pitchFamily="34" charset="0"/>
              </a:rPr>
              <a:t>.</a:t>
            </a:r>
            <a:endParaRPr lang="it-IT" sz="1900" dirty="0">
              <a:effectLst/>
              <a:latin typeface="Calibri" panose="020F0502020204030204" pitchFamily="34" charset="0"/>
              <a:ea typeface="MS ??"/>
              <a:cs typeface="Calibri" panose="020F0502020204030204" pitchFamily="34" charset="0"/>
            </a:endParaRPr>
          </a:p>
          <a:p>
            <a:pPr algn="just"/>
            <a:r>
              <a:rPr lang="it-IT" sz="1900" dirty="0">
                <a:solidFill>
                  <a:srgbClr val="000000"/>
                </a:solidFill>
                <a:effectLst/>
                <a:latin typeface="Calibri" panose="020F0502020204030204" pitchFamily="34" charset="0"/>
                <a:ea typeface="MS ??"/>
                <a:cs typeface="Calibri" panose="020F0502020204030204" pitchFamily="34" charset="0"/>
              </a:rPr>
              <a:t> </a:t>
            </a:r>
            <a:endParaRPr lang="it-IT" sz="1900" dirty="0">
              <a:effectLst/>
              <a:latin typeface="Calibri" panose="020F0502020204030204" pitchFamily="34" charset="0"/>
              <a:ea typeface="MS ??"/>
              <a:cs typeface="Calibri" panose="020F0502020204030204" pitchFamily="34" charset="0"/>
            </a:endParaRPr>
          </a:p>
          <a:p>
            <a:pPr marL="342900" indent="-342900" algn="just">
              <a:buFont typeface="Arial" panose="020B0604020202020204" pitchFamily="34" charset="0"/>
              <a:buChar char="•"/>
            </a:pPr>
            <a:r>
              <a:rPr lang="it-IT" sz="1900" dirty="0">
                <a:solidFill>
                  <a:srgbClr val="000000"/>
                </a:solidFill>
                <a:effectLst/>
                <a:latin typeface="Calibri" panose="020F0502020204030204" pitchFamily="34" charset="0"/>
                <a:ea typeface="MS ??"/>
                <a:cs typeface="Calibri" panose="020F0502020204030204" pitchFamily="34" charset="0"/>
              </a:rPr>
              <a:t>l'attenzione è sul contributo dello SVLIP al raggiungimento degli obiettivi dei Programmi a cofinanziamento europeo e su come </a:t>
            </a:r>
            <a:r>
              <a:rPr lang="it-IT" sz="19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la presenza di </a:t>
            </a:r>
            <a:r>
              <a:rPr lang="it-IT" sz="1900" b="1"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Strategie Territoriali </a:t>
            </a:r>
            <a:r>
              <a:rPr lang="it-IT" sz="19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(ST) possa sviluppare effetti positivi sull'attuazione della PRS. </a:t>
            </a:r>
          </a:p>
          <a:p>
            <a:pPr algn="just"/>
            <a:endParaRPr lang="it-IT" sz="1900" dirty="0">
              <a:solidFill>
                <a:srgbClr val="000000"/>
              </a:solidFill>
              <a:latin typeface="Calibri" panose="020F0502020204030204" pitchFamily="34" charset="0"/>
              <a:ea typeface="MS Mincho" panose="02020609040205080304" pitchFamily="49" charset="-128"/>
              <a:cs typeface="Calibri" panose="020F0502020204030204" pitchFamily="34" charset="0"/>
            </a:endParaRPr>
          </a:p>
          <a:p>
            <a:pPr marL="342900" indent="-342900" algn="just">
              <a:buFont typeface="Arial" panose="020B0604020202020204" pitchFamily="34" charset="0"/>
              <a:buChar char="•"/>
            </a:pPr>
            <a:r>
              <a:rPr lang="it-IT" sz="1900" b="1"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Il valore aggiunto dello SVLIP </a:t>
            </a:r>
            <a:r>
              <a:rPr lang="it-IT" sz="19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a livello regionale potrà essere valutato rispetto al </a:t>
            </a:r>
            <a:r>
              <a:rPr lang="it-IT" sz="1900" u="sng"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miglioramento del </a:t>
            </a:r>
            <a:r>
              <a:rPr lang="it-IT" sz="1900" b="1" u="sng"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capitale sociale</a:t>
            </a:r>
            <a:r>
              <a:rPr lang="it-IT" sz="1900" u="sng"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al miglioramento della </a:t>
            </a:r>
            <a:r>
              <a:rPr lang="it-IT" sz="1900" b="1" i="1" u="sng"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governance</a:t>
            </a:r>
            <a:r>
              <a:rPr lang="it-IT" sz="1900" u="sng"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e al contributo </a:t>
            </a:r>
            <a:r>
              <a:rPr lang="it-IT" sz="1900" u="sng" dirty="0">
                <a:solidFill>
                  <a:srgbClr val="000000"/>
                </a:solidFill>
                <a:latin typeface="Calibri" panose="020F0502020204030204" pitchFamily="34" charset="0"/>
                <a:ea typeface="MS Mincho" panose="02020609040205080304" pitchFamily="49" charset="-128"/>
                <a:cs typeface="Calibri" panose="020F0502020204030204" pitchFamily="34" charset="0"/>
              </a:rPr>
              <a:t>a </a:t>
            </a:r>
            <a:r>
              <a:rPr lang="it-IT" sz="1900" b="1" u="sng"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risultati e impatti</a:t>
            </a:r>
            <a:r>
              <a:rPr lang="it-IT" sz="1900" u="sng"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dei Programmi</a:t>
            </a:r>
            <a:r>
              <a:rPr lang="it-IT" sz="19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t>
            </a:r>
            <a:endParaRPr lang="it-IT" sz="1900" dirty="0">
              <a:effectLst/>
              <a:latin typeface="Calibri" panose="020F0502020204030204" pitchFamily="34" charset="0"/>
              <a:ea typeface="MS ??"/>
              <a:cs typeface="Calibri" panose="020F0502020204030204" pitchFamily="34" charset="0"/>
            </a:endParaRPr>
          </a:p>
        </p:txBody>
      </p:sp>
      <p:sp>
        <p:nvSpPr>
          <p:cNvPr id="2" name="CasellaDiTesto 1">
            <a:extLst>
              <a:ext uri="{FF2B5EF4-FFF2-40B4-BE49-F238E27FC236}">
                <a16:creationId xmlns:a16="http://schemas.microsoft.com/office/drawing/2014/main" id="{4C9E4199-6B86-E38B-E534-57E9FFE96B9C}"/>
              </a:ext>
            </a:extLst>
          </p:cNvPr>
          <p:cNvSpPr txBox="1"/>
          <p:nvPr/>
        </p:nvSpPr>
        <p:spPr>
          <a:xfrm>
            <a:off x="3206839" y="1081825"/>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76075166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DE58D-1905-7790-B044-0A46FCDEFD47}"/>
            </a:ext>
          </a:extLst>
        </p:cNvPr>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5F64676D-6574-82FD-7B12-3EFCC369E046}"/>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01A754B6-F494-5C2B-5A1A-1AD418F0D7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5B66AE3F-8EAD-124A-BF80-53DFE3EE6C70}"/>
              </a:ext>
            </a:extLst>
          </p:cNvPr>
          <p:cNvSpPr/>
          <p:nvPr/>
        </p:nvSpPr>
        <p:spPr>
          <a:xfrm>
            <a:off x="5977217" y="3244334"/>
            <a:ext cx="237566" cy="369332"/>
          </a:xfrm>
          <a:prstGeom prst="rect">
            <a:avLst/>
          </a:prstGeom>
        </p:spPr>
        <p:txBody>
          <a:bodyPr wrap="none">
            <a:spAutoFit/>
          </a:bodyPr>
          <a:lstStyle/>
          <a:p>
            <a:r>
              <a:rPr lang="it-IT" dirty="0"/>
              <a:t> </a:t>
            </a:r>
          </a:p>
        </p:txBody>
      </p:sp>
      <p:sp>
        <p:nvSpPr>
          <p:cNvPr id="18" name="Rectangle 5">
            <a:extLst>
              <a:ext uri="{FF2B5EF4-FFF2-40B4-BE49-F238E27FC236}">
                <a16:creationId xmlns:a16="http://schemas.microsoft.com/office/drawing/2014/main" id="{FD0E1297-150C-5CA7-2148-D4322ACB8E63}"/>
              </a:ext>
            </a:extLst>
          </p:cNvPr>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a:extLst>
              <a:ext uri="{FF2B5EF4-FFF2-40B4-BE49-F238E27FC236}">
                <a16:creationId xmlns:a16="http://schemas.microsoft.com/office/drawing/2014/main" id="{396E3D9B-BD4E-70B2-46FD-6E335F05014A}"/>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a:extLst>
              <a:ext uri="{FF2B5EF4-FFF2-40B4-BE49-F238E27FC236}">
                <a16:creationId xmlns:a16="http://schemas.microsoft.com/office/drawing/2014/main" id="{3303DD5F-7E99-E0C6-13BB-4CD61F15523E}"/>
              </a:ext>
            </a:extLst>
          </p:cNvPr>
          <p:cNvSpPr>
            <a:spLocks noGrp="1"/>
          </p:cNvSpPr>
          <p:nvPr>
            <p:ph type="title"/>
          </p:nvPr>
        </p:nvSpPr>
        <p:spPr>
          <a:xfrm>
            <a:off x="530351" y="285787"/>
            <a:ext cx="10515600" cy="582884"/>
          </a:xfrm>
        </p:spPr>
        <p:txBody>
          <a:bodyPr>
            <a:normAutofit/>
          </a:bodyPr>
          <a:lstStyle/>
          <a:p>
            <a:pPr algn="ctr"/>
            <a:r>
              <a:rPr lang="it-IT" sz="2300" b="1" dirty="0">
                <a:solidFill>
                  <a:srgbClr val="156082"/>
                </a:solidFill>
                <a:effectLst/>
                <a:latin typeface="Arial" panose="020B0604020202020204" pitchFamily="34" charset="0"/>
                <a:ea typeface="MS ??"/>
                <a:cs typeface="Arial" panose="020B0604020202020204" pitchFamily="34" charset="0"/>
              </a:rPr>
              <a:t>La Valutazione dello Sviluppo Locale Integrato e Partecipativo (SVLIP)</a:t>
            </a:r>
            <a:endParaRPr lang="it-IT" sz="2300" dirty="0">
              <a:effectLst/>
              <a:latin typeface="Arial" panose="020B0604020202020204" pitchFamily="34" charset="0"/>
              <a:ea typeface="MS ??"/>
              <a:cs typeface="Arial" panose="020B0604020202020204" pitchFamily="34" charset="0"/>
            </a:endParaRPr>
          </a:p>
        </p:txBody>
      </p:sp>
      <p:sp>
        <p:nvSpPr>
          <p:cNvPr id="3" name="CasellaDiTesto 2">
            <a:extLst>
              <a:ext uri="{FF2B5EF4-FFF2-40B4-BE49-F238E27FC236}">
                <a16:creationId xmlns:a16="http://schemas.microsoft.com/office/drawing/2014/main" id="{F3FB16EA-BFF8-0BEE-43E4-B3C0A01423C0}"/>
              </a:ext>
            </a:extLst>
          </p:cNvPr>
          <p:cNvSpPr txBox="1"/>
          <p:nvPr/>
        </p:nvSpPr>
        <p:spPr>
          <a:xfrm>
            <a:off x="530351" y="868671"/>
            <a:ext cx="10893210" cy="6124754"/>
          </a:xfrm>
          <a:prstGeom prst="rect">
            <a:avLst/>
          </a:prstGeom>
          <a:noFill/>
        </p:spPr>
        <p:txBody>
          <a:bodyPr wrap="square">
            <a:spAutoFit/>
          </a:bodyPr>
          <a:lstStyle/>
          <a:p>
            <a:pPr algn="just"/>
            <a:r>
              <a:rPr lang="it-IT" sz="2000" dirty="0">
                <a:solidFill>
                  <a:srgbClr val="000000"/>
                </a:solidFill>
                <a:ea typeface="MS ??"/>
                <a:cs typeface="Calibri" panose="020F0502020204030204" pitchFamily="34" charset="0"/>
              </a:rPr>
              <a:t>La </a:t>
            </a:r>
            <a:r>
              <a:rPr lang="it-IT" sz="2000" u="sng" dirty="0">
                <a:solidFill>
                  <a:srgbClr val="000000"/>
                </a:solidFill>
                <a:effectLst/>
                <a:ea typeface="MS ??"/>
                <a:cs typeface="Calibri" panose="020F0502020204030204" pitchFamily="34" charset="0"/>
              </a:rPr>
              <a:t>valutazione </a:t>
            </a:r>
            <a:r>
              <a:rPr lang="it-IT" sz="2000" b="1" u="sng" dirty="0">
                <a:solidFill>
                  <a:srgbClr val="000000"/>
                </a:solidFill>
                <a:effectLst/>
                <a:ea typeface="MS ??"/>
                <a:cs typeface="Calibri" panose="020F0502020204030204" pitchFamily="34" charset="0"/>
              </a:rPr>
              <a:t>SVLIP</a:t>
            </a:r>
            <a:r>
              <a:rPr lang="it-IT" sz="2000" dirty="0">
                <a:solidFill>
                  <a:srgbClr val="000000"/>
                </a:solidFill>
                <a:effectLst/>
                <a:ea typeface="MS ??"/>
                <a:cs typeface="Calibri" panose="020F0502020204030204" pitchFamily="34" charset="0"/>
              </a:rPr>
              <a:t> è fortemente </a:t>
            </a:r>
            <a:r>
              <a:rPr lang="it-IT" sz="2000" b="1" dirty="0">
                <a:solidFill>
                  <a:srgbClr val="000000"/>
                </a:solidFill>
                <a:effectLst/>
                <a:ea typeface="MS ??"/>
                <a:cs typeface="Calibri" panose="020F0502020204030204" pitchFamily="34" charset="0"/>
              </a:rPr>
              <a:t>correlata</a:t>
            </a:r>
            <a:r>
              <a:rPr lang="it-IT" sz="2000" dirty="0">
                <a:solidFill>
                  <a:srgbClr val="000000"/>
                </a:solidFill>
                <a:effectLst/>
                <a:ea typeface="MS ??"/>
                <a:cs typeface="Calibri" panose="020F0502020204030204" pitchFamily="34" charset="0"/>
              </a:rPr>
              <a:t> alla </a:t>
            </a:r>
            <a:r>
              <a:rPr lang="it-IT" sz="2000" u="sng" dirty="0">
                <a:solidFill>
                  <a:srgbClr val="000000"/>
                </a:solidFill>
                <a:effectLst/>
                <a:ea typeface="MS ??"/>
                <a:cs typeface="Calibri" panose="020F0502020204030204" pitchFamily="34" charset="0"/>
              </a:rPr>
              <a:t>Valutazione </a:t>
            </a:r>
            <a:r>
              <a:rPr lang="it-IT" sz="2000" b="1" u="sng" dirty="0">
                <a:solidFill>
                  <a:srgbClr val="000000"/>
                </a:solidFill>
                <a:effectLst/>
                <a:ea typeface="MS ??"/>
                <a:cs typeface="Calibri" panose="020F0502020204030204" pitchFamily="34" charset="0"/>
              </a:rPr>
              <a:t>PRS</a:t>
            </a:r>
            <a:r>
              <a:rPr lang="it-IT" sz="2000" dirty="0">
                <a:solidFill>
                  <a:srgbClr val="000000"/>
                </a:solidFill>
                <a:effectLst/>
                <a:ea typeface="MS ??"/>
                <a:cs typeface="Calibri" panose="020F0502020204030204" pitchFamily="34" charset="0"/>
              </a:rPr>
              <a:t> 2021-27 e alla </a:t>
            </a:r>
            <a:r>
              <a:rPr lang="it-IT" sz="2000" u="sng" kern="0" dirty="0">
                <a:solidFill>
                  <a:srgbClr val="000000"/>
                </a:solidFill>
                <a:effectLst/>
                <a:ea typeface="MS ??"/>
                <a:cs typeface="Times New Roman" panose="02020603050405020304" pitchFamily="18" charset="0"/>
              </a:rPr>
              <a:t>Valutazione per le </a:t>
            </a:r>
            <a:r>
              <a:rPr lang="it-IT" sz="2000" b="1" u="sng" kern="0" dirty="0">
                <a:solidFill>
                  <a:srgbClr val="000000"/>
                </a:solidFill>
                <a:effectLst/>
                <a:ea typeface="MS ??"/>
                <a:cs typeface="Times New Roman" panose="02020603050405020304" pitchFamily="18" charset="0"/>
              </a:rPr>
              <a:t>Coalizioni Locali</a:t>
            </a:r>
            <a:r>
              <a:rPr lang="it-IT" sz="2000" kern="0" dirty="0">
                <a:solidFill>
                  <a:srgbClr val="000000"/>
                </a:solidFill>
                <a:effectLst/>
                <a:ea typeface="MS ??"/>
                <a:cs typeface="Times New Roman" panose="02020603050405020304" pitchFamily="18" charset="0"/>
              </a:rPr>
              <a:t> (altro prodotto valutativo previsto dal PUV) </a:t>
            </a:r>
            <a:r>
              <a:rPr lang="it-IT" sz="2000" dirty="0">
                <a:solidFill>
                  <a:srgbClr val="000000"/>
                </a:solidFill>
                <a:effectLst/>
                <a:ea typeface="MS ??"/>
                <a:cs typeface="Calibri" panose="020F0502020204030204" pitchFamily="34" charset="0"/>
              </a:rPr>
              <a:t>e il PUV definisce un percorso di ricerca articolato in due momenti </a:t>
            </a:r>
            <a:r>
              <a:rPr lang="it-IT" sz="2000" b="1" dirty="0">
                <a:solidFill>
                  <a:srgbClr val="000000"/>
                </a:solidFill>
                <a:effectLst/>
                <a:ea typeface="MS ??"/>
                <a:cs typeface="Calibri" panose="020F0502020204030204" pitchFamily="34" charset="0"/>
              </a:rPr>
              <a:t>al 2025 e al 2029</a:t>
            </a:r>
            <a:r>
              <a:rPr lang="it-IT" sz="2000" dirty="0">
                <a:solidFill>
                  <a:srgbClr val="000000"/>
                </a:solidFill>
                <a:effectLst/>
                <a:ea typeface="MS ??"/>
                <a:cs typeface="Calibri" panose="020F0502020204030204" pitchFamily="34" charset="0"/>
              </a:rPr>
              <a:t>:</a:t>
            </a:r>
          </a:p>
          <a:p>
            <a:pPr algn="just"/>
            <a:endParaRPr lang="it-IT" sz="2000" dirty="0">
              <a:solidFill>
                <a:srgbClr val="000000"/>
              </a:solidFill>
              <a:effectLst/>
              <a:ea typeface="MS ??"/>
            </a:endParaRPr>
          </a:p>
          <a:p>
            <a:pPr marL="285750" indent="-285750" algn="just">
              <a:buFont typeface="Arial" panose="020B0604020202020204" pitchFamily="34" charset="0"/>
              <a:buChar char="•"/>
            </a:pPr>
            <a:r>
              <a:rPr lang="it-IT" sz="2000" dirty="0">
                <a:solidFill>
                  <a:srgbClr val="000000"/>
                </a:solidFill>
                <a:effectLst/>
                <a:ea typeface="MS ??"/>
              </a:rPr>
              <a:t>nel Report 2025 si analizzano i processi e i meccanismi alla base dei partenariati delle Strategie Territoriali operative in VdA, per comprendere come i partenariati abbiano contribuito alla creazione e all'attuazione delle Strategie stesse;</a:t>
            </a:r>
          </a:p>
          <a:p>
            <a:pPr algn="just"/>
            <a:endParaRPr lang="it-IT" sz="2000" dirty="0">
              <a:solidFill>
                <a:srgbClr val="000000"/>
              </a:solidFill>
              <a:effectLst/>
              <a:ea typeface="MS ??"/>
            </a:endParaRPr>
          </a:p>
          <a:p>
            <a:pPr marL="285750" indent="-285750" algn="just">
              <a:buFont typeface="Arial" panose="020B0604020202020204" pitchFamily="34" charset="0"/>
              <a:buChar char="•"/>
            </a:pPr>
            <a:r>
              <a:rPr lang="it-IT" sz="2000" dirty="0">
                <a:solidFill>
                  <a:srgbClr val="000000"/>
                </a:solidFill>
                <a:effectLst/>
                <a:ea typeface="MS ??"/>
              </a:rPr>
              <a:t>nel Report 2029 sarà valutato il contributo e il valore aggiunto dello SVLIP nel processo di sviluppo regionale FESR, FSE+, FEASR, nonché agli investimenti realizzati attraverso i fondi CTE e PNRR. </a:t>
            </a:r>
            <a:endParaRPr lang="it-IT" sz="2000" dirty="0">
              <a:effectLst/>
              <a:ea typeface="MS ??"/>
            </a:endParaRPr>
          </a:p>
          <a:p>
            <a:pPr algn="just"/>
            <a:endParaRPr lang="it-IT" sz="2000" dirty="0">
              <a:solidFill>
                <a:srgbClr val="000000"/>
              </a:solidFill>
              <a:effectLst/>
              <a:ea typeface="MS ??"/>
            </a:endParaRPr>
          </a:p>
          <a:p>
            <a:pPr algn="just"/>
            <a:r>
              <a:rPr lang="it-IT" sz="2000" b="1" kern="0" dirty="0">
                <a:solidFill>
                  <a:srgbClr val="000000"/>
                </a:solidFill>
                <a:ea typeface="MS ??"/>
                <a:cs typeface="Calibri" panose="020F0502020204030204" pitchFamily="34" charset="0"/>
              </a:rPr>
              <a:t>La </a:t>
            </a:r>
            <a:r>
              <a:rPr lang="it-IT" sz="2000" b="1" kern="0" dirty="0">
                <a:solidFill>
                  <a:srgbClr val="000000"/>
                </a:solidFill>
                <a:effectLst/>
                <a:ea typeface="MS ??"/>
                <a:cs typeface="Calibri" panose="020F0502020204030204" pitchFamily="34" charset="0"/>
              </a:rPr>
              <a:t>valutazione SVLIP 2025 si focalizzerà sulla DV 1:</a:t>
            </a:r>
          </a:p>
          <a:p>
            <a:pPr marL="1031875" indent="-341313" algn="just">
              <a:buFontTx/>
              <a:buChar char="-"/>
            </a:pPr>
            <a:r>
              <a:rPr lang="it-IT" sz="2000" kern="0" dirty="0">
                <a:solidFill>
                  <a:srgbClr val="000000"/>
                </a:solidFill>
                <a:effectLst/>
                <a:ea typeface="MS ??"/>
                <a:cs typeface="Calibri" panose="020F0502020204030204" pitchFamily="34" charset="0"/>
              </a:rPr>
              <a:t>esaminando le logiche e i meccanismi sottesi al funzionamento di ST e partenariato e </a:t>
            </a:r>
          </a:p>
          <a:p>
            <a:pPr marL="1031875" indent="-341313" algn="just">
              <a:buFontTx/>
              <a:buChar char="-"/>
            </a:pPr>
            <a:r>
              <a:rPr lang="it-IT" sz="2000" kern="0" dirty="0">
                <a:solidFill>
                  <a:srgbClr val="000000"/>
                </a:solidFill>
                <a:effectLst/>
                <a:ea typeface="MS ??"/>
                <a:cs typeface="Calibri" panose="020F0502020204030204" pitchFamily="34" charset="0"/>
              </a:rPr>
              <a:t>costruendo </a:t>
            </a:r>
            <a:r>
              <a:rPr lang="it-IT" sz="2000" kern="0" dirty="0">
                <a:solidFill>
                  <a:srgbClr val="000000"/>
                </a:solidFill>
                <a:ea typeface="MS ??"/>
                <a:cs typeface="Calibri" panose="020F0502020204030204" pitchFamily="34" charset="0"/>
              </a:rPr>
              <a:t>le basi conoscitive e</a:t>
            </a:r>
            <a:r>
              <a:rPr lang="it-IT" sz="2000" kern="0" dirty="0">
                <a:solidFill>
                  <a:srgbClr val="000000"/>
                </a:solidFill>
                <a:effectLst/>
                <a:ea typeface="MS ??"/>
                <a:cs typeface="Calibri" panose="020F0502020204030204" pitchFamily="34" charset="0"/>
              </a:rPr>
              <a:t> funzionali alla valutazione degli impatti </a:t>
            </a:r>
          </a:p>
          <a:p>
            <a:pPr marL="1031875" algn="just"/>
            <a:r>
              <a:rPr lang="it-IT" sz="2000" kern="0" dirty="0">
                <a:solidFill>
                  <a:srgbClr val="000000"/>
                </a:solidFill>
                <a:effectLst/>
                <a:ea typeface="MS ??"/>
                <a:cs typeface="Calibri" panose="020F0502020204030204" pitchFamily="34" charset="0"/>
              </a:rPr>
              <a:t>(prevista nel Report 2029 </a:t>
            </a:r>
            <a:r>
              <a:rPr lang="it-IT" sz="2000" kern="0" dirty="0">
                <a:solidFill>
                  <a:srgbClr val="000000"/>
                </a:solidFill>
                <a:ea typeface="MS ??"/>
                <a:cs typeface="Calibri" panose="020F0502020204030204" pitchFamily="34" charset="0"/>
              </a:rPr>
              <a:t>con </a:t>
            </a:r>
            <a:r>
              <a:rPr lang="it-IT" sz="2000" kern="0" dirty="0">
                <a:solidFill>
                  <a:srgbClr val="000000"/>
                </a:solidFill>
                <a:effectLst/>
                <a:ea typeface="MS ??"/>
                <a:cs typeface="Calibri" panose="020F0502020204030204" pitchFamily="34" charset="0"/>
              </a:rPr>
              <a:t>due ulteriori domande valutativ</a:t>
            </a:r>
            <a:r>
              <a:rPr lang="it-IT" sz="2000" kern="0" dirty="0">
                <a:solidFill>
                  <a:srgbClr val="000000"/>
                </a:solidFill>
                <a:ea typeface="MS ??"/>
                <a:cs typeface="Calibri" panose="020F0502020204030204" pitchFamily="34" charset="0"/>
              </a:rPr>
              <a:t>e: DV2 e DV3)</a:t>
            </a:r>
            <a:r>
              <a:rPr lang="it-IT" sz="2000" kern="0" dirty="0">
                <a:solidFill>
                  <a:srgbClr val="000000"/>
                </a:solidFill>
                <a:effectLst/>
                <a:ea typeface="MS ??"/>
                <a:cs typeface="Calibri" panose="020F0502020204030204" pitchFamily="34" charset="0"/>
              </a:rPr>
              <a:t>.</a:t>
            </a:r>
            <a:endParaRPr lang="it-IT" sz="2000" dirty="0">
              <a:effectLst/>
              <a:ea typeface="MS ??"/>
              <a:cs typeface="Calibri" panose="020F0502020204030204" pitchFamily="34" charset="0"/>
            </a:endParaRPr>
          </a:p>
          <a:p>
            <a:pPr algn="just"/>
            <a:endParaRPr lang="it-IT" sz="2000" dirty="0">
              <a:solidFill>
                <a:srgbClr val="000000"/>
              </a:solidFill>
              <a:ea typeface="MS ??"/>
            </a:endParaRPr>
          </a:p>
          <a:p>
            <a:pPr algn="just"/>
            <a:endParaRPr lang="it-IT" sz="1800" dirty="0">
              <a:solidFill>
                <a:srgbClr val="000000"/>
              </a:solidFill>
              <a:effectLst/>
              <a:latin typeface="Arial Narrow" panose="020B0604020202020204" pitchFamily="34" charset="0"/>
              <a:ea typeface="MS ??"/>
            </a:endParaRPr>
          </a:p>
          <a:p>
            <a:pPr algn="just"/>
            <a:endParaRPr lang="it-IT" sz="1800" dirty="0">
              <a:effectLst/>
              <a:latin typeface="Calibri" panose="020F0502020204030204" pitchFamily="34" charset="0"/>
              <a:ea typeface="MS ??"/>
              <a:cs typeface="Calibri" panose="020F0502020204030204" pitchFamily="34" charset="0"/>
            </a:endParaRPr>
          </a:p>
          <a:p>
            <a:pPr algn="just"/>
            <a:endParaRPr lang="it-IT" sz="1800" dirty="0">
              <a:solidFill>
                <a:srgbClr val="000000"/>
              </a:solidFill>
              <a:effectLst/>
              <a:latin typeface="Arial Narrow" panose="020B0604020202020204" pitchFamily="34" charset="0"/>
              <a:ea typeface="MS ??"/>
            </a:endParaRPr>
          </a:p>
          <a:p>
            <a:pPr algn="just"/>
            <a:endParaRPr lang="it-IT" dirty="0">
              <a:solidFill>
                <a:srgbClr val="000000"/>
              </a:solidFill>
              <a:latin typeface="Arial Narrow" panose="020B0604020202020204" pitchFamily="34" charset="0"/>
              <a:ea typeface="MS ??"/>
            </a:endParaRPr>
          </a:p>
        </p:txBody>
      </p:sp>
      <p:sp>
        <p:nvSpPr>
          <p:cNvPr id="2" name="CasellaDiTesto 1">
            <a:extLst>
              <a:ext uri="{FF2B5EF4-FFF2-40B4-BE49-F238E27FC236}">
                <a16:creationId xmlns:a16="http://schemas.microsoft.com/office/drawing/2014/main" id="{A13817D1-F73F-C3C4-601C-7976A2EFF1BB}"/>
              </a:ext>
            </a:extLst>
          </p:cNvPr>
          <p:cNvSpPr txBox="1"/>
          <p:nvPr/>
        </p:nvSpPr>
        <p:spPr>
          <a:xfrm>
            <a:off x="3206839" y="1081825"/>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73404784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E7676-BD0E-58F1-E77A-F39CFBD456D0}"/>
            </a:ext>
          </a:extLst>
        </p:cNvPr>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EFDF43FB-098D-E0D6-8526-17DA28C5B45A}"/>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BD081709-BB57-0775-DDCB-3DE244BE98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75F909BE-AFCE-8A0C-8480-3855CD5543E7}"/>
              </a:ext>
            </a:extLst>
          </p:cNvPr>
          <p:cNvSpPr/>
          <p:nvPr/>
        </p:nvSpPr>
        <p:spPr>
          <a:xfrm>
            <a:off x="5977217" y="3244334"/>
            <a:ext cx="237566" cy="369332"/>
          </a:xfrm>
          <a:prstGeom prst="rect">
            <a:avLst/>
          </a:prstGeom>
        </p:spPr>
        <p:txBody>
          <a:bodyPr wrap="none">
            <a:spAutoFit/>
          </a:bodyPr>
          <a:lstStyle/>
          <a:p>
            <a:r>
              <a:rPr lang="it-IT" dirty="0"/>
              <a:t> </a:t>
            </a:r>
          </a:p>
        </p:txBody>
      </p:sp>
      <p:sp>
        <p:nvSpPr>
          <p:cNvPr id="18" name="Rectangle 5">
            <a:extLst>
              <a:ext uri="{FF2B5EF4-FFF2-40B4-BE49-F238E27FC236}">
                <a16:creationId xmlns:a16="http://schemas.microsoft.com/office/drawing/2014/main" id="{FD4C9F90-C82B-8101-E2A1-982F18DDD066}"/>
              </a:ext>
            </a:extLst>
          </p:cNvPr>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a:extLst>
              <a:ext uri="{FF2B5EF4-FFF2-40B4-BE49-F238E27FC236}">
                <a16:creationId xmlns:a16="http://schemas.microsoft.com/office/drawing/2014/main" id="{6A7320B9-71D5-BEBA-2B2D-5B15438D4376}"/>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a:extLst>
              <a:ext uri="{FF2B5EF4-FFF2-40B4-BE49-F238E27FC236}">
                <a16:creationId xmlns:a16="http://schemas.microsoft.com/office/drawing/2014/main" id="{0FCAF357-1927-2AA1-EE51-F97E0D3FE426}"/>
              </a:ext>
            </a:extLst>
          </p:cNvPr>
          <p:cNvSpPr>
            <a:spLocks noGrp="1"/>
          </p:cNvSpPr>
          <p:nvPr>
            <p:ph type="title"/>
          </p:nvPr>
        </p:nvSpPr>
        <p:spPr>
          <a:xfrm>
            <a:off x="530350" y="285787"/>
            <a:ext cx="11472759" cy="1480666"/>
          </a:xfrm>
        </p:spPr>
        <p:txBody>
          <a:bodyPr>
            <a:normAutofit fontScale="90000"/>
          </a:bodyPr>
          <a:lstStyle/>
          <a:p>
            <a:pPr algn="ctr"/>
            <a:r>
              <a:rPr lang="it-IT" sz="2400" b="1" dirty="0">
                <a:solidFill>
                  <a:srgbClr val="156082"/>
                </a:solidFill>
                <a:effectLst/>
                <a:latin typeface="+mn-lt"/>
                <a:ea typeface="MS ??"/>
                <a:cs typeface="Arial" panose="020B0604020202020204" pitchFamily="34" charset="0"/>
              </a:rPr>
              <a:t>La Valutazione dello </a:t>
            </a:r>
            <a:r>
              <a:rPr lang="it-IT" sz="2400" b="1" dirty="0">
                <a:solidFill>
                  <a:srgbClr val="156082"/>
                </a:solidFill>
                <a:effectLst/>
                <a:latin typeface="+mn-lt"/>
                <a:ea typeface="MS ??"/>
                <a:cs typeface="Calibri" panose="020F0502020204030204" pitchFamily="34" charset="0"/>
              </a:rPr>
              <a:t>Sviluppo Locale Integrato e Partecipativo (SVLIP)</a:t>
            </a:r>
            <a:br>
              <a:rPr lang="it-IT" sz="2400" b="1" dirty="0">
                <a:solidFill>
                  <a:srgbClr val="156082"/>
                </a:solidFill>
                <a:effectLst/>
                <a:latin typeface="+mn-lt"/>
                <a:ea typeface="MS ??"/>
                <a:cs typeface="Calibri" panose="020F0502020204030204" pitchFamily="34" charset="0"/>
              </a:rPr>
            </a:br>
            <a:r>
              <a:rPr lang="it-IT"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DV1. Secondo quali criteri e logiche (</a:t>
            </a:r>
            <a:r>
              <a:rPr lang="it-IT" sz="20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top-down</a:t>
            </a:r>
            <a:r>
              <a:rPr lang="it-IT"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it-IT" sz="20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bottom-up</a:t>
            </a:r>
            <a:r>
              <a:rPr lang="it-IT"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it-IT" sz="20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mixed</a:t>
            </a:r>
            <a:r>
              <a:rPr lang="it-IT"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si è creato il partenariato locale responsabile dell’attuazione delle Strategie territoriali? Quale è stato il ruolo della Regione? </a:t>
            </a:r>
            <a:r>
              <a:rPr lang="it-IT" sz="2000" b="1" kern="0" dirty="0">
                <a:effectLst/>
                <a:latin typeface="Calibri" panose="020F0502020204030204" pitchFamily="34" charset="0"/>
                <a:ea typeface="MS ??"/>
                <a:cs typeface="Calibri" panose="020F0502020204030204" pitchFamily="34" charset="0"/>
              </a:rPr>
              <a:t>Come (processi, azioni, strumenti) sono state create le sinergie e le complementarietà tra le strategie territoriali e le progettualità pubbliche e private che insistono sull’area della ST? E rispetto ai Programmi FESR, FSE+, CTE, FEASR e PNRR?</a:t>
            </a:r>
            <a:br>
              <a:rPr lang="it-IT" sz="2000" b="1" kern="0" dirty="0">
                <a:effectLst/>
                <a:latin typeface="Calibri" panose="020F0502020204030204" pitchFamily="34" charset="0"/>
                <a:ea typeface="MS ??"/>
                <a:cs typeface="Calibri" panose="020F0502020204030204" pitchFamily="34" charset="0"/>
              </a:rPr>
            </a:br>
            <a:endParaRPr lang="it-IT" sz="2000" b="1" dirty="0">
              <a:effectLst/>
              <a:latin typeface="Calibri" panose="020F0502020204030204" pitchFamily="34" charset="0"/>
              <a:ea typeface="MS ??"/>
              <a:cs typeface="Calibri" panose="020F0502020204030204" pitchFamily="34" charset="0"/>
            </a:endParaRPr>
          </a:p>
        </p:txBody>
      </p:sp>
      <p:sp>
        <p:nvSpPr>
          <p:cNvPr id="2" name="CasellaDiTesto 1">
            <a:extLst>
              <a:ext uri="{FF2B5EF4-FFF2-40B4-BE49-F238E27FC236}">
                <a16:creationId xmlns:a16="http://schemas.microsoft.com/office/drawing/2014/main" id="{892CF786-6C5E-BE34-E1C2-966395835E96}"/>
              </a:ext>
            </a:extLst>
          </p:cNvPr>
          <p:cNvSpPr txBox="1"/>
          <p:nvPr/>
        </p:nvSpPr>
        <p:spPr>
          <a:xfrm>
            <a:off x="3206839" y="1081825"/>
            <a:ext cx="184731" cy="369332"/>
          </a:xfrm>
          <a:prstGeom prst="rect">
            <a:avLst/>
          </a:prstGeom>
          <a:noFill/>
        </p:spPr>
        <p:txBody>
          <a:bodyPr wrap="none" rtlCol="0">
            <a:spAutoFit/>
          </a:bodyPr>
          <a:lstStyle/>
          <a:p>
            <a:endParaRPr lang="it-IT" dirty="0"/>
          </a:p>
        </p:txBody>
      </p:sp>
      <p:graphicFrame>
        <p:nvGraphicFramePr>
          <p:cNvPr id="8" name="Tabella 7">
            <a:extLst>
              <a:ext uri="{FF2B5EF4-FFF2-40B4-BE49-F238E27FC236}">
                <a16:creationId xmlns:a16="http://schemas.microsoft.com/office/drawing/2014/main" id="{20299834-CBF6-7C10-628F-17F896F52DB2}"/>
              </a:ext>
            </a:extLst>
          </p:cNvPr>
          <p:cNvGraphicFramePr>
            <a:graphicFrameLocks noGrp="1"/>
          </p:cNvGraphicFramePr>
          <p:nvPr>
            <p:extLst>
              <p:ext uri="{D42A27DB-BD31-4B8C-83A1-F6EECF244321}">
                <p14:modId xmlns:p14="http://schemas.microsoft.com/office/powerpoint/2010/main" val="3224910469"/>
              </p:ext>
            </p:extLst>
          </p:nvPr>
        </p:nvGraphicFramePr>
        <p:xfrm>
          <a:off x="585897" y="1686097"/>
          <a:ext cx="11020206" cy="4159677"/>
        </p:xfrm>
        <a:graphic>
          <a:graphicData uri="http://schemas.openxmlformats.org/drawingml/2006/table">
            <a:tbl>
              <a:tblPr firstRow="1" firstCol="1" bandRow="1">
                <a:tableStyleId>{5C22544A-7EE6-4342-B048-85BDC9FD1C3A}</a:tableStyleId>
              </a:tblPr>
              <a:tblGrid>
                <a:gridCol w="2054215">
                  <a:extLst>
                    <a:ext uri="{9D8B030D-6E8A-4147-A177-3AD203B41FA5}">
                      <a16:colId xmlns:a16="http://schemas.microsoft.com/office/drawing/2014/main" val="2952530892"/>
                    </a:ext>
                  </a:extLst>
                </a:gridCol>
                <a:gridCol w="2054215">
                  <a:extLst>
                    <a:ext uri="{9D8B030D-6E8A-4147-A177-3AD203B41FA5}">
                      <a16:colId xmlns:a16="http://schemas.microsoft.com/office/drawing/2014/main" val="944630357"/>
                    </a:ext>
                  </a:extLst>
                </a:gridCol>
                <a:gridCol w="1928151">
                  <a:extLst>
                    <a:ext uri="{9D8B030D-6E8A-4147-A177-3AD203B41FA5}">
                      <a16:colId xmlns:a16="http://schemas.microsoft.com/office/drawing/2014/main" val="2464337665"/>
                    </a:ext>
                  </a:extLst>
                </a:gridCol>
                <a:gridCol w="2442384">
                  <a:extLst>
                    <a:ext uri="{9D8B030D-6E8A-4147-A177-3AD203B41FA5}">
                      <a16:colId xmlns:a16="http://schemas.microsoft.com/office/drawing/2014/main" val="4138905871"/>
                    </a:ext>
                  </a:extLst>
                </a:gridCol>
                <a:gridCol w="2541241">
                  <a:extLst>
                    <a:ext uri="{9D8B030D-6E8A-4147-A177-3AD203B41FA5}">
                      <a16:colId xmlns:a16="http://schemas.microsoft.com/office/drawing/2014/main" val="2116915843"/>
                    </a:ext>
                  </a:extLst>
                </a:gridCol>
              </a:tblGrid>
              <a:tr h="452881">
                <a:tc rowSpan="2">
                  <a:txBody>
                    <a:bodyPr/>
                    <a:lstStyle/>
                    <a:p>
                      <a:pPr algn="ctr"/>
                      <a:r>
                        <a:rPr lang="it-IT" sz="1600" dirty="0">
                          <a:effectLst/>
                        </a:rPr>
                        <a:t>Metodi e strumenti individuati nel PUV</a:t>
                      </a:r>
                      <a:endParaRPr lang="it-IT" sz="1600" dirty="0">
                        <a:effectLst/>
                        <a:latin typeface="Times New Roman" panose="02020603050405020304" pitchFamily="18" charset="0"/>
                        <a:ea typeface="MS ??"/>
                        <a:cs typeface="Times New Roman" panose="02020603050405020304" pitchFamily="18" charset="0"/>
                      </a:endParaRPr>
                    </a:p>
                  </a:txBody>
                  <a:tcPr marL="68580" marR="68580" marT="0" marB="0"/>
                </a:tc>
                <a:tc gridSpan="2">
                  <a:txBody>
                    <a:bodyPr/>
                    <a:lstStyle/>
                    <a:p>
                      <a:pPr algn="ctr"/>
                      <a:r>
                        <a:rPr lang="it-IT" sz="1600" dirty="0">
                          <a:effectLst/>
                        </a:rPr>
                        <a:t>Fase di osservazione</a:t>
                      </a:r>
                    </a:p>
                    <a:p>
                      <a:pPr algn="ctr"/>
                      <a:r>
                        <a:rPr lang="it-IT" sz="1600" dirty="0">
                          <a:effectLst/>
                        </a:rPr>
                        <a:t>Attività di raccolta dati</a:t>
                      </a:r>
                      <a:endParaRPr lang="it-IT" sz="1600" dirty="0">
                        <a:effectLst/>
                        <a:latin typeface="Times New Roman" panose="02020603050405020304" pitchFamily="18" charset="0"/>
                        <a:ea typeface="MS ??"/>
                        <a:cs typeface="Times New Roman" panose="02020603050405020304" pitchFamily="18" charset="0"/>
                      </a:endParaRPr>
                    </a:p>
                  </a:txBody>
                  <a:tcPr marL="68580" marR="68580" marT="0" marB="0"/>
                </a:tc>
                <a:tc hMerge="1">
                  <a:txBody>
                    <a:bodyPr/>
                    <a:lstStyle/>
                    <a:p>
                      <a:endParaRPr lang="it-IT"/>
                    </a:p>
                  </a:txBody>
                  <a:tcPr/>
                </a:tc>
                <a:tc rowSpan="2">
                  <a:txBody>
                    <a:bodyPr/>
                    <a:lstStyle/>
                    <a:p>
                      <a:pPr algn="ctr"/>
                      <a:r>
                        <a:rPr lang="it-IT" sz="1600">
                          <a:effectLst/>
                        </a:rPr>
                        <a:t>Fase di analisi</a:t>
                      </a:r>
                    </a:p>
                    <a:p>
                      <a:pPr algn="ctr"/>
                      <a:r>
                        <a:rPr lang="it-IT" sz="1600">
                          <a:effectLst/>
                        </a:rPr>
                        <a:t>elaborazione dati e utilizzo modelli interpretativi</a:t>
                      </a:r>
                      <a:endParaRPr lang="it-IT" sz="1600">
                        <a:effectLst/>
                        <a:latin typeface="Times New Roman" panose="02020603050405020304" pitchFamily="18" charset="0"/>
                        <a:ea typeface="MS ??"/>
                        <a:cs typeface="Times New Roman" panose="02020603050405020304" pitchFamily="18" charset="0"/>
                      </a:endParaRPr>
                    </a:p>
                  </a:txBody>
                  <a:tcPr marL="68580" marR="68580" marT="0" marB="0"/>
                </a:tc>
                <a:tc rowSpan="2">
                  <a:txBody>
                    <a:bodyPr/>
                    <a:lstStyle/>
                    <a:p>
                      <a:pPr algn="ctr"/>
                      <a:r>
                        <a:rPr lang="it-IT" sz="1600" dirty="0">
                          <a:effectLst/>
                        </a:rPr>
                        <a:t>Fase di formulazione dei risultati </a:t>
                      </a:r>
                    </a:p>
                    <a:p>
                      <a:pPr algn="ctr"/>
                      <a:r>
                        <a:rPr lang="it-IT" sz="1600" dirty="0">
                          <a:effectLst/>
                        </a:rPr>
                        <a:t>(giudizio valutativo e raccomandazioni)</a:t>
                      </a:r>
                      <a:endParaRPr lang="it-IT" sz="1600" dirty="0">
                        <a:effectLst/>
                        <a:latin typeface="Times New Roman" panose="02020603050405020304" pitchFamily="18" charset="0"/>
                        <a:ea typeface="MS ??"/>
                        <a:cs typeface="Times New Roman" panose="02020603050405020304" pitchFamily="18" charset="0"/>
                      </a:endParaRPr>
                    </a:p>
                  </a:txBody>
                  <a:tcPr marL="68580" marR="68580" marT="0" marB="0"/>
                </a:tc>
                <a:extLst>
                  <a:ext uri="{0D108BD9-81ED-4DB2-BD59-A6C34878D82A}">
                    <a16:rowId xmlns:a16="http://schemas.microsoft.com/office/drawing/2014/main" val="1991122358"/>
                  </a:ext>
                </a:extLst>
              </a:tr>
              <a:tr h="452881">
                <a:tc vMerge="1">
                  <a:txBody>
                    <a:bodyPr/>
                    <a:lstStyle/>
                    <a:p>
                      <a:endParaRPr lang="it-IT"/>
                    </a:p>
                  </a:txBody>
                  <a:tcPr/>
                </a:tc>
                <a:tc>
                  <a:txBody>
                    <a:bodyPr/>
                    <a:lstStyle/>
                    <a:p>
                      <a:pPr algn="ctr"/>
                      <a:r>
                        <a:rPr lang="it-IT" sz="1100" dirty="0">
                          <a:effectLst/>
                        </a:rPr>
                        <a:t>Attività desk (fonti secondarie)</a:t>
                      </a:r>
                      <a:endParaRPr lang="it-IT" sz="1100" dirty="0">
                        <a:effectLst/>
                        <a:latin typeface="Times New Roman" panose="02020603050405020304" pitchFamily="18" charset="0"/>
                        <a:ea typeface="MS ??"/>
                        <a:cs typeface="Times New Roman" panose="02020603050405020304" pitchFamily="18" charset="0"/>
                      </a:endParaRPr>
                    </a:p>
                  </a:txBody>
                  <a:tcPr marL="68580" marR="68580" marT="0" marB="0"/>
                </a:tc>
                <a:tc>
                  <a:txBody>
                    <a:bodyPr/>
                    <a:lstStyle/>
                    <a:p>
                      <a:pPr algn="ctr"/>
                      <a:r>
                        <a:rPr lang="it-IT" sz="1100" dirty="0">
                          <a:effectLst/>
                        </a:rPr>
                        <a:t>Indagini di campo (dati primari)</a:t>
                      </a:r>
                      <a:endParaRPr lang="it-IT" sz="1100" dirty="0">
                        <a:effectLst/>
                        <a:latin typeface="Times New Roman" panose="02020603050405020304" pitchFamily="18" charset="0"/>
                        <a:ea typeface="MS ??"/>
                        <a:cs typeface="Times New Roman" panose="02020603050405020304" pitchFamily="18" charset="0"/>
                      </a:endParaRPr>
                    </a:p>
                  </a:txBody>
                  <a:tcPr marL="68580" marR="68580" marT="0" marB="0"/>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264087130"/>
                  </a:ext>
                </a:extLst>
              </a:tr>
              <a:tr h="3184317">
                <a:tc>
                  <a:txBody>
                    <a:bodyPr/>
                    <a:lstStyle/>
                    <a:p>
                      <a:r>
                        <a:rPr lang="it-IT" sz="1600" dirty="0">
                          <a:solidFill>
                            <a:schemeClr val="tx1"/>
                          </a:solidFill>
                          <a:effectLst/>
                        </a:rPr>
                        <a:t>Analisi di dati, informazioni, documentazione programmatoria ed attuativa esistente</a:t>
                      </a:r>
                    </a:p>
                    <a:p>
                      <a:endParaRPr lang="it-IT" sz="1600" dirty="0">
                        <a:solidFill>
                          <a:schemeClr val="tx1"/>
                        </a:solidFill>
                        <a:effectLst/>
                      </a:endParaRPr>
                    </a:p>
                    <a:p>
                      <a:r>
                        <a:rPr lang="it-IT" sz="1600" dirty="0">
                          <a:solidFill>
                            <a:schemeClr val="tx1"/>
                          </a:solidFill>
                          <a:effectLst/>
                        </a:rPr>
                        <a:t>Interviste individuali e di piccolo gruppo semi-strutturate</a:t>
                      </a:r>
                    </a:p>
                  </a:txBody>
                  <a:tcPr marL="68580" marR="68580" marT="0" marB="0">
                    <a:noFill/>
                  </a:tcPr>
                </a:tc>
                <a:tc>
                  <a:txBody>
                    <a:bodyPr/>
                    <a:lstStyle/>
                    <a:p>
                      <a:r>
                        <a:rPr lang="it-IT" sz="1250" dirty="0">
                          <a:effectLst/>
                        </a:rPr>
                        <a:t>Analisi di contesto dei territori di riferimento</a:t>
                      </a:r>
                    </a:p>
                    <a:p>
                      <a:r>
                        <a:rPr lang="it-IT" sz="1250" dirty="0">
                          <a:effectLst/>
                        </a:rPr>
                        <a:t> </a:t>
                      </a:r>
                    </a:p>
                    <a:p>
                      <a:r>
                        <a:rPr lang="it-IT" sz="1250" dirty="0">
                          <a:effectLst/>
                        </a:rPr>
                        <a:t>Analisi dei documenti relativi alla creazione delle Strategie territoriali: dossier, verbali, documenti di lavoro.</a:t>
                      </a:r>
                    </a:p>
                    <a:p>
                      <a:r>
                        <a:rPr lang="it-IT" sz="1250" dirty="0">
                          <a:effectLst/>
                        </a:rPr>
                        <a:t> </a:t>
                      </a:r>
                    </a:p>
                    <a:p>
                      <a:r>
                        <a:rPr lang="it-IT" sz="1250" dirty="0">
                          <a:effectLst/>
                        </a:rPr>
                        <a:t>Analisi delle ST con particolare attenzione alle informazioni relative ai partenariati e ai processi partecipativi.</a:t>
                      </a:r>
                    </a:p>
                    <a:p>
                      <a:r>
                        <a:rPr lang="it-IT" sz="1250" dirty="0">
                          <a:effectLst/>
                        </a:rPr>
                        <a:t> </a:t>
                      </a:r>
                    </a:p>
                    <a:p>
                      <a:r>
                        <a:rPr lang="it-IT" sz="1250" dirty="0">
                          <a:effectLst/>
                        </a:rPr>
                        <a:t>Analisi report e dati di monitoraggio.</a:t>
                      </a:r>
                    </a:p>
                  </a:txBody>
                  <a:tcPr marL="68580" marR="68580" marT="0" marB="0"/>
                </a:tc>
                <a:tc>
                  <a:txBody>
                    <a:bodyPr/>
                    <a:lstStyle/>
                    <a:p>
                      <a:r>
                        <a:rPr lang="it-IT" sz="1250" dirty="0">
                          <a:effectLst/>
                        </a:rPr>
                        <a:t>- Confronto dati desk con osservazioni di campo</a:t>
                      </a:r>
                    </a:p>
                    <a:p>
                      <a:r>
                        <a:rPr lang="it-IT" sz="1250" dirty="0">
                          <a:effectLst/>
                        </a:rPr>
                        <a:t> </a:t>
                      </a:r>
                    </a:p>
                    <a:p>
                      <a:r>
                        <a:rPr lang="it-IT" sz="1250" dirty="0">
                          <a:effectLst/>
                        </a:rPr>
                        <a:t>- Interviste (individuali) semi-strutturate a un panel di referenti delle ST AAII e GAL</a:t>
                      </a:r>
                    </a:p>
                    <a:p>
                      <a:r>
                        <a:rPr lang="it-IT" sz="1250" dirty="0">
                          <a:effectLst/>
                        </a:rPr>
                        <a:t> </a:t>
                      </a:r>
                      <a:endParaRPr lang="it-IT" sz="1250" dirty="0">
                        <a:effectLst/>
                        <a:latin typeface="Times New Roman" panose="02020603050405020304" pitchFamily="18" charset="0"/>
                        <a:ea typeface="MS ??"/>
                        <a:cs typeface="Times New Roman" panose="02020603050405020304" pitchFamily="18" charset="0"/>
                      </a:endParaRPr>
                    </a:p>
                  </a:txBody>
                  <a:tcPr marL="68580" marR="68580" marT="0" marB="0"/>
                </a:tc>
                <a:tc>
                  <a:txBody>
                    <a:bodyPr/>
                    <a:lstStyle/>
                    <a:p>
                      <a:r>
                        <a:rPr lang="it-IT" sz="1250" dirty="0">
                          <a:effectLst/>
                        </a:rPr>
                        <a:t>- Analisi di contesto: ricostruzione delle evidenze territoriali</a:t>
                      </a:r>
                    </a:p>
                    <a:p>
                      <a:r>
                        <a:rPr lang="it-IT" sz="1250" dirty="0">
                          <a:effectLst/>
                        </a:rPr>
                        <a:t> </a:t>
                      </a:r>
                    </a:p>
                    <a:p>
                      <a:r>
                        <a:rPr lang="it-IT" sz="1250" dirty="0">
                          <a:effectLst/>
                        </a:rPr>
                        <a:t>- Analisi dei documenti: ricostruzione e rielaborazione delle narrative</a:t>
                      </a:r>
                    </a:p>
                    <a:p>
                      <a:r>
                        <a:rPr lang="it-IT" sz="1250" dirty="0">
                          <a:effectLst/>
                        </a:rPr>
                        <a:t> </a:t>
                      </a:r>
                    </a:p>
                    <a:p>
                      <a:r>
                        <a:rPr lang="it-IT" sz="1250" dirty="0">
                          <a:effectLst/>
                        </a:rPr>
                        <a:t>- Analisi report e dati monitoraggio: approfondimento dedicato al tema delle sinergie e complementarietà rispetto a processi, azioni, strumenti presenti sul territorio e rispetto ai programmi</a:t>
                      </a:r>
                    </a:p>
                    <a:p>
                      <a:r>
                        <a:rPr lang="it-IT" sz="1250" dirty="0">
                          <a:effectLst/>
                        </a:rPr>
                        <a:t> </a:t>
                      </a:r>
                    </a:p>
                    <a:p>
                      <a:r>
                        <a:rPr lang="it-IT" sz="1250" dirty="0">
                          <a:effectLst/>
                        </a:rPr>
                        <a:t>- Interviste: analisi con tecniche di text-mining</a:t>
                      </a:r>
                    </a:p>
                  </a:txBody>
                  <a:tcPr marL="68580" marR="68580" marT="0" marB="0"/>
                </a:tc>
                <a:tc>
                  <a:txBody>
                    <a:bodyPr/>
                    <a:lstStyle/>
                    <a:p>
                      <a:r>
                        <a:rPr lang="it-IT" sz="1250" dirty="0">
                          <a:effectLst/>
                        </a:rPr>
                        <a:t>- Attualizzazione delle evidenze territoriali</a:t>
                      </a:r>
                    </a:p>
                    <a:p>
                      <a:r>
                        <a:rPr lang="it-IT" sz="1250" dirty="0">
                          <a:effectLst/>
                        </a:rPr>
                        <a:t> </a:t>
                      </a:r>
                    </a:p>
                    <a:p>
                      <a:r>
                        <a:rPr lang="it-IT" sz="1250" dirty="0">
                          <a:effectLst/>
                        </a:rPr>
                        <a:t>- In ragione della formulazione delle domande (D1), la finalità della ricerca è l’acquisizione e trasferimento di conoscenza e l’esplicitazione della rappresentazione e della percezione degli attori locali</a:t>
                      </a:r>
                    </a:p>
                    <a:p>
                      <a:r>
                        <a:rPr lang="it-IT" sz="1250" dirty="0">
                          <a:effectLst/>
                        </a:rPr>
                        <a:t> </a:t>
                      </a:r>
                    </a:p>
                    <a:p>
                      <a:r>
                        <a:rPr lang="it-IT" sz="1250" dirty="0">
                          <a:effectLst/>
                        </a:rPr>
                        <a:t>- Sistematizzazione delle fonti e degli esiti in chiave propedeutica alla trattazione del Report 2029</a:t>
                      </a:r>
                      <a:endParaRPr lang="it-IT" sz="1250" dirty="0">
                        <a:effectLst/>
                        <a:latin typeface="Times New Roman" panose="02020603050405020304" pitchFamily="18" charset="0"/>
                        <a:ea typeface="MS ??"/>
                        <a:cs typeface="Times New Roman" panose="02020603050405020304" pitchFamily="18" charset="0"/>
                      </a:endParaRPr>
                    </a:p>
                  </a:txBody>
                  <a:tcPr marL="68580" marR="68580" marT="0" marB="0"/>
                </a:tc>
                <a:extLst>
                  <a:ext uri="{0D108BD9-81ED-4DB2-BD59-A6C34878D82A}">
                    <a16:rowId xmlns:a16="http://schemas.microsoft.com/office/drawing/2014/main" val="1278899299"/>
                  </a:ext>
                </a:extLst>
              </a:tr>
            </a:tbl>
          </a:graphicData>
        </a:graphic>
      </p:graphicFrame>
    </p:spTree>
    <p:extLst>
      <p:ext uri="{BB962C8B-B14F-4D97-AF65-F5344CB8AC3E}">
        <p14:creationId xmlns:p14="http://schemas.microsoft.com/office/powerpoint/2010/main" val="2430203973"/>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p:cNvSpPr/>
          <p:nvPr/>
        </p:nvSpPr>
        <p:spPr>
          <a:xfrm>
            <a:off x="5977217" y="3244334"/>
            <a:ext cx="237566" cy="369332"/>
          </a:xfrm>
          <a:prstGeom prst="rect">
            <a:avLst/>
          </a:prstGeom>
        </p:spPr>
        <p:txBody>
          <a:bodyPr wrap="none">
            <a:spAutoFit/>
          </a:bodyPr>
          <a:lstStyle/>
          <a:p>
            <a:r>
              <a:rPr lang="it-IT" dirty="0"/>
              <a:t> </a:t>
            </a:r>
          </a:p>
        </p:txBody>
      </p:sp>
      <p:sp>
        <p:nvSpPr>
          <p:cNvPr id="19" name="Rectangle 20"/>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p:cNvSpPr>
            <a:spLocks noGrp="1"/>
          </p:cNvSpPr>
          <p:nvPr>
            <p:ph type="title"/>
          </p:nvPr>
        </p:nvSpPr>
        <p:spPr>
          <a:xfrm>
            <a:off x="530351" y="285787"/>
            <a:ext cx="11024340" cy="550102"/>
          </a:xfrm>
        </p:spPr>
        <p:txBody>
          <a:bodyPr>
            <a:noAutofit/>
          </a:bodyPr>
          <a:lstStyle/>
          <a:p>
            <a:pPr algn="ctr"/>
            <a:r>
              <a:rPr lang="it-IT" sz="2000" b="1" dirty="0">
                <a:solidFill>
                  <a:srgbClr val="156082"/>
                </a:solidFill>
                <a:effectLst/>
                <a:latin typeface="Arial" panose="020B0604020202020204" pitchFamily="34" charset="0"/>
                <a:ea typeface="MS ??"/>
                <a:cs typeface="Arial" panose="020B0604020202020204" pitchFamily="34" charset="0"/>
              </a:rPr>
              <a:t>La Valutazione dello Sviluppo Locale Integrato e Partecipativo (SVLIP)</a:t>
            </a:r>
            <a:br>
              <a:rPr lang="it-IT" sz="2000" b="1" dirty="0">
                <a:solidFill>
                  <a:srgbClr val="156082"/>
                </a:solidFill>
                <a:effectLst/>
                <a:latin typeface="Arial" panose="020B0604020202020204" pitchFamily="34" charset="0"/>
                <a:ea typeface="MS ??"/>
                <a:cs typeface="Arial" panose="020B0604020202020204" pitchFamily="34" charset="0"/>
              </a:rPr>
            </a:br>
            <a:r>
              <a:rPr lang="it-IT" sz="2000" b="1" dirty="0">
                <a:effectLst/>
                <a:latin typeface="Arial" panose="020B0604020202020204" pitchFamily="34" charset="0"/>
                <a:ea typeface="MS ??"/>
                <a:cs typeface="Arial" panose="020B0604020202020204" pitchFamily="34" charset="0"/>
              </a:rPr>
              <a:t>cronoprogramma</a:t>
            </a:r>
            <a:endParaRPr lang="it-IT" sz="2000" b="1" dirty="0">
              <a:latin typeface="Arial" panose="020B0604020202020204" pitchFamily="34" charset="0"/>
              <a:cs typeface="Arial" panose="020B0604020202020204" pitchFamily="34" charset="0"/>
            </a:endParaRPr>
          </a:p>
        </p:txBody>
      </p:sp>
      <p:sp>
        <p:nvSpPr>
          <p:cNvPr id="3" name="CasellaDiTesto 2">
            <a:extLst>
              <a:ext uri="{FF2B5EF4-FFF2-40B4-BE49-F238E27FC236}">
                <a16:creationId xmlns:a16="http://schemas.microsoft.com/office/drawing/2014/main" id="{905504F3-8233-169D-3FE5-F9A070D630EA}"/>
              </a:ext>
            </a:extLst>
          </p:cNvPr>
          <p:cNvSpPr txBox="1"/>
          <p:nvPr/>
        </p:nvSpPr>
        <p:spPr>
          <a:xfrm>
            <a:off x="530351" y="2034870"/>
            <a:ext cx="10515600" cy="923330"/>
          </a:xfrm>
          <a:prstGeom prst="rect">
            <a:avLst/>
          </a:prstGeom>
          <a:noFill/>
        </p:spPr>
        <p:txBody>
          <a:bodyPr wrap="square">
            <a:spAutoFit/>
          </a:bodyPr>
          <a:lstStyle/>
          <a:p>
            <a:pPr algn="just" rtl="0"/>
            <a:endParaRPr lang="it-IT" dirty="0">
              <a:solidFill>
                <a:srgbClr val="000000"/>
              </a:solidFill>
            </a:endParaRPr>
          </a:p>
          <a:p>
            <a:pPr algn="just" rtl="0"/>
            <a:endParaRPr lang="it-IT" b="0" i="0" u="none" strike="noStrike" kern="1200" baseline="0" dirty="0">
              <a:solidFill>
                <a:srgbClr val="000000"/>
              </a:solidFill>
            </a:endParaRPr>
          </a:p>
          <a:p>
            <a:pPr algn="just" rtl="0"/>
            <a:endParaRPr lang="it-IT" b="0" i="0" u="none" strike="noStrike" kern="1200" baseline="0" dirty="0">
              <a:solidFill>
                <a:srgbClr val="000000"/>
              </a:solidFill>
            </a:endParaRPr>
          </a:p>
        </p:txBody>
      </p:sp>
      <p:graphicFrame>
        <p:nvGraphicFramePr>
          <p:cNvPr id="5" name="Tabella 4">
            <a:extLst>
              <a:ext uri="{FF2B5EF4-FFF2-40B4-BE49-F238E27FC236}">
                <a16:creationId xmlns:a16="http://schemas.microsoft.com/office/drawing/2014/main" id="{5E556B2C-1E63-A24F-3B5F-035D6C38BCC4}"/>
              </a:ext>
            </a:extLst>
          </p:cNvPr>
          <p:cNvGraphicFramePr>
            <a:graphicFrameLocks noGrp="1"/>
          </p:cNvGraphicFramePr>
          <p:nvPr>
            <p:extLst>
              <p:ext uri="{D42A27DB-BD31-4B8C-83A1-F6EECF244321}">
                <p14:modId xmlns:p14="http://schemas.microsoft.com/office/powerpoint/2010/main" val="292984598"/>
              </p:ext>
            </p:extLst>
          </p:nvPr>
        </p:nvGraphicFramePr>
        <p:xfrm>
          <a:off x="530349" y="969276"/>
          <a:ext cx="11131298" cy="4943151"/>
        </p:xfrm>
        <a:graphic>
          <a:graphicData uri="http://schemas.openxmlformats.org/drawingml/2006/table">
            <a:tbl>
              <a:tblPr firstRow="1" firstCol="1" bandRow="1">
                <a:tableStyleId>{5C22544A-7EE6-4342-B048-85BDC9FD1C3A}</a:tableStyleId>
              </a:tblPr>
              <a:tblGrid>
                <a:gridCol w="477855">
                  <a:extLst>
                    <a:ext uri="{9D8B030D-6E8A-4147-A177-3AD203B41FA5}">
                      <a16:colId xmlns:a16="http://schemas.microsoft.com/office/drawing/2014/main" val="2913219888"/>
                    </a:ext>
                  </a:extLst>
                </a:gridCol>
                <a:gridCol w="4405967">
                  <a:extLst>
                    <a:ext uri="{9D8B030D-6E8A-4147-A177-3AD203B41FA5}">
                      <a16:colId xmlns:a16="http://schemas.microsoft.com/office/drawing/2014/main" val="3395587636"/>
                    </a:ext>
                  </a:extLst>
                </a:gridCol>
                <a:gridCol w="477032">
                  <a:extLst>
                    <a:ext uri="{9D8B030D-6E8A-4147-A177-3AD203B41FA5}">
                      <a16:colId xmlns:a16="http://schemas.microsoft.com/office/drawing/2014/main" val="3466531312"/>
                    </a:ext>
                  </a:extLst>
                </a:gridCol>
                <a:gridCol w="477032">
                  <a:extLst>
                    <a:ext uri="{9D8B030D-6E8A-4147-A177-3AD203B41FA5}">
                      <a16:colId xmlns:a16="http://schemas.microsoft.com/office/drawing/2014/main" val="3727778123"/>
                    </a:ext>
                  </a:extLst>
                </a:gridCol>
                <a:gridCol w="458592">
                  <a:extLst>
                    <a:ext uri="{9D8B030D-6E8A-4147-A177-3AD203B41FA5}">
                      <a16:colId xmlns:a16="http://schemas.microsoft.com/office/drawing/2014/main" val="2811937481"/>
                    </a:ext>
                  </a:extLst>
                </a:gridCol>
                <a:gridCol w="350716">
                  <a:extLst>
                    <a:ext uri="{9D8B030D-6E8A-4147-A177-3AD203B41FA5}">
                      <a16:colId xmlns:a16="http://schemas.microsoft.com/office/drawing/2014/main" val="2211060651"/>
                    </a:ext>
                  </a:extLst>
                </a:gridCol>
                <a:gridCol w="404654">
                  <a:extLst>
                    <a:ext uri="{9D8B030D-6E8A-4147-A177-3AD203B41FA5}">
                      <a16:colId xmlns:a16="http://schemas.microsoft.com/office/drawing/2014/main" val="1073551899"/>
                    </a:ext>
                  </a:extLst>
                </a:gridCol>
                <a:gridCol w="403833">
                  <a:extLst>
                    <a:ext uri="{9D8B030D-6E8A-4147-A177-3AD203B41FA5}">
                      <a16:colId xmlns:a16="http://schemas.microsoft.com/office/drawing/2014/main" val="1866969631"/>
                    </a:ext>
                  </a:extLst>
                </a:gridCol>
                <a:gridCol w="403833">
                  <a:extLst>
                    <a:ext uri="{9D8B030D-6E8A-4147-A177-3AD203B41FA5}">
                      <a16:colId xmlns:a16="http://schemas.microsoft.com/office/drawing/2014/main" val="3945539209"/>
                    </a:ext>
                  </a:extLst>
                </a:gridCol>
                <a:gridCol w="403833">
                  <a:extLst>
                    <a:ext uri="{9D8B030D-6E8A-4147-A177-3AD203B41FA5}">
                      <a16:colId xmlns:a16="http://schemas.microsoft.com/office/drawing/2014/main" val="1149158645"/>
                    </a:ext>
                  </a:extLst>
                </a:gridCol>
                <a:gridCol w="403833">
                  <a:extLst>
                    <a:ext uri="{9D8B030D-6E8A-4147-A177-3AD203B41FA5}">
                      <a16:colId xmlns:a16="http://schemas.microsoft.com/office/drawing/2014/main" val="2399114569"/>
                    </a:ext>
                  </a:extLst>
                </a:gridCol>
                <a:gridCol w="403833">
                  <a:extLst>
                    <a:ext uri="{9D8B030D-6E8A-4147-A177-3AD203B41FA5}">
                      <a16:colId xmlns:a16="http://schemas.microsoft.com/office/drawing/2014/main" val="661992971"/>
                    </a:ext>
                  </a:extLst>
                </a:gridCol>
                <a:gridCol w="403833">
                  <a:extLst>
                    <a:ext uri="{9D8B030D-6E8A-4147-A177-3AD203B41FA5}">
                      <a16:colId xmlns:a16="http://schemas.microsoft.com/office/drawing/2014/main" val="3263645590"/>
                    </a:ext>
                  </a:extLst>
                </a:gridCol>
                <a:gridCol w="502529">
                  <a:extLst>
                    <a:ext uri="{9D8B030D-6E8A-4147-A177-3AD203B41FA5}">
                      <a16:colId xmlns:a16="http://schemas.microsoft.com/office/drawing/2014/main" val="492398649"/>
                    </a:ext>
                  </a:extLst>
                </a:gridCol>
                <a:gridCol w="619319">
                  <a:extLst>
                    <a:ext uri="{9D8B030D-6E8A-4147-A177-3AD203B41FA5}">
                      <a16:colId xmlns:a16="http://schemas.microsoft.com/office/drawing/2014/main" val="1245856409"/>
                    </a:ext>
                  </a:extLst>
                </a:gridCol>
                <a:gridCol w="534604">
                  <a:extLst>
                    <a:ext uri="{9D8B030D-6E8A-4147-A177-3AD203B41FA5}">
                      <a16:colId xmlns:a16="http://schemas.microsoft.com/office/drawing/2014/main" val="3821896337"/>
                    </a:ext>
                  </a:extLst>
                </a:gridCol>
              </a:tblGrid>
              <a:tr h="224237">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Valutazione SVLIP</a:t>
                      </a:r>
                      <a:endParaRPr lang="it-IT" sz="1200" kern="100">
                        <a:effectLst/>
                        <a:latin typeface="Times New Roman" panose="02020603050405020304" pitchFamily="18" charset="0"/>
                        <a:ea typeface="MS ??"/>
                      </a:endParaRPr>
                    </a:p>
                  </a:txBody>
                  <a:tcPr marL="44450" marR="44450" marT="0" marB="0" anchor="ctr"/>
                </a:tc>
                <a:tc gridSpan="2">
                  <a:txBody>
                    <a:bodyPr/>
                    <a:lstStyle/>
                    <a:p>
                      <a:r>
                        <a:rPr lang="it-IT" sz="1200" kern="100" dirty="0">
                          <a:effectLst/>
                        </a:rPr>
                        <a:t>2024</a:t>
                      </a:r>
                      <a:endParaRPr lang="it-IT" sz="1200" kern="100" dirty="0">
                        <a:effectLst/>
                        <a:latin typeface="Times New Roman" panose="02020603050405020304" pitchFamily="18" charset="0"/>
                      </a:endParaRPr>
                    </a:p>
                  </a:txBody>
                  <a:tcPr marL="44450" marR="44450" marT="0" marB="0" anchor="ctr"/>
                </a:tc>
                <a:tc hMerge="1">
                  <a:txBody>
                    <a:bodyPr/>
                    <a:lstStyle/>
                    <a:p>
                      <a:endParaRPr dirty="0"/>
                    </a:p>
                  </a:txBody>
                  <a:tcPr marL="44450" marR="44450" marT="0" marB="0" anchor="ctr"/>
                </a:tc>
                <a:tc>
                  <a:txBody>
                    <a:bodyPr/>
                    <a:lstStyle/>
                    <a:p>
                      <a:r>
                        <a:rPr lang="it-IT" sz="1200" kern="100" dirty="0">
                          <a:effectLst/>
                        </a:rPr>
                        <a:t> 2025</a:t>
                      </a: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127259579"/>
                  </a:ext>
                </a:extLst>
              </a:tr>
              <a:tr h="205551">
                <a:tc gridSpan="2">
                  <a:txBody>
                    <a:bodyPr/>
                    <a:lstStyle/>
                    <a:p>
                      <a:r>
                        <a:rPr lang="it-IT" sz="1200" kern="100">
                          <a:effectLst/>
                        </a:rPr>
                        <a:t>A. Ricognizione delle fonti e valutabilità </a:t>
                      </a:r>
                      <a:endParaRPr lang="it-IT" sz="1200" kern="100">
                        <a:effectLst/>
                        <a:latin typeface="Times New Roman" panose="02020603050405020304" pitchFamily="18" charset="0"/>
                        <a:ea typeface="MS ??"/>
                      </a:endParaRPr>
                    </a:p>
                  </a:txBody>
                  <a:tcPr marL="44450" marR="44450" marT="0" marB="0" anchor="b"/>
                </a:tc>
                <a:tc hMerge="1">
                  <a:txBody>
                    <a:bodyPr/>
                    <a:lstStyle/>
                    <a:p>
                      <a:endParaRPr lang="it-IT"/>
                    </a:p>
                  </a:txBody>
                  <a:tcPr/>
                </a:tc>
                <a:tc>
                  <a:txBody>
                    <a:bodyPr/>
                    <a:lstStyle/>
                    <a:p>
                      <a:pPr algn="ctr"/>
                      <a:r>
                        <a:rPr lang="it-IT" sz="1200" b="1" kern="100" dirty="0">
                          <a:solidFill>
                            <a:schemeClr val="bg1"/>
                          </a:solidFill>
                          <a:effectLst/>
                        </a:rPr>
                        <a:t> 11</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12</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1</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2</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3</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4</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5</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6</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7</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8</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9</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10</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11</a:t>
                      </a:r>
                      <a:endParaRPr lang="it-IT" sz="1200" b="1" kern="100" dirty="0">
                        <a:solidFill>
                          <a:schemeClr val="bg1"/>
                        </a:solidFill>
                        <a:effectLst/>
                        <a:latin typeface="Times New Roman" panose="02020603050405020304" pitchFamily="18" charset="0"/>
                        <a:ea typeface="MS ??"/>
                      </a:endParaRPr>
                    </a:p>
                  </a:txBody>
                  <a:tcPr marL="44450" marR="44450" marT="0" marB="0" anchor="ctr"/>
                </a:tc>
                <a:tc>
                  <a:txBody>
                    <a:bodyPr/>
                    <a:lstStyle/>
                    <a:p>
                      <a:pPr algn="ctr"/>
                      <a:r>
                        <a:rPr lang="it-IT" sz="1200" b="1" kern="100" dirty="0">
                          <a:solidFill>
                            <a:schemeClr val="bg1"/>
                          </a:solidFill>
                          <a:effectLst/>
                        </a:rPr>
                        <a:t> 12</a:t>
                      </a:r>
                      <a:endParaRPr lang="it-IT" sz="1200" b="1" kern="100" dirty="0">
                        <a:solidFill>
                          <a:schemeClr val="bg1"/>
                        </a:solidFill>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186462835"/>
                  </a:ext>
                </a:extLst>
              </a:tr>
              <a:tr h="271545">
                <a:tc>
                  <a:txBody>
                    <a:bodyPr/>
                    <a:lstStyle/>
                    <a:p>
                      <a:r>
                        <a:rPr lang="it-IT" sz="1200" kern="100">
                          <a:effectLst/>
                        </a:rPr>
                        <a:t>A1</a:t>
                      </a:r>
                      <a:endParaRPr lang="it-IT" sz="1200" kern="100">
                        <a:effectLst/>
                        <a:latin typeface="Times New Roman" panose="02020603050405020304" pitchFamily="18" charset="0"/>
                        <a:ea typeface="MS ??"/>
                      </a:endParaRPr>
                    </a:p>
                  </a:txBody>
                  <a:tcPr marL="44450" marR="44450" marT="0" marB="0" anchor="b"/>
                </a:tc>
                <a:tc>
                  <a:txBody>
                    <a:bodyPr/>
                    <a:lstStyle/>
                    <a:p>
                      <a:r>
                        <a:rPr lang="it-IT" sz="1200" kern="100" dirty="0">
                          <a:effectLst/>
                        </a:rPr>
                        <a:t>Verifica della disponibilità delle informazioni di contesto</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867035770"/>
                  </a:ext>
                </a:extLst>
              </a:tr>
              <a:tr h="369991">
                <a:tc>
                  <a:txBody>
                    <a:bodyPr/>
                    <a:lstStyle/>
                    <a:p>
                      <a:r>
                        <a:rPr lang="it-IT" sz="1200" kern="100">
                          <a:effectLst/>
                        </a:rPr>
                        <a:t>A2</a:t>
                      </a:r>
                      <a:endParaRPr lang="it-IT" sz="1200" kern="100">
                        <a:effectLst/>
                        <a:latin typeface="Times New Roman" panose="02020603050405020304" pitchFamily="18" charset="0"/>
                        <a:ea typeface="MS ??"/>
                      </a:endParaRPr>
                    </a:p>
                  </a:txBody>
                  <a:tcPr marL="44450" marR="44450" marT="0" marB="0" anchor="b"/>
                </a:tc>
                <a:tc>
                  <a:txBody>
                    <a:bodyPr/>
                    <a:lstStyle/>
                    <a:p>
                      <a:r>
                        <a:rPr lang="it-IT" sz="1200" kern="100" dirty="0">
                          <a:effectLst/>
                        </a:rPr>
                        <a:t>Verifica della disponibilità dei materiali prodotti dai valutatori/studi/ricerche</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561900564"/>
                  </a:ext>
                </a:extLst>
              </a:tr>
              <a:tr h="224237">
                <a:tc>
                  <a:txBody>
                    <a:bodyPr/>
                    <a:lstStyle/>
                    <a:p>
                      <a:r>
                        <a:rPr lang="it-IT" sz="1200" kern="100">
                          <a:effectLst/>
                        </a:rPr>
                        <a:t>A3</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Verifica della disponibilità dei dati di monitoraggio</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632305613"/>
                  </a:ext>
                </a:extLst>
              </a:tr>
              <a:tr h="224237">
                <a:tc>
                  <a:txBody>
                    <a:bodyPr/>
                    <a:lstStyle/>
                    <a:p>
                      <a:r>
                        <a:rPr lang="it-IT" sz="1200" kern="100">
                          <a:effectLst/>
                        </a:rPr>
                        <a:t>A4</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Verifica della disponibilità di strumenti tecnici per le survey</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2483639178"/>
                  </a:ext>
                </a:extLst>
              </a:tr>
              <a:tr h="205551">
                <a:tc>
                  <a:txBody>
                    <a:bodyPr/>
                    <a:lstStyle/>
                    <a:p>
                      <a:r>
                        <a:rPr lang="it-IT" sz="1200" kern="100">
                          <a:effectLst/>
                        </a:rPr>
                        <a:t>A5</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Definizione degli strumenti di indagine e dei modelli di analisi</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3986683889"/>
                  </a:ext>
                </a:extLst>
              </a:tr>
              <a:tr h="448474">
                <a:tc>
                  <a:txBody>
                    <a:bodyPr/>
                    <a:lstStyle/>
                    <a:p>
                      <a:r>
                        <a:rPr lang="it-IT" sz="1200" kern="100">
                          <a:effectLst/>
                        </a:rPr>
                        <a:t>A6</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Acquisizione e analisi di dati, studi, analisi aggiornate sul contesto socio-economico regionale (Osservatorio RAVDA)</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4249184415"/>
                  </a:ext>
                </a:extLst>
              </a:tr>
              <a:tr h="369991">
                <a:tc>
                  <a:txBody>
                    <a:bodyPr/>
                    <a:lstStyle/>
                    <a:p>
                      <a:r>
                        <a:rPr lang="it-IT" sz="1200" kern="100">
                          <a:effectLst/>
                        </a:rPr>
                        <a:t>A7</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Acquisizione e analisi documenti relativi alla creazione delle Strategie territoriali</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3969303184"/>
                  </a:ext>
                </a:extLst>
              </a:tr>
              <a:tr h="205551">
                <a:tc gridSpan="2">
                  <a:txBody>
                    <a:bodyPr/>
                    <a:lstStyle/>
                    <a:p>
                      <a:r>
                        <a:rPr lang="it-IT" sz="1200" kern="100" dirty="0">
                          <a:effectLst/>
                        </a:rPr>
                        <a:t>B. Rilevazioni di campo (dati primari)</a:t>
                      </a:r>
                      <a:endParaRPr lang="it-IT" sz="1200" kern="100" dirty="0">
                        <a:effectLst/>
                        <a:latin typeface="Times New Roman" panose="02020603050405020304" pitchFamily="18" charset="0"/>
                        <a:ea typeface="MS ??"/>
                      </a:endParaRPr>
                    </a:p>
                  </a:txBody>
                  <a:tcPr marL="44450" marR="44450" marT="0" marB="0" anchor="b"/>
                </a:tc>
                <a:tc hMerge="1">
                  <a:txBody>
                    <a:bodyPr/>
                    <a:lstStyle/>
                    <a:p>
                      <a:endParaRPr lang="it-IT"/>
                    </a:p>
                  </a:txBody>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2786797590"/>
                  </a:ext>
                </a:extLst>
              </a:tr>
              <a:tr h="224237">
                <a:tc>
                  <a:txBody>
                    <a:bodyPr/>
                    <a:lstStyle/>
                    <a:p>
                      <a:r>
                        <a:rPr lang="it-IT" sz="1200" kern="100">
                          <a:effectLst/>
                        </a:rPr>
                        <a:t>B1</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Interviste individuali semi-strutturate (D1)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3683376553"/>
                  </a:ext>
                </a:extLst>
              </a:tr>
              <a:tr h="205551">
                <a:tc gridSpan="2">
                  <a:txBody>
                    <a:bodyPr/>
                    <a:lstStyle/>
                    <a:p>
                      <a:r>
                        <a:rPr lang="it-IT" sz="1200" kern="100" dirty="0">
                          <a:effectLst/>
                        </a:rPr>
                        <a:t>C. Analisi dati ed elaborazione dei risultati </a:t>
                      </a:r>
                      <a:endParaRPr lang="it-IT" sz="1200" kern="100" dirty="0">
                        <a:effectLst/>
                        <a:latin typeface="Times New Roman" panose="02020603050405020304" pitchFamily="18" charset="0"/>
                        <a:ea typeface="MS ??"/>
                      </a:endParaRPr>
                    </a:p>
                  </a:txBody>
                  <a:tcPr marL="44450" marR="44450" marT="0" marB="0" anchor="ctr"/>
                </a:tc>
                <a:tc hMerge="1">
                  <a:txBody>
                    <a:bodyPr/>
                    <a:lstStyle/>
                    <a:p>
                      <a:endParaRPr lang="it-IT"/>
                    </a:p>
                  </a:txBody>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3484880454"/>
                  </a:ext>
                </a:extLst>
              </a:tr>
              <a:tr h="448474">
                <a:tc>
                  <a:txBody>
                    <a:bodyPr/>
                    <a:lstStyle/>
                    <a:p>
                      <a:r>
                        <a:rPr lang="it-IT" sz="1200" kern="100">
                          <a:effectLst/>
                        </a:rPr>
                        <a:t>C1</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Analisi delle Strategie territoriali con particolare attenzione alle informazioni relative ai partenariati e ai processi partecipativi</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446556046"/>
                  </a:ext>
                </a:extLst>
              </a:tr>
              <a:tr h="369991">
                <a:tc>
                  <a:txBody>
                    <a:bodyPr/>
                    <a:lstStyle/>
                    <a:p>
                      <a:r>
                        <a:rPr lang="it-IT" sz="1200" kern="100">
                          <a:effectLst/>
                        </a:rPr>
                        <a:t>C2</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Utilizzo degli strumenti e modelli interpretativi e sintesi/esiti in forma quali-quantitativa</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848753761"/>
                  </a:ext>
                </a:extLst>
              </a:tr>
              <a:tr h="369991">
                <a:tc>
                  <a:txBody>
                    <a:bodyPr/>
                    <a:lstStyle/>
                    <a:p>
                      <a:r>
                        <a:rPr lang="it-IT" sz="1200" kern="100">
                          <a:effectLst/>
                        </a:rPr>
                        <a:t>C3</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Elaborazione dei risultati - risposte alle DV, elaborazione delle raccomandazioni</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3039056187"/>
                  </a:ext>
                </a:extLst>
              </a:tr>
              <a:tr h="205551">
                <a:tc gridSpan="2">
                  <a:txBody>
                    <a:bodyPr/>
                    <a:lstStyle/>
                    <a:p>
                      <a:r>
                        <a:rPr lang="it-IT" sz="1200" kern="100">
                          <a:effectLst/>
                        </a:rPr>
                        <a:t>D. Elaborazione del Report di valutazione </a:t>
                      </a:r>
                      <a:endParaRPr lang="it-IT" sz="1200" kern="100">
                        <a:effectLst/>
                        <a:latin typeface="Times New Roman" panose="02020603050405020304" pitchFamily="18" charset="0"/>
                        <a:ea typeface="MS ??"/>
                      </a:endParaRPr>
                    </a:p>
                  </a:txBody>
                  <a:tcPr marL="44450" marR="44450" marT="0" marB="0" anchor="ctr"/>
                </a:tc>
                <a:tc hMerge="1">
                  <a:txBody>
                    <a:bodyPr/>
                    <a:lstStyle/>
                    <a:p>
                      <a:endParaRPr lang="it-IT"/>
                    </a:p>
                  </a:txBody>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2620532711"/>
                  </a:ext>
                </a:extLst>
              </a:tr>
              <a:tr h="369991">
                <a:tc>
                  <a:txBody>
                    <a:bodyPr/>
                    <a:lstStyle/>
                    <a:p>
                      <a:r>
                        <a:rPr lang="it-IT" sz="1200" kern="100">
                          <a:effectLst/>
                        </a:rPr>
                        <a:t>D1</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Scrittura dei report, redazione del brief report e altri format per la presentazione/disseminazione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a:effectLst/>
                        </a:rPr>
                        <a:t> </a:t>
                      </a:r>
                      <a:endParaRPr lang="it-IT" sz="1200" kern="10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solidFill>
                      <a:srgbClr val="FF0000"/>
                    </a:solidFill>
                  </a:tcPr>
                </a:tc>
                <a:tc>
                  <a:txBody>
                    <a:bodyPr/>
                    <a:lstStyle/>
                    <a:p>
                      <a:r>
                        <a:rPr lang="it-IT" sz="1200" kern="100" dirty="0">
                          <a:effectLst/>
                        </a:rPr>
                        <a:t> </a:t>
                      </a:r>
                      <a:endParaRPr lang="it-IT" sz="1200" kern="100" dirty="0">
                        <a:effectLst/>
                        <a:latin typeface="Times New Roman" panose="02020603050405020304" pitchFamily="18" charset="0"/>
                        <a:ea typeface="MS ??"/>
                      </a:endParaRPr>
                    </a:p>
                  </a:txBody>
                  <a:tcPr marL="44450" marR="44450" marT="0" marB="0" anchor="ctr"/>
                </a:tc>
                <a:extLst>
                  <a:ext uri="{0D108BD9-81ED-4DB2-BD59-A6C34878D82A}">
                    <a16:rowId xmlns:a16="http://schemas.microsoft.com/office/drawing/2014/main" val="1629106616"/>
                  </a:ext>
                </a:extLst>
              </a:tr>
            </a:tbl>
          </a:graphicData>
        </a:graphic>
      </p:graphicFrame>
    </p:spTree>
    <p:extLst>
      <p:ext uri="{BB962C8B-B14F-4D97-AF65-F5344CB8AC3E}">
        <p14:creationId xmlns:p14="http://schemas.microsoft.com/office/powerpoint/2010/main" val="3630614664"/>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EC503-EEC6-728D-E8BD-3EAE7DF36659}"/>
            </a:ext>
          </a:extLst>
        </p:cNvPr>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89A0F092-674D-2CC1-1D7C-0F5B498D4FA6}"/>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62FCF834-C7A9-11B9-843F-D4C19C7BFD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727EABA0-3E5C-08E1-CCD4-FD7C07F94DB3}"/>
              </a:ext>
            </a:extLst>
          </p:cNvPr>
          <p:cNvSpPr/>
          <p:nvPr/>
        </p:nvSpPr>
        <p:spPr>
          <a:xfrm>
            <a:off x="5977217" y="3244334"/>
            <a:ext cx="237566" cy="369332"/>
          </a:xfrm>
          <a:prstGeom prst="rect">
            <a:avLst/>
          </a:prstGeom>
        </p:spPr>
        <p:txBody>
          <a:bodyPr wrap="none">
            <a:spAutoFit/>
          </a:bodyPr>
          <a:lstStyle/>
          <a:p>
            <a:r>
              <a:rPr lang="it-IT" dirty="0"/>
              <a:t> </a:t>
            </a:r>
          </a:p>
        </p:txBody>
      </p:sp>
      <p:sp>
        <p:nvSpPr>
          <p:cNvPr id="19" name="Rectangle 20">
            <a:extLst>
              <a:ext uri="{FF2B5EF4-FFF2-40B4-BE49-F238E27FC236}">
                <a16:creationId xmlns:a16="http://schemas.microsoft.com/office/drawing/2014/main" id="{52565224-F994-5B58-03A5-E3BCFFCB3DF8}"/>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a:extLst>
              <a:ext uri="{FF2B5EF4-FFF2-40B4-BE49-F238E27FC236}">
                <a16:creationId xmlns:a16="http://schemas.microsoft.com/office/drawing/2014/main" id="{9D4FEF0F-898D-39F7-943A-077BEF3FB53C}"/>
              </a:ext>
            </a:extLst>
          </p:cNvPr>
          <p:cNvSpPr>
            <a:spLocks noGrp="1"/>
          </p:cNvSpPr>
          <p:nvPr>
            <p:ph type="title"/>
          </p:nvPr>
        </p:nvSpPr>
        <p:spPr>
          <a:xfrm>
            <a:off x="530351" y="285787"/>
            <a:ext cx="10515600" cy="849702"/>
          </a:xfrm>
        </p:spPr>
        <p:txBody>
          <a:bodyPr>
            <a:normAutofit/>
          </a:bodyPr>
          <a:lstStyle/>
          <a:p>
            <a:pPr algn="ctr"/>
            <a:r>
              <a:rPr lang="it-IT" sz="3200" b="1" i="1" dirty="0">
                <a:solidFill>
                  <a:schemeClr val="accent1"/>
                </a:solidFill>
                <a:latin typeface="+mn-lt"/>
                <a:cs typeface="Arial" panose="020B0604020202020204" pitchFamily="34" charset="0"/>
              </a:rPr>
              <a:t>i prossimi passi</a:t>
            </a:r>
          </a:p>
        </p:txBody>
      </p:sp>
      <p:sp>
        <p:nvSpPr>
          <p:cNvPr id="3" name="CasellaDiTesto 2">
            <a:extLst>
              <a:ext uri="{FF2B5EF4-FFF2-40B4-BE49-F238E27FC236}">
                <a16:creationId xmlns:a16="http://schemas.microsoft.com/office/drawing/2014/main" id="{BEF733CF-5DD9-C658-250C-6A943FDF56E1}"/>
              </a:ext>
            </a:extLst>
          </p:cNvPr>
          <p:cNvSpPr txBox="1"/>
          <p:nvPr/>
        </p:nvSpPr>
        <p:spPr>
          <a:xfrm>
            <a:off x="530351" y="2058620"/>
            <a:ext cx="10515600" cy="2492990"/>
          </a:xfrm>
          <a:prstGeom prst="rect">
            <a:avLst/>
          </a:prstGeom>
          <a:noFill/>
        </p:spPr>
        <p:txBody>
          <a:bodyPr wrap="square">
            <a:spAutoFit/>
          </a:bodyPr>
          <a:lstStyle/>
          <a:p>
            <a:pPr algn="ctr" rtl="0"/>
            <a:r>
              <a:rPr lang="it-IT" sz="2400" b="1" i="0" u="none" strike="noStrike" kern="1200" baseline="0" dirty="0">
                <a:solidFill>
                  <a:srgbClr val="000000"/>
                </a:solidFill>
              </a:rPr>
              <a:t>L’attività </a:t>
            </a:r>
            <a:r>
              <a:rPr lang="it-IT" sz="2400" b="1" dirty="0">
                <a:solidFill>
                  <a:srgbClr val="000000"/>
                </a:solidFill>
              </a:rPr>
              <a:t>relativa alle Valutazioni PRS e SVLIP </a:t>
            </a:r>
            <a:r>
              <a:rPr lang="it-IT" sz="2400" b="1" i="0" u="none" strike="noStrike" kern="1200" baseline="0" dirty="0">
                <a:solidFill>
                  <a:srgbClr val="000000"/>
                </a:solidFill>
              </a:rPr>
              <a:t>è ormai entrata nella fase operativa e i componenti esterni NUVAL stanno attualmente procedendo a definire i passi per l’acquisizione delle fonti primarie e secondarie a supporto dell’analisi e </a:t>
            </a:r>
            <a:r>
              <a:rPr lang="it-IT" sz="2400" b="1" dirty="0">
                <a:solidFill>
                  <a:srgbClr val="000000"/>
                </a:solidFill>
              </a:rPr>
              <a:t>sviluppare </a:t>
            </a:r>
            <a:r>
              <a:rPr lang="it-IT" sz="2400" b="1" i="0" u="none" strike="noStrike" kern="1200" baseline="0" dirty="0">
                <a:solidFill>
                  <a:srgbClr val="000000"/>
                </a:solidFill>
              </a:rPr>
              <a:t>i relativi strumenti di indagine e analisi valutativa.</a:t>
            </a:r>
          </a:p>
          <a:p>
            <a:pPr algn="just" rtl="0"/>
            <a:endParaRPr lang="it-IT" sz="2400" dirty="0">
              <a:solidFill>
                <a:srgbClr val="000000"/>
              </a:solidFill>
            </a:endParaRPr>
          </a:p>
          <a:p>
            <a:pPr algn="just" rtl="0"/>
            <a:endParaRPr lang="it-IT" b="0" i="0" u="none" strike="noStrike" kern="1200" baseline="0" dirty="0">
              <a:solidFill>
                <a:srgbClr val="000000"/>
              </a:solidFill>
            </a:endParaRPr>
          </a:p>
          <a:p>
            <a:pPr algn="just" rtl="0"/>
            <a:endParaRPr lang="it-IT" b="0" i="0" u="none" strike="noStrike" kern="1200" baseline="0" dirty="0">
              <a:solidFill>
                <a:srgbClr val="000000"/>
              </a:solidFill>
            </a:endParaRPr>
          </a:p>
        </p:txBody>
      </p:sp>
    </p:spTree>
    <p:extLst>
      <p:ext uri="{BB962C8B-B14F-4D97-AF65-F5344CB8AC3E}">
        <p14:creationId xmlns:p14="http://schemas.microsoft.com/office/powerpoint/2010/main" val="2147457157"/>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979714"/>
            <a:ext cx="10515600" cy="5197249"/>
          </a:xfrm>
        </p:spPr>
        <p:txBody>
          <a:bodyPr/>
          <a:lstStyle/>
          <a:p>
            <a:pPr marL="0" indent="0" algn="ctr">
              <a:buNone/>
            </a:pPr>
            <a:r>
              <a:rPr lang="it-IT" b="1" dirty="0"/>
              <a:t>  </a:t>
            </a:r>
          </a:p>
          <a:p>
            <a:pPr marL="0" indent="0" algn="ctr">
              <a:buNone/>
            </a:pPr>
            <a:endParaRPr lang="it-IT" b="1" dirty="0">
              <a:solidFill>
                <a:schemeClr val="accent1">
                  <a:lumMod val="75000"/>
                </a:schemeClr>
              </a:solidFill>
            </a:endParaRPr>
          </a:p>
          <a:p>
            <a:pPr marL="0" indent="0" algn="ctr">
              <a:buNone/>
            </a:pPr>
            <a:r>
              <a:rPr lang="it-IT" b="1" dirty="0">
                <a:solidFill>
                  <a:schemeClr val="accent1">
                    <a:lumMod val="75000"/>
                  </a:schemeClr>
                </a:solidFill>
                <a:latin typeface="Arial" panose="020B0604020202020204" pitchFamily="34" charset="0"/>
                <a:cs typeface="Arial" panose="020B0604020202020204" pitchFamily="34" charset="0"/>
              </a:rPr>
              <a:t>GRAZIE PER L’ATTENZIONE</a:t>
            </a:r>
          </a:p>
          <a:p>
            <a:pPr marL="0" indent="0" algn="ctr">
              <a:buNone/>
            </a:pPr>
            <a:endParaRPr lang="it-IT" sz="1200" b="1" dirty="0">
              <a:solidFill>
                <a:schemeClr val="accent1">
                  <a:lumMod val="75000"/>
                </a:schemeClr>
              </a:solidFill>
              <a:latin typeface="Arial" panose="020B0604020202020204" pitchFamily="34" charset="0"/>
              <a:cs typeface="Arial" panose="020B0604020202020204" pitchFamily="34" charset="0"/>
            </a:endParaRPr>
          </a:p>
          <a:p>
            <a:pPr marL="0" indent="0" algn="ctr">
              <a:buNone/>
            </a:pPr>
            <a:r>
              <a:rPr lang="it-IT" sz="2000" b="1" dirty="0">
                <a:latin typeface="Arial" panose="020B0604020202020204" pitchFamily="34" charset="0"/>
                <a:cs typeface="Arial" panose="020B0604020202020204" pitchFamily="34" charset="0"/>
              </a:rPr>
              <a:t>Fabrizio Scotti</a:t>
            </a:r>
          </a:p>
          <a:p>
            <a:pPr marL="0" indent="0" algn="ctr">
              <a:buNone/>
            </a:pPr>
            <a:r>
              <a:rPr lang="it-IT" sz="2000" b="1" dirty="0">
                <a:latin typeface="Arial" panose="020B0604020202020204" pitchFamily="34" charset="0"/>
                <a:cs typeface="Arial" panose="020B0604020202020204" pitchFamily="34" charset="0"/>
              </a:rPr>
              <a:t>Componente esterno NUVAL</a:t>
            </a:r>
          </a:p>
        </p:txBody>
      </p:sp>
      <p:sp>
        <p:nvSpPr>
          <p:cNvPr id="4" name="Segnaposto piè di pagina 3"/>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p:cNvSpPr/>
          <p:nvPr/>
        </p:nvSpPr>
        <p:spPr>
          <a:xfrm>
            <a:off x="5977217" y="3244334"/>
            <a:ext cx="237566" cy="369332"/>
          </a:xfrm>
          <a:prstGeom prst="rect">
            <a:avLst/>
          </a:prstGeom>
        </p:spPr>
        <p:txBody>
          <a:bodyPr wrap="none">
            <a:spAutoFit/>
          </a:bodyPr>
          <a:lstStyle/>
          <a:p>
            <a:r>
              <a:rPr lang="it-IT" dirty="0"/>
              <a:t> </a:t>
            </a:r>
          </a:p>
        </p:txBody>
      </p:sp>
      <p:sp>
        <p:nvSpPr>
          <p:cNvPr id="18" name="Rectangle 5"/>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8" name="Rettangolo 7"/>
          <p:cNvSpPr/>
          <p:nvPr/>
        </p:nvSpPr>
        <p:spPr>
          <a:xfrm>
            <a:off x="3267341" y="4076004"/>
            <a:ext cx="5657318" cy="424732"/>
          </a:xfrm>
          <a:prstGeom prst="rect">
            <a:avLst/>
          </a:prstGeom>
        </p:spPr>
        <p:txBody>
          <a:bodyPr wrap="none">
            <a:spAutoFit/>
          </a:bodyPr>
          <a:lstStyle/>
          <a:p>
            <a:pPr lvl="0" algn="ctr">
              <a:lnSpc>
                <a:spcPct val="90000"/>
              </a:lnSpc>
              <a:spcBef>
                <a:spcPts val="1000"/>
              </a:spcBef>
            </a:pPr>
            <a:r>
              <a:rPr lang="it-IT" sz="2400" dirty="0">
                <a:solidFill>
                  <a:prstClr val="black"/>
                </a:solidFill>
                <a:latin typeface="Times New Roman" panose="02020603050405020304" pitchFamily="18" charset="0"/>
                <a:cs typeface="Times New Roman" panose="02020603050405020304" pitchFamily="18" charset="0"/>
              </a:rPr>
              <a:t>Comitato </a:t>
            </a:r>
            <a:r>
              <a:rPr lang="it-IT" sz="2400">
                <a:solidFill>
                  <a:prstClr val="black"/>
                </a:solidFill>
                <a:latin typeface="Times New Roman" panose="02020603050405020304" pitchFamily="18" charset="0"/>
                <a:cs typeface="Times New Roman" panose="02020603050405020304" pitchFamily="18" charset="0"/>
              </a:rPr>
              <a:t>di Sorveglianza </a:t>
            </a:r>
            <a:r>
              <a:rPr lang="it-IT" sz="2400" dirty="0">
                <a:solidFill>
                  <a:prstClr val="black"/>
                </a:solidFill>
                <a:latin typeface="Times New Roman" panose="02020603050405020304" pitchFamily="18" charset="0"/>
                <a:cs typeface="Times New Roman" panose="02020603050405020304" pitchFamily="18" charset="0"/>
              </a:rPr>
              <a:t>27 novembre 2024</a:t>
            </a:r>
          </a:p>
        </p:txBody>
      </p:sp>
      <p:sp>
        <p:nvSpPr>
          <p:cNvPr id="11" name="Titolo 1"/>
          <p:cNvSpPr txBox="1">
            <a:spLocks/>
          </p:cNvSpPr>
          <p:nvPr/>
        </p:nvSpPr>
        <p:spPr>
          <a:xfrm>
            <a:off x="1561823" y="234578"/>
            <a:ext cx="10515600" cy="849702"/>
          </a:xfrm>
          <a:prstGeom prst="rect">
            <a:avLst/>
          </a:prstGeom>
        </p:spPr>
        <p:txBody>
          <a:bodyPr vert="horz" lIns="91440" tIns="45720" rIns="91440" bIns="45720" rtlCol="0" anchor="b">
            <a:norm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3600" b="1" dirty="0">
                <a:latin typeface="Arial" panose="020B0604020202020204" pitchFamily="34" charset="0"/>
                <a:cs typeface="Arial" panose="020B0604020202020204" pitchFamily="34" charset="0"/>
              </a:rPr>
              <a:t>PR VALLE D’AOSTA FESR 2021-2027</a:t>
            </a:r>
          </a:p>
        </p:txBody>
      </p:sp>
    </p:spTree>
    <p:extLst>
      <p:ext uri="{BB962C8B-B14F-4D97-AF65-F5344CB8AC3E}">
        <p14:creationId xmlns:p14="http://schemas.microsoft.com/office/powerpoint/2010/main" val="305126716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0352" y="205274"/>
            <a:ext cx="10515600" cy="378916"/>
          </a:xfrm>
        </p:spPr>
        <p:txBody>
          <a:bodyPr>
            <a:noAutofit/>
          </a:bodyPr>
          <a:lstStyle/>
          <a:p>
            <a:pPr algn="ctr"/>
            <a:r>
              <a:rPr lang="it-IT" sz="2400" b="1" kern="0" dirty="0">
                <a:solidFill>
                  <a:srgbClr val="156082"/>
                </a:solidFill>
                <a:latin typeface="Arial" panose="020B0604020202020204" pitchFamily="34" charset="0"/>
                <a:ea typeface="MS ??"/>
                <a:cs typeface="Arial" panose="020B0604020202020204" pitchFamily="34" charset="0"/>
              </a:rPr>
              <a:t>Il PUV e le valutazioni condotte dal Nuval nel 2025</a:t>
            </a:r>
            <a:endParaRPr lang="it-IT" sz="2400" b="1" dirty="0">
              <a:latin typeface="Arial" panose="020B0604020202020204" pitchFamily="34" charset="0"/>
              <a:cs typeface="Arial" panose="020B0604020202020204" pitchFamily="34" charset="0"/>
            </a:endParaRPr>
          </a:p>
        </p:txBody>
      </p:sp>
      <p:sp>
        <p:nvSpPr>
          <p:cNvPr id="4" name="Segnaposto piè di pagina 3"/>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p:cNvSpPr/>
          <p:nvPr/>
        </p:nvSpPr>
        <p:spPr>
          <a:xfrm>
            <a:off x="5977217" y="3244334"/>
            <a:ext cx="237566" cy="369332"/>
          </a:xfrm>
          <a:prstGeom prst="rect">
            <a:avLst/>
          </a:prstGeom>
        </p:spPr>
        <p:txBody>
          <a:bodyPr wrap="none">
            <a:spAutoFit/>
          </a:bodyPr>
          <a:lstStyle/>
          <a:p>
            <a:r>
              <a:rPr lang="it-IT" dirty="0"/>
              <a:t> </a:t>
            </a:r>
          </a:p>
        </p:txBody>
      </p:sp>
      <p:sp>
        <p:nvSpPr>
          <p:cNvPr id="18" name="Rectangle 5"/>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6" name="Titolo 1">
            <a:extLst>
              <a:ext uri="{FF2B5EF4-FFF2-40B4-BE49-F238E27FC236}">
                <a16:creationId xmlns:a16="http://schemas.microsoft.com/office/drawing/2014/main" id="{78F4D132-2CFE-7FF8-7FFA-3D6C657CAC68}"/>
              </a:ext>
            </a:extLst>
          </p:cNvPr>
          <p:cNvSpPr txBox="1">
            <a:spLocks/>
          </p:cNvSpPr>
          <p:nvPr/>
        </p:nvSpPr>
        <p:spPr>
          <a:xfrm>
            <a:off x="530352" y="637062"/>
            <a:ext cx="11131296" cy="5352251"/>
          </a:xfrm>
          <a:prstGeom prst="rect">
            <a:avLst/>
          </a:prstGeom>
        </p:spPr>
        <p:txBody>
          <a:bodyPr vert="horz" lIns="91440" tIns="45720" rIns="91440" bIns="45720" rtlCol="0" anchor="t">
            <a:noAutofit/>
          </a:bodyPr>
          <a:lstStyle>
            <a:defPPr>
              <a:defRPr lang="it-IT"/>
            </a:defPPr>
            <a:lvl1pPr defTabSz="457200">
              <a:spcBef>
                <a:spcPct val="0"/>
              </a:spcBef>
              <a:buNone/>
              <a:defRPr sz="2000">
                <a:solidFill>
                  <a:schemeClr val="accent1"/>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it-IT" sz="1900" kern="100" dirty="0">
                <a:solidFill>
                  <a:schemeClr val="tx1"/>
                </a:solidFill>
                <a:effectLst/>
                <a:latin typeface="+mn-lt"/>
                <a:ea typeface="Aptos" panose="020B0004020202020204" pitchFamily="34" charset="0"/>
                <a:cs typeface="Arial" panose="020B0604020202020204" pitchFamily="34" charset="0"/>
              </a:rPr>
              <a:t>Il Piano Unitario di Valutazione della Politica regionale di sviluppo 2021/27 (</a:t>
            </a:r>
            <a:r>
              <a:rPr lang="it-IT" sz="1900" b="1" kern="100" dirty="0">
                <a:solidFill>
                  <a:schemeClr val="tx1"/>
                </a:solidFill>
                <a:effectLst/>
                <a:latin typeface="+mn-lt"/>
                <a:ea typeface="Aptos" panose="020B0004020202020204" pitchFamily="34" charset="0"/>
                <a:cs typeface="Arial" panose="020B0604020202020204" pitchFamily="34" charset="0"/>
              </a:rPr>
              <a:t>PUV</a:t>
            </a:r>
            <a:r>
              <a:rPr lang="it-IT" sz="1900" kern="100" dirty="0">
                <a:solidFill>
                  <a:schemeClr val="tx1"/>
                </a:solidFill>
                <a:effectLst/>
                <a:latin typeface="+mn-lt"/>
                <a:ea typeface="Aptos" panose="020B0004020202020204" pitchFamily="34" charset="0"/>
                <a:cs typeface="Arial" panose="020B0604020202020204" pitchFamily="34" charset="0"/>
              </a:rPr>
              <a:t>) è uno «strumento» che supporta il sistema di programmi, interventi e risorse che concorrono allo sviluppo e, </a:t>
            </a:r>
            <a:r>
              <a:rPr lang="it-IT" sz="1900" u="sng" kern="100" dirty="0">
                <a:solidFill>
                  <a:schemeClr val="tx1"/>
                </a:solidFill>
                <a:effectLst/>
                <a:latin typeface="+mn-lt"/>
                <a:ea typeface="Aptos" panose="020B0004020202020204" pitchFamily="34" charset="0"/>
                <a:cs typeface="Arial" panose="020B0604020202020204" pitchFamily="34" charset="0"/>
              </a:rPr>
              <a:t>attraverso le valutazioni</a:t>
            </a:r>
            <a:r>
              <a:rPr lang="it-IT" sz="1900" kern="100" dirty="0">
                <a:solidFill>
                  <a:schemeClr val="tx1"/>
                </a:solidFill>
                <a:effectLst/>
                <a:latin typeface="+mn-lt"/>
                <a:ea typeface="Aptos" panose="020B0004020202020204" pitchFamily="34" charset="0"/>
                <a:cs typeface="Arial" panose="020B0604020202020204" pitchFamily="34" charset="0"/>
              </a:rPr>
              <a:t>, contribuisce alla comprensione delle dinamiche trasformative del territorio, della società e dell’economia regionale nel cammino verso gli obiettivi di Agenda 2030.</a:t>
            </a:r>
          </a:p>
          <a:p>
            <a:endParaRPr lang="it-IT" sz="1900" kern="100" dirty="0">
              <a:effectLst/>
              <a:latin typeface="+mn-lt"/>
              <a:ea typeface="Aptos" panose="020B0004020202020204" pitchFamily="34" charset="0"/>
              <a:cs typeface="Arial" panose="020B0604020202020204" pitchFamily="34" charset="0"/>
            </a:endParaRPr>
          </a:p>
          <a:p>
            <a:r>
              <a:rPr lang="it-IT" sz="1900" kern="100" dirty="0">
                <a:solidFill>
                  <a:schemeClr val="tx1"/>
                </a:solidFill>
                <a:latin typeface="+mn-lt"/>
                <a:ea typeface="Aptos" panose="020B0004020202020204" pitchFamily="34" charset="0"/>
                <a:cs typeface="Arial" panose="020B0604020202020204" pitchFamily="34" charset="0"/>
              </a:rPr>
              <a:t>Il </a:t>
            </a:r>
            <a:r>
              <a:rPr lang="it-IT" sz="1900" kern="100" dirty="0">
                <a:solidFill>
                  <a:schemeClr val="tx1"/>
                </a:solidFill>
                <a:effectLst/>
                <a:latin typeface="+mn-lt"/>
                <a:ea typeface="Aptos" panose="020B0004020202020204" pitchFamily="34" charset="0"/>
                <a:cs typeface="Arial" panose="020B0604020202020204" pitchFamily="34" charset="0"/>
              </a:rPr>
              <a:t>PUV declina – in apposite </a:t>
            </a:r>
            <a:r>
              <a:rPr lang="it-IT" sz="1900" u="sng" kern="100" dirty="0">
                <a:solidFill>
                  <a:schemeClr val="tx1"/>
                </a:solidFill>
                <a:effectLst/>
                <a:latin typeface="+mn-lt"/>
                <a:ea typeface="Aptos" panose="020B0004020202020204" pitchFamily="34" charset="0"/>
                <a:cs typeface="Arial" panose="020B0604020202020204" pitchFamily="34" charset="0"/>
              </a:rPr>
              <a:t>schede di valutazione </a:t>
            </a:r>
            <a:r>
              <a:rPr lang="it-IT" sz="1900" kern="100" dirty="0">
                <a:solidFill>
                  <a:schemeClr val="tx1"/>
                </a:solidFill>
                <a:effectLst/>
                <a:latin typeface="+mn-lt"/>
                <a:ea typeface="Aptos" panose="020B0004020202020204" pitchFamily="34" charset="0"/>
                <a:cs typeface="Arial" panose="020B0604020202020204" pitchFamily="34" charset="0"/>
              </a:rPr>
              <a:t>– i temi, il perimetro di analisi e i tempi di rilascio dei prodotti valutativi.</a:t>
            </a:r>
          </a:p>
          <a:p>
            <a:endParaRPr lang="it-IT" sz="1900" kern="100" dirty="0">
              <a:latin typeface="+mn-lt"/>
              <a:ea typeface="Aptos" panose="020B0004020202020204" pitchFamily="34" charset="0"/>
              <a:cs typeface="Arial" panose="020B0604020202020204" pitchFamily="34" charset="0"/>
            </a:endParaRPr>
          </a:p>
          <a:p>
            <a:r>
              <a:rPr lang="it-IT" sz="1900" kern="100" dirty="0">
                <a:solidFill>
                  <a:schemeClr val="tx1"/>
                </a:solidFill>
                <a:latin typeface="+mn-lt"/>
                <a:ea typeface="Aptos" panose="020B0004020202020204" pitchFamily="34" charset="0"/>
                <a:cs typeface="Arial" panose="020B0604020202020204" pitchFamily="34" charset="0"/>
              </a:rPr>
              <a:t>La </a:t>
            </a:r>
            <a:r>
              <a:rPr lang="it-IT" sz="1900" b="1" kern="0" dirty="0">
                <a:solidFill>
                  <a:schemeClr val="tx1"/>
                </a:solidFill>
                <a:effectLst/>
                <a:latin typeface="+mn-lt"/>
                <a:ea typeface="MS ??"/>
                <a:cs typeface="Arial" panose="020B0604020202020204" pitchFamily="34" charset="0"/>
              </a:rPr>
              <a:t>Valutazione della Politica regionale di sviluppo (PRS) 2021/27 </a:t>
            </a:r>
            <a:r>
              <a:rPr lang="it-IT" sz="1900" kern="0" dirty="0">
                <a:solidFill>
                  <a:schemeClr val="tx1"/>
                </a:solidFill>
                <a:effectLst/>
                <a:latin typeface="+mn-lt"/>
                <a:ea typeface="MS ??"/>
                <a:cs typeface="Arial" panose="020B0604020202020204" pitchFamily="34" charset="0"/>
              </a:rPr>
              <a:t>e la </a:t>
            </a:r>
            <a:r>
              <a:rPr lang="it-IT" sz="1900" b="1" kern="0" dirty="0">
                <a:solidFill>
                  <a:schemeClr val="tx1"/>
                </a:solidFill>
                <a:effectLst/>
                <a:latin typeface="+mn-lt"/>
                <a:ea typeface="MS ??"/>
                <a:cs typeface="Arial" panose="020B0604020202020204" pitchFamily="34" charset="0"/>
              </a:rPr>
              <a:t>Valutazione dello Sviluppo locale integrato e partecipativo (SVLIP)</a:t>
            </a:r>
            <a:r>
              <a:rPr lang="it-IT" sz="1900" dirty="0">
                <a:solidFill>
                  <a:schemeClr val="tx1"/>
                </a:solidFill>
                <a:effectLst/>
                <a:latin typeface="+mn-lt"/>
                <a:cs typeface="Arial" panose="020B0604020202020204" pitchFamily="34" charset="0"/>
              </a:rPr>
              <a:t> </a:t>
            </a:r>
            <a:r>
              <a:rPr lang="it-IT" sz="1900" kern="100" dirty="0">
                <a:solidFill>
                  <a:schemeClr val="tx1"/>
                </a:solidFill>
                <a:latin typeface="+mn-lt"/>
                <a:ea typeface="Aptos" panose="020B0004020202020204" pitchFamily="34" charset="0"/>
                <a:cs typeface="Arial" panose="020B0604020202020204" pitchFamily="34" charset="0"/>
              </a:rPr>
              <a:t> sono tra le valutazioni che il PUV attribuisce direttamente alla conduzione del </a:t>
            </a:r>
            <a:r>
              <a:rPr lang="it-IT" sz="1900" b="1" kern="100" dirty="0">
                <a:solidFill>
                  <a:schemeClr val="tx1"/>
                </a:solidFill>
                <a:latin typeface="+mn-lt"/>
                <a:ea typeface="Aptos" panose="020B0004020202020204" pitchFamily="34" charset="0"/>
                <a:cs typeface="Arial" panose="020B0604020202020204" pitchFamily="34" charset="0"/>
              </a:rPr>
              <a:t>NUVAL</a:t>
            </a:r>
            <a:r>
              <a:rPr lang="it-IT" sz="1900" kern="100" dirty="0">
                <a:solidFill>
                  <a:schemeClr val="tx1"/>
                </a:solidFill>
                <a:latin typeface="+mn-lt"/>
                <a:ea typeface="Aptos" panose="020B0004020202020204" pitchFamily="34" charset="0"/>
                <a:cs typeface="Arial" panose="020B0604020202020204" pitchFamily="34" charset="0"/>
              </a:rPr>
              <a:t>.</a:t>
            </a:r>
          </a:p>
          <a:p>
            <a:r>
              <a:rPr lang="it-IT" sz="1900" kern="100" dirty="0">
                <a:latin typeface="+mn-lt"/>
                <a:ea typeface="Aptos" panose="020B0004020202020204" pitchFamily="34" charset="0"/>
                <a:cs typeface="Arial" panose="020B0604020202020204" pitchFamily="34" charset="0"/>
              </a:rPr>
              <a:t> </a:t>
            </a:r>
          </a:p>
          <a:p>
            <a:r>
              <a:rPr lang="it-IT" sz="1900" kern="100" dirty="0">
                <a:solidFill>
                  <a:schemeClr val="tx1"/>
                </a:solidFill>
                <a:latin typeface="+mn-lt"/>
                <a:cs typeface="Arial" panose="020B0604020202020204" pitchFamily="34" charset="0"/>
              </a:rPr>
              <a:t>Il PUV prefigura per queste due valutazioni  un </a:t>
            </a:r>
            <a:r>
              <a:rPr lang="it-IT" sz="1900" b="1" kern="100" dirty="0">
                <a:solidFill>
                  <a:schemeClr val="tx1"/>
                </a:solidFill>
                <a:latin typeface="+mn-lt"/>
                <a:cs typeface="Arial" panose="020B0604020202020204" pitchFamily="34" charset="0"/>
              </a:rPr>
              <a:t>percorso di osservazione e analisi pluriennale</a:t>
            </a:r>
            <a:r>
              <a:rPr lang="it-IT" sz="1900" kern="100" dirty="0">
                <a:solidFill>
                  <a:schemeClr val="tx1"/>
                </a:solidFill>
                <a:latin typeface="+mn-lt"/>
                <a:cs typeface="Arial" panose="020B0604020202020204" pitchFamily="34" charset="0"/>
              </a:rPr>
              <a:t>, articolato su più domande e prodotti valutativi, al fine di produrre elementi di conoscenza e restituire indicazioni per supportare le politiche in diversi momenti del ciclo di programmazione.</a:t>
            </a:r>
          </a:p>
          <a:p>
            <a:endParaRPr lang="it-IT" sz="1900" kern="100" dirty="0">
              <a:solidFill>
                <a:schemeClr val="tx1"/>
              </a:solidFill>
              <a:latin typeface="+mn-lt"/>
              <a:cs typeface="Arial" panose="020B0604020202020204" pitchFamily="34" charset="0"/>
            </a:endParaRPr>
          </a:p>
          <a:p>
            <a:r>
              <a:rPr lang="it-IT" sz="1900" kern="100" dirty="0">
                <a:solidFill>
                  <a:schemeClr val="tx1"/>
                </a:solidFill>
                <a:latin typeface="+mn-lt"/>
                <a:cs typeface="Arial" panose="020B0604020202020204" pitchFamily="34" charset="0"/>
              </a:rPr>
              <a:t>Per ciascuna delle due valutazioni, nel 2025 è previsto il rilascio del </a:t>
            </a:r>
            <a:r>
              <a:rPr lang="it-IT" sz="1900" b="1" kern="100" dirty="0">
                <a:solidFill>
                  <a:schemeClr val="tx1"/>
                </a:solidFill>
                <a:latin typeface="+mn-lt"/>
                <a:cs typeface="Arial" panose="020B0604020202020204" pitchFamily="34" charset="0"/>
              </a:rPr>
              <a:t>primo Report</a:t>
            </a:r>
            <a:r>
              <a:rPr lang="it-IT" sz="1900" kern="100" dirty="0">
                <a:solidFill>
                  <a:schemeClr val="tx1"/>
                </a:solidFill>
                <a:latin typeface="+mn-lt"/>
                <a:cs typeface="Arial" panose="020B0604020202020204" pitchFamily="34" charset="0"/>
              </a:rPr>
              <a:t>, nel quale saranno affrontate  alcune delle </a:t>
            </a:r>
            <a:r>
              <a:rPr lang="it-IT" sz="1900" b="1" kern="100" dirty="0">
                <a:solidFill>
                  <a:schemeClr val="tx1"/>
                </a:solidFill>
                <a:latin typeface="+mn-lt"/>
                <a:cs typeface="Arial" panose="020B0604020202020204" pitchFamily="34" charset="0"/>
              </a:rPr>
              <a:t>domande valutative </a:t>
            </a:r>
            <a:r>
              <a:rPr lang="it-IT" sz="1900" kern="100" dirty="0">
                <a:solidFill>
                  <a:schemeClr val="tx1"/>
                </a:solidFill>
                <a:latin typeface="+mn-lt"/>
                <a:cs typeface="Arial" panose="020B0604020202020204" pitchFamily="34" charset="0"/>
              </a:rPr>
              <a:t>che delineano i relativi percorsi di ricerca. </a:t>
            </a:r>
          </a:p>
        </p:txBody>
      </p:sp>
    </p:spTree>
    <p:extLst>
      <p:ext uri="{BB962C8B-B14F-4D97-AF65-F5344CB8AC3E}">
        <p14:creationId xmlns:p14="http://schemas.microsoft.com/office/powerpoint/2010/main" val="2716607657"/>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218B7-345A-E7D0-F80A-F3A2C4B2188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05255EF-F3DF-8BF0-3C5B-EEDD344045B8}"/>
              </a:ext>
            </a:extLst>
          </p:cNvPr>
          <p:cNvSpPr>
            <a:spLocks noGrp="1"/>
          </p:cNvSpPr>
          <p:nvPr>
            <p:ph type="title"/>
          </p:nvPr>
        </p:nvSpPr>
        <p:spPr>
          <a:xfrm>
            <a:off x="530352" y="205274"/>
            <a:ext cx="10515600" cy="378916"/>
          </a:xfrm>
        </p:spPr>
        <p:txBody>
          <a:bodyPr>
            <a:noAutofit/>
          </a:bodyPr>
          <a:lstStyle/>
          <a:p>
            <a:pPr algn="ctr"/>
            <a:r>
              <a:rPr lang="it-IT" sz="2400" b="1" kern="0" dirty="0">
                <a:solidFill>
                  <a:srgbClr val="156082"/>
                </a:solidFill>
                <a:latin typeface="Arial" panose="020B0604020202020204" pitchFamily="34" charset="0"/>
                <a:ea typeface="MS ??"/>
                <a:cs typeface="Arial" panose="020B0604020202020204" pitchFamily="34" charset="0"/>
              </a:rPr>
              <a:t>Le domande valutative individuate per le valutazioni PRS e SVLIP (1/2)</a:t>
            </a:r>
            <a:endParaRPr lang="it-IT" sz="2400" b="1" dirty="0">
              <a:latin typeface="Arial" panose="020B0604020202020204" pitchFamily="34" charset="0"/>
              <a:cs typeface="Arial" panose="020B0604020202020204" pitchFamily="34" charset="0"/>
            </a:endParaRPr>
          </a:p>
        </p:txBody>
      </p:sp>
      <p:sp>
        <p:nvSpPr>
          <p:cNvPr id="4" name="Segnaposto piè di pagina 3">
            <a:extLst>
              <a:ext uri="{FF2B5EF4-FFF2-40B4-BE49-F238E27FC236}">
                <a16:creationId xmlns:a16="http://schemas.microsoft.com/office/drawing/2014/main" id="{A10A3D2E-4220-258F-6312-EF3E78B5017E}"/>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7BB8B601-85C6-5ADD-F452-7D9D9C03EE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A2951D13-366D-7119-C0F2-DAAFCAF91F9C}"/>
              </a:ext>
            </a:extLst>
          </p:cNvPr>
          <p:cNvSpPr/>
          <p:nvPr/>
        </p:nvSpPr>
        <p:spPr>
          <a:xfrm>
            <a:off x="5977217" y="3244334"/>
            <a:ext cx="237566" cy="369332"/>
          </a:xfrm>
          <a:prstGeom prst="rect">
            <a:avLst/>
          </a:prstGeom>
        </p:spPr>
        <p:txBody>
          <a:bodyPr wrap="none">
            <a:spAutoFit/>
          </a:bodyPr>
          <a:lstStyle/>
          <a:p>
            <a:r>
              <a:rPr lang="it-IT" dirty="0"/>
              <a:t> </a:t>
            </a:r>
          </a:p>
        </p:txBody>
      </p:sp>
      <p:sp>
        <p:nvSpPr>
          <p:cNvPr id="18" name="Rectangle 5">
            <a:extLst>
              <a:ext uri="{FF2B5EF4-FFF2-40B4-BE49-F238E27FC236}">
                <a16:creationId xmlns:a16="http://schemas.microsoft.com/office/drawing/2014/main" id="{F03F7CFB-1B70-38C9-EE8F-427C076638E4}"/>
              </a:ext>
            </a:extLst>
          </p:cNvPr>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a:extLst>
              <a:ext uri="{FF2B5EF4-FFF2-40B4-BE49-F238E27FC236}">
                <a16:creationId xmlns:a16="http://schemas.microsoft.com/office/drawing/2014/main" id="{5DA66F38-D622-A988-CF76-E8D6C8842CD1}"/>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6" name="Titolo 1">
            <a:extLst>
              <a:ext uri="{FF2B5EF4-FFF2-40B4-BE49-F238E27FC236}">
                <a16:creationId xmlns:a16="http://schemas.microsoft.com/office/drawing/2014/main" id="{6E40CDF8-A660-B9AE-EF12-EF6B20DFCD7F}"/>
              </a:ext>
            </a:extLst>
          </p:cNvPr>
          <p:cNvSpPr txBox="1">
            <a:spLocks/>
          </p:cNvSpPr>
          <p:nvPr/>
        </p:nvSpPr>
        <p:spPr>
          <a:xfrm>
            <a:off x="530352" y="637062"/>
            <a:ext cx="11131296" cy="5352251"/>
          </a:xfrm>
          <a:prstGeom prst="rect">
            <a:avLst/>
          </a:prstGeom>
        </p:spPr>
        <p:txBody>
          <a:bodyPr vert="horz" lIns="91440" tIns="45720" rIns="91440" bIns="45720" rtlCol="0" anchor="t">
            <a:noAutofit/>
          </a:bodyPr>
          <a:lstStyle>
            <a:defPPr>
              <a:defRPr lang="it-IT"/>
            </a:defPPr>
            <a:lvl1pPr defTabSz="457200">
              <a:spcBef>
                <a:spcPct val="0"/>
              </a:spcBef>
              <a:buNone/>
              <a:defRPr sz="2000">
                <a:solidFill>
                  <a:schemeClr val="accent1"/>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it-IT" sz="2400" b="1" kern="100" dirty="0">
                <a:solidFill>
                  <a:schemeClr val="tx1"/>
                </a:solidFill>
                <a:latin typeface="+mn-lt"/>
                <a:ea typeface="Aptos" panose="020B0004020202020204" pitchFamily="34" charset="0"/>
                <a:cs typeface="Arial" panose="020B0604020202020204" pitchFamily="34" charset="0"/>
              </a:rPr>
              <a:t>Valutazione PRS</a:t>
            </a:r>
          </a:p>
          <a:p>
            <a:r>
              <a:rPr lang="it-IT" b="1" dirty="0">
                <a:solidFill>
                  <a:srgbClr val="FF0000"/>
                </a:solidFill>
                <a:effectLst/>
                <a:latin typeface="+mn-lt"/>
                <a:ea typeface="MS ??"/>
                <a:cs typeface="Aptos" panose="020B0004020202020204" pitchFamily="34" charset="0"/>
              </a:rPr>
              <a:t>DV1</a:t>
            </a:r>
            <a:r>
              <a:rPr lang="it-IT" dirty="0">
                <a:solidFill>
                  <a:schemeClr val="tx1"/>
                </a:solidFill>
                <a:effectLst/>
                <a:latin typeface="+mn-lt"/>
                <a:ea typeface="MS ??"/>
                <a:cs typeface="Aptos" panose="020B0004020202020204" pitchFamily="34" charset="0"/>
              </a:rPr>
              <a:t>. </a:t>
            </a:r>
            <a:r>
              <a:rPr lang="it-IT" dirty="0">
                <a:solidFill>
                  <a:schemeClr val="tx1">
                    <a:lumMod val="50000"/>
                    <a:lumOff val="50000"/>
                  </a:schemeClr>
                </a:solidFill>
                <a:effectLst/>
                <a:latin typeface="+mn-lt"/>
                <a:ea typeface="MS ??"/>
                <a:cs typeface="Aptos" panose="020B0004020202020204" pitchFamily="34" charset="0"/>
              </a:rPr>
              <a:t>Quale è il contributo complessivamente apportato al territorio regionale dagli interventi dei PR 2021/27 e CSR 2023/27, del FSC 2021/27, della CTE e delle Aree interne? E quale è il principale contributo specifico del singolo Programma? </a:t>
            </a:r>
          </a:p>
          <a:p>
            <a:pPr algn="ctr"/>
            <a:r>
              <a:rPr lang="it-IT" sz="1600" b="1" kern="0" dirty="0">
                <a:solidFill>
                  <a:srgbClr val="FF0000"/>
                </a:solidFill>
                <a:latin typeface="+mn-lt"/>
                <a:ea typeface="Aptos" panose="020B0004020202020204" pitchFamily="34" charset="0"/>
                <a:cs typeface="Arial" panose="020B0604020202020204" pitchFamily="34" charset="0"/>
              </a:rPr>
              <a:t>________________________________________________</a:t>
            </a:r>
            <a:endParaRPr lang="it-IT" sz="1600" dirty="0">
              <a:solidFill>
                <a:schemeClr val="tx1"/>
              </a:solidFill>
              <a:effectLst/>
              <a:latin typeface="+mn-lt"/>
              <a:ea typeface="MS ??"/>
              <a:cs typeface="Aptos" panose="020B0004020202020204" pitchFamily="34" charset="0"/>
            </a:endParaRPr>
          </a:p>
          <a:p>
            <a:endParaRPr lang="it-IT" sz="800" kern="100" dirty="0">
              <a:solidFill>
                <a:schemeClr val="tx1"/>
              </a:solidFill>
              <a:latin typeface="+mn-lt"/>
              <a:ea typeface="Aptos" panose="020B0004020202020204" pitchFamily="34" charset="0"/>
              <a:cs typeface="Arial" panose="020B0604020202020204" pitchFamily="34" charset="0"/>
            </a:endParaRPr>
          </a:p>
          <a:p>
            <a:r>
              <a:rPr lang="it-IT" b="1" kern="0" dirty="0">
                <a:solidFill>
                  <a:schemeClr val="tx1"/>
                </a:solidFill>
                <a:effectLst/>
                <a:latin typeface="+mn-lt"/>
                <a:ea typeface="MS ??"/>
                <a:cs typeface="Aptos" panose="020B0004020202020204" pitchFamily="34" charset="0"/>
              </a:rPr>
              <a:t>DV2</a:t>
            </a:r>
            <a:r>
              <a:rPr lang="it-IT" kern="0" dirty="0">
                <a:solidFill>
                  <a:schemeClr val="tx1"/>
                </a:solidFill>
                <a:effectLst/>
                <a:latin typeface="+mn-lt"/>
                <a:ea typeface="MS ??"/>
                <a:cs typeface="Aptos" panose="020B0004020202020204" pitchFamily="34" charset="0"/>
              </a:rPr>
              <a:t>. Quali sono le complementarietà specifiche (dimensione collettiva) e quelle di insieme (strumenti d’integrazione) sviluppate dai diversi Programmi/linee di finanziamento?</a:t>
            </a:r>
            <a:endParaRPr lang="it-IT" kern="100" dirty="0">
              <a:solidFill>
                <a:schemeClr val="tx1"/>
              </a:solidFill>
              <a:effectLst/>
              <a:latin typeface="+mn-lt"/>
              <a:ea typeface="MS ??"/>
              <a:cs typeface="Arial" panose="020B0604020202020204" pitchFamily="34" charset="0"/>
            </a:endParaRPr>
          </a:p>
          <a:p>
            <a:endParaRPr lang="it-IT" sz="800" kern="100" dirty="0">
              <a:solidFill>
                <a:schemeClr val="tx1"/>
              </a:solidFill>
              <a:effectLst/>
              <a:latin typeface="+mn-lt"/>
              <a:ea typeface="Aptos" panose="020B0004020202020204" pitchFamily="34" charset="0"/>
              <a:cs typeface="Arial" panose="020B0604020202020204" pitchFamily="34" charset="0"/>
            </a:endParaRPr>
          </a:p>
          <a:p>
            <a:r>
              <a:rPr lang="it-IT" b="1" kern="0" dirty="0">
                <a:solidFill>
                  <a:schemeClr val="tx1"/>
                </a:solidFill>
                <a:effectLst/>
                <a:latin typeface="+mn-lt"/>
                <a:ea typeface="MS ??"/>
                <a:cs typeface="Aptos" panose="020B0004020202020204" pitchFamily="34" charset="0"/>
              </a:rPr>
              <a:t>DV3</a:t>
            </a:r>
            <a:r>
              <a:rPr lang="it-IT" kern="0" dirty="0">
                <a:solidFill>
                  <a:schemeClr val="tx1"/>
                </a:solidFill>
                <a:effectLst/>
                <a:latin typeface="+mn-lt"/>
                <a:ea typeface="MS ??"/>
                <a:cs typeface="Aptos" panose="020B0004020202020204" pitchFamily="34" charset="0"/>
              </a:rPr>
              <a:t>. Qual è il grado di coerenza degli interventi dei PR 2021/27 e CSR 2023/27, del FSC 2021/27, della CTE e delle Aree interne rispetto al contesto regionale e alle sue principali dinamiche?</a:t>
            </a:r>
          </a:p>
          <a:p>
            <a:endParaRPr lang="it-IT" sz="800" b="1" kern="0" dirty="0">
              <a:solidFill>
                <a:srgbClr val="FF0000"/>
              </a:solidFill>
              <a:latin typeface="+mn-lt"/>
              <a:ea typeface="Aptos" panose="020B0004020202020204" pitchFamily="34" charset="0"/>
              <a:cs typeface="Arial" panose="020B0604020202020204" pitchFamily="34" charset="0"/>
            </a:endParaRPr>
          </a:p>
          <a:p>
            <a:r>
              <a:rPr lang="it-IT" b="1" kern="0" dirty="0">
                <a:solidFill>
                  <a:schemeClr val="tx1"/>
                </a:solidFill>
                <a:effectLst/>
                <a:latin typeface="+mn-lt"/>
                <a:ea typeface="MS ??"/>
                <a:cs typeface="Aptos" panose="020B0004020202020204" pitchFamily="34" charset="0"/>
              </a:rPr>
              <a:t>DV4</a:t>
            </a:r>
            <a:r>
              <a:rPr lang="it-IT" kern="0" dirty="0">
                <a:solidFill>
                  <a:schemeClr val="tx1">
                    <a:lumMod val="50000"/>
                    <a:lumOff val="50000"/>
                  </a:schemeClr>
                </a:solidFill>
                <a:effectLst/>
                <a:latin typeface="+mn-lt"/>
                <a:ea typeface="MS ??"/>
                <a:cs typeface="Aptos" panose="020B0004020202020204" pitchFamily="34" charset="0"/>
              </a:rPr>
              <a:t>. </a:t>
            </a:r>
            <a:r>
              <a:rPr lang="it-IT" kern="0" dirty="0">
                <a:solidFill>
                  <a:schemeClr val="tx1"/>
                </a:solidFill>
                <a:effectLst/>
                <a:latin typeface="+mn-lt"/>
                <a:ea typeface="MS ??"/>
                <a:cs typeface="Aptos" panose="020B0004020202020204" pitchFamily="34" charset="0"/>
              </a:rPr>
              <a:t>Le strategie territoriali hanno tenuto conto delle esigenze/istanze dei territori e dei suoi attori secondo logiche bottom-up?</a:t>
            </a:r>
            <a:endParaRPr lang="it-IT" kern="0" dirty="0">
              <a:solidFill>
                <a:schemeClr val="tx1"/>
              </a:solidFill>
              <a:effectLst/>
              <a:latin typeface="+mn-lt"/>
              <a:ea typeface="MS ??"/>
              <a:cs typeface="Arial" panose="020B0604020202020204" pitchFamily="34" charset="0"/>
            </a:endParaRPr>
          </a:p>
          <a:p>
            <a:pPr algn="ctr"/>
            <a:r>
              <a:rPr lang="it-IT" sz="1600" b="1" kern="0" dirty="0">
                <a:solidFill>
                  <a:srgbClr val="FF0000"/>
                </a:solidFill>
                <a:latin typeface="+mn-lt"/>
                <a:ea typeface="Aptos" panose="020B0004020202020204" pitchFamily="34" charset="0"/>
                <a:cs typeface="Arial" panose="020B0604020202020204" pitchFamily="34" charset="0"/>
              </a:rPr>
              <a:t>________________________________________________</a:t>
            </a:r>
          </a:p>
          <a:p>
            <a:endParaRPr lang="it-IT" sz="800" kern="0" dirty="0">
              <a:solidFill>
                <a:schemeClr val="tx1">
                  <a:lumMod val="50000"/>
                  <a:lumOff val="50000"/>
                </a:schemeClr>
              </a:solidFill>
              <a:latin typeface="+mn-lt"/>
              <a:ea typeface="Aptos" panose="020B0004020202020204" pitchFamily="34" charset="0"/>
              <a:cs typeface="Arial" panose="020B0604020202020204" pitchFamily="34" charset="0"/>
            </a:endParaRPr>
          </a:p>
          <a:p>
            <a:r>
              <a:rPr lang="it-IT" b="1" kern="0" dirty="0">
                <a:solidFill>
                  <a:srgbClr val="FF0000"/>
                </a:solidFill>
                <a:effectLst/>
                <a:latin typeface="+mn-lt"/>
                <a:ea typeface="MS ??"/>
                <a:cs typeface="Aptos" panose="020B0004020202020204" pitchFamily="34" charset="0"/>
              </a:rPr>
              <a:t>DV5</a:t>
            </a:r>
            <a:r>
              <a:rPr lang="it-IT" kern="0" dirty="0">
                <a:solidFill>
                  <a:schemeClr val="tx1">
                    <a:lumMod val="50000"/>
                    <a:lumOff val="50000"/>
                  </a:schemeClr>
                </a:solidFill>
                <a:effectLst/>
                <a:latin typeface="+mn-lt"/>
                <a:ea typeface="MS ??"/>
                <a:cs typeface="Aptos" panose="020B0004020202020204" pitchFamily="34" charset="0"/>
              </a:rPr>
              <a:t>. Qual è il contributo dei medesimi programmi/interventi al Green deal europeo? E alla Strategia macroregionale EUSALP?</a:t>
            </a:r>
            <a:endParaRPr lang="it-IT" sz="800" kern="0" dirty="0">
              <a:solidFill>
                <a:schemeClr val="tx1">
                  <a:lumMod val="50000"/>
                  <a:lumOff val="50000"/>
                </a:schemeClr>
              </a:solidFill>
              <a:latin typeface="+mn-lt"/>
              <a:ea typeface="Aptos" panose="020B0004020202020204" pitchFamily="34" charset="0"/>
              <a:cs typeface="Arial" panose="020B0604020202020204" pitchFamily="34" charset="0"/>
            </a:endParaRPr>
          </a:p>
          <a:p>
            <a:r>
              <a:rPr lang="it-IT" b="1" kern="0" dirty="0">
                <a:solidFill>
                  <a:srgbClr val="FF0000"/>
                </a:solidFill>
                <a:effectLst/>
                <a:latin typeface="+mn-lt"/>
                <a:ea typeface="MS ??"/>
                <a:cs typeface="Aptos" panose="020B0004020202020204" pitchFamily="34" charset="0"/>
              </a:rPr>
              <a:t>DV6</a:t>
            </a:r>
            <a:r>
              <a:rPr lang="it-IT" kern="0" dirty="0">
                <a:solidFill>
                  <a:schemeClr val="tx1">
                    <a:lumMod val="50000"/>
                    <a:lumOff val="50000"/>
                  </a:schemeClr>
                </a:solidFill>
                <a:effectLst/>
                <a:latin typeface="+mn-lt"/>
                <a:ea typeface="MS ??"/>
                <a:cs typeface="Aptos" panose="020B0004020202020204" pitchFamily="34" charset="0"/>
              </a:rPr>
              <a:t>. Qual è il contributo complessivamente apportato al raggiungimento dei traguardi dell’Agenda 2030 dagli interventi dei PR 2021/27 e CSR 2023/27, dal FSC 2021/27, dalla CTE e dalle Aree interne?</a:t>
            </a:r>
            <a:endParaRPr lang="it-IT" kern="100" dirty="0">
              <a:solidFill>
                <a:schemeClr val="tx1">
                  <a:lumMod val="50000"/>
                  <a:lumOff val="50000"/>
                </a:schemeClr>
              </a:solidFill>
              <a:effectLst/>
              <a:latin typeface="+mn-lt"/>
              <a:ea typeface="Aptos" panose="020B0004020202020204" pitchFamily="34" charset="0"/>
              <a:cs typeface="Arial" panose="020B0604020202020204" pitchFamily="34" charset="0"/>
            </a:endParaRPr>
          </a:p>
          <a:p>
            <a:endParaRPr lang="it-IT" sz="1000" kern="100" dirty="0">
              <a:solidFill>
                <a:schemeClr val="tx1"/>
              </a:solidFill>
              <a:latin typeface="+mn-lt"/>
              <a:ea typeface="Aptos" panose="020B0004020202020204" pitchFamily="34" charset="0"/>
              <a:cs typeface="Arial" panose="020B0604020202020204" pitchFamily="34" charset="0"/>
            </a:endParaRPr>
          </a:p>
          <a:p>
            <a:endParaRPr lang="it-IT" sz="1900" kern="100" dirty="0">
              <a:solidFill>
                <a:schemeClr val="tx1"/>
              </a:solidFill>
              <a:latin typeface="+mn-lt"/>
              <a:cs typeface="Arial" panose="020B0604020202020204" pitchFamily="34" charset="0"/>
            </a:endParaRPr>
          </a:p>
        </p:txBody>
      </p:sp>
    </p:spTree>
    <p:extLst>
      <p:ext uri="{BB962C8B-B14F-4D97-AF65-F5344CB8AC3E}">
        <p14:creationId xmlns:p14="http://schemas.microsoft.com/office/powerpoint/2010/main" val="329225087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0E02D-A15A-6C21-C4C7-89AE9C15D0B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73C3FAC-944F-1E90-9E7A-ECF699753B12}"/>
              </a:ext>
            </a:extLst>
          </p:cNvPr>
          <p:cNvSpPr>
            <a:spLocks noGrp="1"/>
          </p:cNvSpPr>
          <p:nvPr>
            <p:ph type="title"/>
          </p:nvPr>
        </p:nvSpPr>
        <p:spPr>
          <a:xfrm>
            <a:off x="530352" y="205274"/>
            <a:ext cx="10515600" cy="378916"/>
          </a:xfrm>
        </p:spPr>
        <p:txBody>
          <a:bodyPr>
            <a:noAutofit/>
          </a:bodyPr>
          <a:lstStyle/>
          <a:p>
            <a:pPr algn="ctr"/>
            <a:r>
              <a:rPr lang="it-IT" sz="2400" b="1" kern="0" dirty="0">
                <a:solidFill>
                  <a:srgbClr val="156082"/>
                </a:solidFill>
                <a:latin typeface="Arial" panose="020B0604020202020204" pitchFamily="34" charset="0"/>
                <a:ea typeface="MS ??"/>
                <a:cs typeface="Arial" panose="020B0604020202020204" pitchFamily="34" charset="0"/>
              </a:rPr>
              <a:t>Le domande valutative individuate per le valutazioni PRS e SVLIP (2/2)</a:t>
            </a:r>
            <a:endParaRPr lang="it-IT" sz="2400" b="1" dirty="0">
              <a:latin typeface="Arial" panose="020B0604020202020204" pitchFamily="34" charset="0"/>
              <a:cs typeface="Arial" panose="020B0604020202020204" pitchFamily="34" charset="0"/>
            </a:endParaRPr>
          </a:p>
        </p:txBody>
      </p:sp>
      <p:sp>
        <p:nvSpPr>
          <p:cNvPr id="4" name="Segnaposto piè di pagina 3">
            <a:extLst>
              <a:ext uri="{FF2B5EF4-FFF2-40B4-BE49-F238E27FC236}">
                <a16:creationId xmlns:a16="http://schemas.microsoft.com/office/drawing/2014/main" id="{7A9E7D59-58C3-BA86-3323-D17DEDEED9A8}"/>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65616E9D-8142-C289-1BD5-6BB42128DF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7B622EE2-09D5-8C1C-120D-A57701E7F2A1}"/>
              </a:ext>
            </a:extLst>
          </p:cNvPr>
          <p:cNvSpPr/>
          <p:nvPr/>
        </p:nvSpPr>
        <p:spPr>
          <a:xfrm>
            <a:off x="5977217" y="3244334"/>
            <a:ext cx="237566" cy="369332"/>
          </a:xfrm>
          <a:prstGeom prst="rect">
            <a:avLst/>
          </a:prstGeom>
        </p:spPr>
        <p:txBody>
          <a:bodyPr wrap="none">
            <a:spAutoFit/>
          </a:bodyPr>
          <a:lstStyle/>
          <a:p>
            <a:r>
              <a:rPr lang="it-IT" dirty="0"/>
              <a:t> </a:t>
            </a:r>
          </a:p>
        </p:txBody>
      </p:sp>
      <p:sp>
        <p:nvSpPr>
          <p:cNvPr id="18" name="Rectangle 5">
            <a:extLst>
              <a:ext uri="{FF2B5EF4-FFF2-40B4-BE49-F238E27FC236}">
                <a16:creationId xmlns:a16="http://schemas.microsoft.com/office/drawing/2014/main" id="{3D1666A0-29ED-CCA8-AB4D-570E6F138391}"/>
              </a:ext>
            </a:extLst>
          </p:cNvPr>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a:extLst>
              <a:ext uri="{FF2B5EF4-FFF2-40B4-BE49-F238E27FC236}">
                <a16:creationId xmlns:a16="http://schemas.microsoft.com/office/drawing/2014/main" id="{60DE512A-31FE-FBF5-C45C-CE002C413DBB}"/>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6" name="Titolo 1">
            <a:extLst>
              <a:ext uri="{FF2B5EF4-FFF2-40B4-BE49-F238E27FC236}">
                <a16:creationId xmlns:a16="http://schemas.microsoft.com/office/drawing/2014/main" id="{79F29B87-7423-CC29-352C-222AC2CF3626}"/>
              </a:ext>
            </a:extLst>
          </p:cNvPr>
          <p:cNvSpPr txBox="1">
            <a:spLocks/>
          </p:cNvSpPr>
          <p:nvPr/>
        </p:nvSpPr>
        <p:spPr>
          <a:xfrm>
            <a:off x="530352" y="637062"/>
            <a:ext cx="11131296" cy="5352251"/>
          </a:xfrm>
          <a:prstGeom prst="rect">
            <a:avLst/>
          </a:prstGeom>
        </p:spPr>
        <p:txBody>
          <a:bodyPr vert="horz" lIns="91440" tIns="45720" rIns="91440" bIns="45720" rtlCol="0" anchor="t">
            <a:noAutofit/>
          </a:bodyPr>
          <a:lstStyle>
            <a:defPPr>
              <a:defRPr lang="it-IT"/>
            </a:defPPr>
            <a:lvl1pPr defTabSz="457200">
              <a:spcBef>
                <a:spcPct val="0"/>
              </a:spcBef>
              <a:buNone/>
              <a:defRPr sz="2000">
                <a:solidFill>
                  <a:schemeClr val="accent1"/>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it-IT" sz="2400" b="1" kern="100" dirty="0">
                <a:solidFill>
                  <a:schemeClr val="tx1"/>
                </a:solidFill>
                <a:latin typeface="+mn-lt"/>
                <a:ea typeface="Aptos" panose="020B0004020202020204" pitchFamily="34" charset="0"/>
                <a:cs typeface="Arial" panose="020B0604020202020204" pitchFamily="34" charset="0"/>
              </a:rPr>
              <a:t>Valutazione SVLIP</a:t>
            </a:r>
            <a:r>
              <a:rPr lang="it-IT" sz="2400" b="1" kern="100" dirty="0">
                <a:solidFill>
                  <a:schemeClr val="tx1"/>
                </a:solidFill>
                <a:effectLst/>
                <a:latin typeface="+mn-lt"/>
                <a:ea typeface="Aptos" panose="020B0004020202020204" pitchFamily="34" charset="0"/>
                <a:cs typeface="Arial" panose="020B0604020202020204" pitchFamily="34" charset="0"/>
              </a:rPr>
              <a:t> </a:t>
            </a:r>
          </a:p>
          <a:p>
            <a:r>
              <a:rPr lang="it-IT" b="1" dirty="0">
                <a:solidFill>
                  <a:schemeClr val="tx1"/>
                </a:solidFill>
                <a:effectLst/>
                <a:latin typeface="+mn-lt"/>
                <a:ea typeface="Times New Roman" panose="02020603050405020304" pitchFamily="18" charset="0"/>
                <a:cs typeface="Aptos" panose="020B0004020202020204" pitchFamily="34" charset="0"/>
              </a:rPr>
              <a:t>DV1.</a:t>
            </a:r>
            <a:r>
              <a:rPr lang="it-IT" dirty="0">
                <a:solidFill>
                  <a:schemeClr val="tx1"/>
                </a:solidFill>
                <a:effectLst/>
                <a:latin typeface="+mn-lt"/>
                <a:ea typeface="Times New Roman" panose="02020603050405020304" pitchFamily="18" charset="0"/>
                <a:cs typeface="Aptos" panose="020B0004020202020204" pitchFamily="34" charset="0"/>
              </a:rPr>
              <a:t> </a:t>
            </a:r>
            <a:r>
              <a:rPr lang="it-IT" dirty="0">
                <a:solidFill>
                  <a:schemeClr val="tx1"/>
                </a:solidFill>
                <a:effectLst/>
                <a:latin typeface="+mn-lt"/>
                <a:ea typeface="Times New Roman" panose="02020603050405020304" pitchFamily="18" charset="0"/>
                <a:cs typeface="Calibri" panose="020F0502020204030204" pitchFamily="34" charset="0"/>
              </a:rPr>
              <a:t>Secondo quali criteri e logiche (top-down, bottom-up, misto) si è creato il partenariato locale responsabile dell’attuazione delle Strategie territoriali? </a:t>
            </a:r>
            <a:endParaRPr lang="it-IT" dirty="0">
              <a:solidFill>
                <a:schemeClr val="tx1"/>
              </a:solidFill>
              <a:effectLst/>
              <a:latin typeface="+mn-lt"/>
              <a:ea typeface="Times New Roman" panose="02020603050405020304" pitchFamily="18" charset="0"/>
            </a:endParaRPr>
          </a:p>
          <a:p>
            <a:r>
              <a:rPr lang="it-IT" dirty="0">
                <a:solidFill>
                  <a:schemeClr val="tx1"/>
                </a:solidFill>
                <a:effectLst/>
                <a:latin typeface="+mn-lt"/>
                <a:ea typeface="Times New Roman" panose="02020603050405020304" pitchFamily="18" charset="0"/>
                <a:cs typeface="Calibri" panose="020F0502020204030204" pitchFamily="34" charset="0"/>
              </a:rPr>
              <a:t>Quale è stato il ruolo della Regione? </a:t>
            </a:r>
            <a:endParaRPr lang="it-IT" dirty="0">
              <a:solidFill>
                <a:schemeClr val="tx1"/>
              </a:solidFill>
              <a:effectLst/>
              <a:latin typeface="+mn-lt"/>
              <a:ea typeface="Times New Roman" panose="02020603050405020304" pitchFamily="18" charset="0"/>
            </a:endParaRPr>
          </a:p>
          <a:p>
            <a:r>
              <a:rPr lang="it-IT" kern="0" dirty="0">
                <a:solidFill>
                  <a:schemeClr val="tx1"/>
                </a:solidFill>
                <a:effectLst/>
                <a:latin typeface="+mn-lt"/>
                <a:ea typeface="MS ??"/>
                <a:cs typeface="Calibri" panose="020F0502020204030204" pitchFamily="34" charset="0"/>
              </a:rPr>
              <a:t>Come (processi, azioni, strumenti) sono state create le sinergie e le complementarietà tra le strategie territoriali e le progettualità̀ pubbliche e private che insistono sull’area della ST? </a:t>
            </a:r>
          </a:p>
          <a:p>
            <a:r>
              <a:rPr lang="it-IT" kern="0" dirty="0">
                <a:solidFill>
                  <a:schemeClr val="tx1"/>
                </a:solidFill>
                <a:effectLst/>
                <a:latin typeface="+mn-lt"/>
                <a:ea typeface="MS ??"/>
                <a:cs typeface="Calibri" panose="020F0502020204030204" pitchFamily="34" charset="0"/>
              </a:rPr>
              <a:t>E rispetto ai Programmi FESR, FSE+, CTE, FEASR e PNRR?</a:t>
            </a:r>
            <a:endParaRPr lang="it-IT" kern="100" dirty="0">
              <a:solidFill>
                <a:schemeClr val="tx1"/>
              </a:solidFill>
              <a:effectLst/>
              <a:latin typeface="+mn-lt"/>
              <a:ea typeface="MS ??"/>
              <a:cs typeface="Arial" panose="020B0604020202020204" pitchFamily="34" charset="0"/>
            </a:endParaRPr>
          </a:p>
          <a:p>
            <a:pPr algn="ctr"/>
            <a:r>
              <a:rPr lang="it-IT" sz="1600" b="1" kern="100" dirty="0">
                <a:solidFill>
                  <a:srgbClr val="FF0000"/>
                </a:solidFill>
                <a:latin typeface="+mn-lt"/>
                <a:cs typeface="Arial" panose="020B0604020202020204" pitchFamily="34" charset="0"/>
              </a:rPr>
              <a:t>_______________________________________________</a:t>
            </a:r>
          </a:p>
          <a:p>
            <a:r>
              <a:rPr lang="it-IT" b="1" dirty="0">
                <a:solidFill>
                  <a:srgbClr val="FF0000"/>
                </a:solidFill>
                <a:effectLst/>
                <a:latin typeface="+mn-lt"/>
                <a:ea typeface="Times New Roman" panose="02020603050405020304" pitchFamily="18" charset="0"/>
                <a:cs typeface="Aptos" panose="020B0004020202020204" pitchFamily="34" charset="0"/>
              </a:rPr>
              <a:t>DV2</a:t>
            </a:r>
            <a:r>
              <a:rPr lang="it-IT" b="1" dirty="0">
                <a:solidFill>
                  <a:schemeClr val="tx1"/>
                </a:solidFill>
                <a:effectLst/>
                <a:latin typeface="+mn-lt"/>
                <a:ea typeface="Times New Roman" panose="02020603050405020304" pitchFamily="18" charset="0"/>
                <a:cs typeface="Aptos" panose="020B0004020202020204" pitchFamily="34" charset="0"/>
              </a:rPr>
              <a:t>.</a:t>
            </a:r>
            <a:r>
              <a:rPr lang="it-IT" dirty="0">
                <a:solidFill>
                  <a:schemeClr val="tx1"/>
                </a:solidFill>
                <a:effectLst/>
                <a:latin typeface="+mn-lt"/>
                <a:ea typeface="Times New Roman" panose="02020603050405020304" pitchFamily="18" charset="0"/>
                <a:cs typeface="Aptos" panose="020B0004020202020204" pitchFamily="34" charset="0"/>
              </a:rPr>
              <a:t> </a:t>
            </a:r>
            <a:r>
              <a:rPr lang="it-IT" dirty="0">
                <a:solidFill>
                  <a:schemeClr val="tx1">
                    <a:lumMod val="50000"/>
                    <a:lumOff val="50000"/>
                  </a:schemeClr>
                </a:solidFill>
                <a:effectLst/>
                <a:latin typeface="+mn-lt"/>
                <a:ea typeface="Times New Roman" panose="02020603050405020304" pitchFamily="18" charset="0"/>
                <a:cs typeface="Calibri" panose="020F0502020204030204" pitchFamily="34" charset="0"/>
              </a:rPr>
              <a:t>Quale è stato il valore aggiunto dello sviluppo locale al raggiungimento degli obiettivi specifici del FEASR? Quale è stato il valore aggiunto dello sviluppo locale al raggiungimento degli obiettivi specifici dei PR FESR e FSE+, dei Programmi CTE, nonch</a:t>
            </a:r>
            <a:r>
              <a:rPr lang="it-IT" dirty="0">
                <a:solidFill>
                  <a:schemeClr val="tx1">
                    <a:lumMod val="50000"/>
                    <a:lumOff val="50000"/>
                  </a:schemeClr>
                </a:solidFill>
                <a:effectLst/>
                <a:latin typeface="+mn-lt"/>
                <a:ea typeface="Times New Roman" panose="02020603050405020304" pitchFamily="18" charset="0"/>
                <a:cs typeface="Arial Narrow" panose="020B0604020202020204" pitchFamily="34" charset="0"/>
              </a:rPr>
              <a:t>é</a:t>
            </a:r>
            <a:r>
              <a:rPr lang="it-IT" dirty="0">
                <a:solidFill>
                  <a:schemeClr val="tx1">
                    <a:lumMod val="50000"/>
                    <a:lumOff val="50000"/>
                  </a:schemeClr>
                </a:solidFill>
                <a:effectLst/>
                <a:latin typeface="+mn-lt"/>
                <a:ea typeface="Times New Roman" panose="02020603050405020304" pitchFamily="18" charset="0"/>
                <a:cs typeface="Calibri" panose="020F0502020204030204" pitchFamily="34" charset="0"/>
              </a:rPr>
              <a:t>́ del PNRR? </a:t>
            </a:r>
            <a:endParaRPr lang="it-IT" dirty="0">
              <a:solidFill>
                <a:schemeClr val="tx1">
                  <a:lumMod val="50000"/>
                  <a:lumOff val="50000"/>
                </a:schemeClr>
              </a:solidFill>
              <a:effectLst/>
              <a:latin typeface="+mn-lt"/>
              <a:ea typeface="Times New Roman" panose="02020603050405020304" pitchFamily="18" charset="0"/>
            </a:endParaRPr>
          </a:p>
          <a:p>
            <a:endParaRPr lang="it-IT" kern="100" dirty="0">
              <a:solidFill>
                <a:schemeClr val="tx1"/>
              </a:solidFill>
              <a:latin typeface="+mn-lt"/>
              <a:cs typeface="Arial" panose="020B0604020202020204" pitchFamily="34" charset="0"/>
            </a:endParaRPr>
          </a:p>
          <a:p>
            <a:r>
              <a:rPr lang="it-IT" b="1" dirty="0">
                <a:solidFill>
                  <a:srgbClr val="FF0000"/>
                </a:solidFill>
                <a:effectLst/>
                <a:latin typeface="+mn-lt"/>
                <a:ea typeface="Times New Roman" panose="02020603050405020304" pitchFamily="18" charset="0"/>
                <a:cs typeface="Aptos" panose="020B0004020202020204" pitchFamily="34" charset="0"/>
              </a:rPr>
              <a:t>DV3</a:t>
            </a:r>
            <a:r>
              <a:rPr lang="it-IT" b="1" dirty="0">
                <a:solidFill>
                  <a:schemeClr val="tx1">
                    <a:lumMod val="50000"/>
                    <a:lumOff val="50000"/>
                  </a:schemeClr>
                </a:solidFill>
                <a:effectLst/>
                <a:latin typeface="+mn-lt"/>
                <a:ea typeface="Times New Roman" panose="02020603050405020304" pitchFamily="18" charset="0"/>
                <a:cs typeface="Aptos" panose="020B0004020202020204" pitchFamily="34" charset="0"/>
              </a:rPr>
              <a:t>.</a:t>
            </a:r>
            <a:r>
              <a:rPr lang="it-IT" dirty="0">
                <a:solidFill>
                  <a:schemeClr val="tx1">
                    <a:lumMod val="50000"/>
                    <a:lumOff val="50000"/>
                  </a:schemeClr>
                </a:solidFill>
                <a:effectLst/>
                <a:latin typeface="+mn-lt"/>
                <a:ea typeface="Times New Roman" panose="02020603050405020304" pitchFamily="18" charset="0"/>
                <a:cs typeface="Aptos" panose="020B0004020202020204" pitchFamily="34" charset="0"/>
              </a:rPr>
              <a:t> </a:t>
            </a:r>
            <a:r>
              <a:rPr lang="it-IT" dirty="0">
                <a:solidFill>
                  <a:schemeClr val="tx1">
                    <a:lumMod val="50000"/>
                    <a:lumOff val="50000"/>
                  </a:schemeClr>
                </a:solidFill>
                <a:effectLst/>
                <a:latin typeface="+mn-lt"/>
                <a:ea typeface="Times New Roman" panose="02020603050405020304" pitchFamily="18" charset="0"/>
                <a:cs typeface="Calibri" panose="020F0502020204030204" pitchFamily="34" charset="0"/>
              </a:rPr>
              <a:t>Quale è stato il contributo dello Sviluppo Locale al miglioramento del capitale sociale nei territori interessati? E il suo contributo rispetto al miglioramento della governance? </a:t>
            </a:r>
            <a:endParaRPr lang="it-IT" dirty="0">
              <a:solidFill>
                <a:schemeClr val="tx1">
                  <a:lumMod val="50000"/>
                  <a:lumOff val="50000"/>
                </a:schemeClr>
              </a:solidFill>
              <a:effectLst/>
              <a:latin typeface="+mn-lt"/>
              <a:ea typeface="Times New Roman" panose="02020603050405020304" pitchFamily="18" charset="0"/>
            </a:endParaRPr>
          </a:p>
          <a:p>
            <a:r>
              <a:rPr lang="it-IT" dirty="0">
                <a:solidFill>
                  <a:schemeClr val="tx1">
                    <a:lumMod val="50000"/>
                    <a:lumOff val="50000"/>
                  </a:schemeClr>
                </a:solidFill>
                <a:effectLst/>
                <a:latin typeface="+mn-lt"/>
                <a:ea typeface="Times New Roman" panose="02020603050405020304" pitchFamily="18" charset="0"/>
                <a:cs typeface="Calibri" panose="020F0502020204030204" pitchFamily="34" charset="0"/>
              </a:rPr>
              <a:t>Lo Sviluppo locale ha prodotto un miglioramento dei risultati e della sostenibilità degli interventi realizzati? </a:t>
            </a:r>
            <a:endParaRPr lang="it-IT" dirty="0">
              <a:solidFill>
                <a:schemeClr val="tx1">
                  <a:lumMod val="50000"/>
                  <a:lumOff val="50000"/>
                </a:schemeClr>
              </a:solidFill>
              <a:effectLst/>
              <a:latin typeface="+mn-lt"/>
              <a:ea typeface="Times New Roman" panose="02020603050405020304" pitchFamily="18" charset="0"/>
            </a:endParaRPr>
          </a:p>
          <a:p>
            <a:endParaRPr lang="it-IT" sz="1900" kern="100" dirty="0">
              <a:solidFill>
                <a:schemeClr val="tx1"/>
              </a:solidFill>
              <a:latin typeface="+mn-lt"/>
              <a:cs typeface="Arial" panose="020B0604020202020204" pitchFamily="34" charset="0"/>
            </a:endParaRPr>
          </a:p>
        </p:txBody>
      </p:sp>
    </p:spTree>
    <p:extLst>
      <p:ext uri="{BB962C8B-B14F-4D97-AF65-F5344CB8AC3E}">
        <p14:creationId xmlns:p14="http://schemas.microsoft.com/office/powerpoint/2010/main" val="2008198209"/>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p:cNvSpPr/>
          <p:nvPr/>
        </p:nvSpPr>
        <p:spPr>
          <a:xfrm>
            <a:off x="5977217" y="3244334"/>
            <a:ext cx="237566" cy="369332"/>
          </a:xfrm>
          <a:prstGeom prst="rect">
            <a:avLst/>
          </a:prstGeom>
        </p:spPr>
        <p:txBody>
          <a:bodyPr wrap="none">
            <a:spAutoFit/>
          </a:bodyPr>
          <a:lstStyle/>
          <a:p>
            <a:r>
              <a:rPr lang="it-IT" dirty="0"/>
              <a:t> </a:t>
            </a:r>
          </a:p>
        </p:txBody>
      </p:sp>
      <p:sp>
        <p:nvSpPr>
          <p:cNvPr id="18" name="Rectangle 5"/>
          <p:cNvSpPr>
            <a:spLocks noChangeArrowheads="1"/>
          </p:cNvSpPr>
          <p:nvPr/>
        </p:nvSpPr>
        <p:spPr bwMode="auto">
          <a:xfrm>
            <a:off x="325145" y="156820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dirty="0"/>
          </a:p>
        </p:txBody>
      </p:sp>
      <p:sp>
        <p:nvSpPr>
          <p:cNvPr id="19" name="Rectangle 20"/>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p:cNvSpPr>
            <a:spLocks noGrp="1"/>
          </p:cNvSpPr>
          <p:nvPr>
            <p:ph type="title"/>
          </p:nvPr>
        </p:nvSpPr>
        <p:spPr>
          <a:xfrm>
            <a:off x="530351" y="285788"/>
            <a:ext cx="10515600" cy="230874"/>
          </a:xfrm>
        </p:spPr>
        <p:txBody>
          <a:bodyPr>
            <a:noAutofit/>
          </a:bodyPr>
          <a:lstStyle/>
          <a:p>
            <a:pPr algn="ctr"/>
            <a:r>
              <a:rPr lang="it-IT" sz="2400" b="1" kern="0" dirty="0">
                <a:solidFill>
                  <a:srgbClr val="156082"/>
                </a:solidFill>
                <a:latin typeface="Arial" panose="020B0604020202020204" pitchFamily="34" charset="0"/>
                <a:ea typeface="MS ??"/>
                <a:cs typeface="Arial" panose="020B0604020202020204" pitchFamily="34" charset="0"/>
              </a:rPr>
              <a:t>Le valutazioni PRS e SVLIP e la centralità della domanda valutativa</a:t>
            </a:r>
            <a:endParaRPr lang="it-IT" sz="2400" b="1" dirty="0">
              <a:latin typeface="Arial" panose="020B0604020202020204" pitchFamily="34" charset="0"/>
              <a:cs typeface="Arial" panose="020B0604020202020204" pitchFamily="34" charset="0"/>
            </a:endParaRPr>
          </a:p>
        </p:txBody>
      </p:sp>
      <p:sp>
        <p:nvSpPr>
          <p:cNvPr id="3" name="CasellaDiTesto 2">
            <a:extLst>
              <a:ext uri="{FF2B5EF4-FFF2-40B4-BE49-F238E27FC236}">
                <a16:creationId xmlns:a16="http://schemas.microsoft.com/office/drawing/2014/main" id="{47F7FEFA-8C7C-A888-9F01-22AABAF88666}"/>
              </a:ext>
            </a:extLst>
          </p:cNvPr>
          <p:cNvSpPr txBox="1"/>
          <p:nvPr/>
        </p:nvSpPr>
        <p:spPr>
          <a:xfrm>
            <a:off x="554141" y="677127"/>
            <a:ext cx="11083717" cy="5355312"/>
          </a:xfrm>
          <a:prstGeom prst="rect">
            <a:avLst/>
          </a:prstGeom>
          <a:noFill/>
        </p:spPr>
        <p:txBody>
          <a:bodyPr wrap="square">
            <a:spAutoFit/>
          </a:bodyPr>
          <a:lstStyle/>
          <a:p>
            <a:pPr algn="just" rtl="0"/>
            <a:r>
              <a:rPr lang="it-IT" sz="1900" dirty="0">
                <a:solidFill>
                  <a:srgbClr val="000000"/>
                </a:solidFill>
              </a:rPr>
              <a:t>Per entrambe le </a:t>
            </a:r>
            <a:r>
              <a:rPr lang="it-IT" sz="1900" b="0" i="0" u="none" strike="noStrike" kern="1200" baseline="0" dirty="0">
                <a:solidFill>
                  <a:srgbClr val="000000"/>
                </a:solidFill>
              </a:rPr>
              <a:t>valutazioni (</a:t>
            </a:r>
            <a:r>
              <a:rPr lang="it-IT" sz="1900" b="1" i="0" u="none" strike="noStrike" kern="1200" baseline="0" dirty="0">
                <a:solidFill>
                  <a:srgbClr val="000000"/>
                </a:solidFill>
              </a:rPr>
              <a:t>PRS e SVLIP</a:t>
            </a:r>
            <a:r>
              <a:rPr lang="it-IT" sz="1900" b="0" i="0" u="none" strike="noStrike" kern="1200" baseline="0" dirty="0">
                <a:solidFill>
                  <a:srgbClr val="000000"/>
                </a:solidFill>
              </a:rPr>
              <a:t>) l’esercizio valutativo si concentrerà esclusivamente sulle </a:t>
            </a:r>
            <a:r>
              <a:rPr lang="it-IT" sz="1900" b="0" i="0" u="sng" strike="noStrike" kern="1200" baseline="0" dirty="0">
                <a:solidFill>
                  <a:srgbClr val="000000"/>
                </a:solidFill>
              </a:rPr>
              <a:t>domande di valutazione che non riguardano misurazione di effetti </a:t>
            </a:r>
            <a:r>
              <a:rPr lang="it-IT" sz="1900" b="0" i="0" u="none" strike="noStrike" kern="1200" baseline="0" dirty="0">
                <a:solidFill>
                  <a:srgbClr val="000000"/>
                </a:solidFill>
              </a:rPr>
              <a:t>poiché sarebbe prematuro rispetto all’attuazione dei programmi e degli interventi ricompresi nell’oggetto valutativo.</a:t>
            </a:r>
          </a:p>
          <a:p>
            <a:pPr algn="just" rtl="0"/>
            <a:endParaRPr lang="it-IT" sz="1900" b="0" i="0" u="none" strike="noStrike" kern="1200" baseline="0" dirty="0">
              <a:solidFill>
                <a:srgbClr val="000000"/>
              </a:solidFill>
            </a:endParaRPr>
          </a:p>
          <a:p>
            <a:pPr algn="just" rtl="0"/>
            <a:r>
              <a:rPr lang="it-IT" sz="1900" b="0" i="0" u="none" strike="noStrike" kern="1200" baseline="0" dirty="0">
                <a:solidFill>
                  <a:srgbClr val="000000"/>
                </a:solidFill>
              </a:rPr>
              <a:t>A seguito di successivi confronti tra i componenti del NUVAL, sono state condivise le linee essenziali dei </a:t>
            </a:r>
            <a:r>
              <a:rPr lang="it-IT" sz="1900" b="1" i="0" u="none" strike="noStrike" kern="1200" baseline="0" dirty="0">
                <a:solidFill>
                  <a:srgbClr val="000000"/>
                </a:solidFill>
              </a:rPr>
              <a:t>Disegni di ricerca</a:t>
            </a:r>
            <a:r>
              <a:rPr lang="it-IT" sz="1900" b="0" i="0" u="none" strike="noStrike" kern="1200" baseline="0" dirty="0">
                <a:solidFill>
                  <a:srgbClr val="000000"/>
                </a:solidFill>
              </a:rPr>
              <a:t> che guideranno operativamente lo svolgimento delle valutazioni nel corso dell’anno 2025. </a:t>
            </a:r>
          </a:p>
          <a:p>
            <a:pPr algn="just" rtl="0"/>
            <a:endParaRPr lang="it-IT" sz="1900" b="0" i="0" u="none" strike="noStrike" kern="1200" baseline="0" dirty="0">
              <a:solidFill>
                <a:srgbClr val="000000"/>
              </a:solidFill>
            </a:endParaRPr>
          </a:p>
          <a:p>
            <a:pPr algn="just" rtl="0"/>
            <a:r>
              <a:rPr lang="it-IT" sz="1900" b="0" i="0" u="none" strike="noStrike" kern="1200" baseline="0" dirty="0">
                <a:solidFill>
                  <a:srgbClr val="000000"/>
                </a:solidFill>
              </a:rPr>
              <a:t>Per esplicitare il percorso di ricerca di ciascuna delle due valutazioni sono state ricostruite </a:t>
            </a:r>
            <a:r>
              <a:rPr lang="it-IT" sz="1900" b="0" i="0" u="sng" strike="noStrike" kern="1200" baseline="0" dirty="0">
                <a:solidFill>
                  <a:srgbClr val="000000"/>
                </a:solidFill>
              </a:rPr>
              <a:t>tabelle</a:t>
            </a:r>
            <a:r>
              <a:rPr lang="it-IT" sz="1900" b="0" i="0" u="none" strike="noStrike" kern="1200" baseline="0" dirty="0">
                <a:solidFill>
                  <a:srgbClr val="000000"/>
                </a:solidFill>
              </a:rPr>
              <a:t> ove, con riferimento a ciascuna </a:t>
            </a:r>
            <a:r>
              <a:rPr lang="it-IT" sz="1900" b="0" i="0" u="sng" strike="noStrike" kern="1200" baseline="0" dirty="0">
                <a:solidFill>
                  <a:srgbClr val="000000"/>
                </a:solidFill>
              </a:rPr>
              <a:t>domanda di valutazione </a:t>
            </a:r>
            <a:r>
              <a:rPr lang="it-IT" sz="1900" b="0" i="0" u="none" strike="noStrike" kern="1200" baseline="0" dirty="0">
                <a:solidFill>
                  <a:srgbClr val="000000"/>
                </a:solidFill>
              </a:rPr>
              <a:t>affrontata nel 2025, sono sintetizzati i contenuti delle schede già allegate al PUV, ampliandone alcune parti per tracciare il perimetro degli </a:t>
            </a:r>
            <a:r>
              <a:rPr lang="it-IT" sz="1900" b="1" i="0" strike="noStrike" kern="1200" baseline="0" dirty="0">
                <a:solidFill>
                  <a:srgbClr val="000000"/>
                </a:solidFill>
              </a:rPr>
              <a:t>elementi necessari </a:t>
            </a:r>
            <a:r>
              <a:rPr lang="it-IT" sz="1900" i="0" strike="noStrike" kern="1200" baseline="0" dirty="0">
                <a:solidFill>
                  <a:srgbClr val="000000"/>
                </a:solidFill>
              </a:rPr>
              <a:t>all’analisi </a:t>
            </a:r>
            <a:r>
              <a:rPr lang="it-IT" sz="1900" b="0" i="0" u="none" strike="noStrike" kern="1200" baseline="0" dirty="0">
                <a:solidFill>
                  <a:srgbClr val="000000"/>
                </a:solidFill>
              </a:rPr>
              <a:t>quali: </a:t>
            </a:r>
          </a:p>
          <a:p>
            <a:pPr algn="just" rtl="0"/>
            <a:endParaRPr lang="it-IT" sz="1900" b="0" i="0" u="none" strike="noStrike" kern="1200" baseline="0" dirty="0">
              <a:solidFill>
                <a:srgbClr val="000000"/>
              </a:solidFill>
            </a:endParaRPr>
          </a:p>
          <a:p>
            <a:pPr marL="285750" indent="-285750" algn="just" rtl="0">
              <a:buFont typeface="Arial" panose="020B0604020202020204" pitchFamily="34" charset="0"/>
              <a:buChar char="•"/>
            </a:pPr>
            <a:r>
              <a:rPr lang="it-IT" sz="1900" b="0" i="0" u="none" strike="noStrike" kern="1200" baseline="0" dirty="0">
                <a:solidFill>
                  <a:srgbClr val="000000"/>
                </a:solidFill>
              </a:rPr>
              <a:t>le </a:t>
            </a:r>
            <a:r>
              <a:rPr lang="it-IT" sz="1900" b="1" i="0" u="none" strike="noStrike" kern="1200" baseline="0" dirty="0">
                <a:solidFill>
                  <a:srgbClr val="000000"/>
                </a:solidFill>
              </a:rPr>
              <a:t>fonti</a:t>
            </a:r>
            <a:r>
              <a:rPr lang="it-IT" sz="1900" b="0" i="0" u="none" strike="noStrike" kern="1200" baseline="0" dirty="0">
                <a:solidFill>
                  <a:srgbClr val="000000"/>
                </a:solidFill>
              </a:rPr>
              <a:t> consultabili o da acquisire, </a:t>
            </a:r>
          </a:p>
          <a:p>
            <a:pPr marL="285750" indent="-285750" algn="just" rtl="0">
              <a:buFont typeface="Arial" panose="020B0604020202020204" pitchFamily="34" charset="0"/>
              <a:buChar char="•"/>
            </a:pPr>
            <a:r>
              <a:rPr lang="it-IT" sz="1900" b="0" i="0" u="none" strike="noStrike" kern="1200" baseline="0" dirty="0">
                <a:solidFill>
                  <a:srgbClr val="000000"/>
                </a:solidFill>
              </a:rPr>
              <a:t>i </a:t>
            </a:r>
            <a:r>
              <a:rPr lang="it-IT" sz="1900" b="1" i="0" u="none" strike="noStrike" kern="1200" baseline="0" dirty="0">
                <a:solidFill>
                  <a:srgbClr val="000000"/>
                </a:solidFill>
              </a:rPr>
              <a:t>dati</a:t>
            </a:r>
            <a:r>
              <a:rPr lang="it-IT" sz="1900" b="0" i="0" u="none" strike="noStrike" kern="1200" baseline="0" dirty="0">
                <a:solidFill>
                  <a:srgbClr val="000000"/>
                </a:solidFill>
              </a:rPr>
              <a:t> ritenuti disponibili o ricostruibili, </a:t>
            </a:r>
          </a:p>
          <a:p>
            <a:pPr marL="285750" indent="-285750" algn="just" rtl="0">
              <a:buFont typeface="Arial" panose="020B0604020202020204" pitchFamily="34" charset="0"/>
              <a:buChar char="•"/>
            </a:pPr>
            <a:r>
              <a:rPr lang="it-IT" sz="1900" b="0" i="0" u="none" strike="noStrike" kern="1200" baseline="0" dirty="0">
                <a:solidFill>
                  <a:srgbClr val="000000"/>
                </a:solidFill>
              </a:rPr>
              <a:t>le </a:t>
            </a:r>
            <a:r>
              <a:rPr lang="it-IT" sz="1900" b="1" i="0" u="none" strike="noStrike" kern="1200" baseline="0" dirty="0">
                <a:solidFill>
                  <a:srgbClr val="000000"/>
                </a:solidFill>
              </a:rPr>
              <a:t>indagini</a:t>
            </a:r>
            <a:r>
              <a:rPr lang="it-IT" sz="1900" b="0" i="0" u="none" strike="noStrike" kern="1200" baseline="0" dirty="0">
                <a:solidFill>
                  <a:srgbClr val="000000"/>
                </a:solidFill>
              </a:rPr>
              <a:t> qualitative di approfondimento, </a:t>
            </a:r>
          </a:p>
          <a:p>
            <a:pPr marL="285750" indent="-285750" algn="just" rtl="0">
              <a:buFont typeface="Arial" panose="020B0604020202020204" pitchFamily="34" charset="0"/>
              <a:buChar char="•"/>
            </a:pPr>
            <a:r>
              <a:rPr lang="it-IT" sz="1900" b="0" i="0" u="none" strike="noStrike" kern="1200" baseline="0" dirty="0">
                <a:solidFill>
                  <a:srgbClr val="000000"/>
                </a:solidFill>
              </a:rPr>
              <a:t>i principali </a:t>
            </a:r>
            <a:r>
              <a:rPr lang="it-IT" sz="1900" b="1" i="0" u="none" strike="noStrike" kern="1200" baseline="0" dirty="0">
                <a:solidFill>
                  <a:srgbClr val="000000"/>
                </a:solidFill>
              </a:rPr>
              <a:t>strumenti</a:t>
            </a:r>
            <a:r>
              <a:rPr lang="it-IT" sz="1900" b="0" i="0" u="none" strike="noStrike" kern="1200" baseline="0" dirty="0">
                <a:solidFill>
                  <a:srgbClr val="000000"/>
                </a:solidFill>
              </a:rPr>
              <a:t> cui si intende fare ricorso per le rilevazioni di campo, </a:t>
            </a:r>
          </a:p>
          <a:p>
            <a:pPr marL="285750" indent="-285750" algn="just" rtl="0">
              <a:buFont typeface="Arial" panose="020B0604020202020204" pitchFamily="34" charset="0"/>
              <a:buChar char="•"/>
            </a:pPr>
            <a:r>
              <a:rPr lang="it-IT" sz="1900" b="0" i="0" u="none" strike="noStrike" kern="1200" baseline="0" dirty="0">
                <a:solidFill>
                  <a:srgbClr val="000000"/>
                </a:solidFill>
              </a:rPr>
              <a:t>i </a:t>
            </a:r>
            <a:r>
              <a:rPr lang="it-IT" sz="1900" b="1" i="0" u="none" strike="noStrike" kern="1200" baseline="0" dirty="0">
                <a:solidFill>
                  <a:srgbClr val="000000"/>
                </a:solidFill>
              </a:rPr>
              <a:t>metodi</a:t>
            </a:r>
            <a:r>
              <a:rPr lang="it-IT" sz="1900" b="0" i="0" u="none" strike="noStrike" kern="1200" baseline="0" dirty="0">
                <a:solidFill>
                  <a:srgbClr val="000000"/>
                </a:solidFill>
              </a:rPr>
              <a:t> di elaborazione, analisi e formulazione del giudizio valutativo, </a:t>
            </a:r>
          </a:p>
          <a:p>
            <a:pPr marL="285750" indent="-285750" algn="just" rtl="0">
              <a:buFont typeface="Arial" panose="020B0604020202020204" pitchFamily="34" charset="0"/>
              <a:buChar char="•"/>
            </a:pPr>
            <a:r>
              <a:rPr lang="it-IT" sz="1900" b="0" i="0" u="none" strike="noStrike" kern="1200" baseline="0" dirty="0">
                <a:solidFill>
                  <a:srgbClr val="000000"/>
                </a:solidFill>
              </a:rPr>
              <a:t>le modalità di restituzione e </a:t>
            </a:r>
            <a:r>
              <a:rPr lang="it-IT" sz="1900" b="1" i="0" u="none" strike="noStrike" kern="1200" baseline="0" dirty="0">
                <a:solidFill>
                  <a:srgbClr val="000000"/>
                </a:solidFill>
              </a:rPr>
              <a:t>comunicazione</a:t>
            </a:r>
            <a:r>
              <a:rPr lang="it-IT" sz="1900" b="0" i="0" u="none" strike="noStrike" kern="1200" baseline="0" dirty="0">
                <a:solidFill>
                  <a:srgbClr val="000000"/>
                </a:solidFill>
              </a:rPr>
              <a:t> degli esiti/risultati. </a:t>
            </a:r>
          </a:p>
        </p:txBody>
      </p:sp>
    </p:spTree>
    <p:extLst>
      <p:ext uri="{BB962C8B-B14F-4D97-AF65-F5344CB8AC3E}">
        <p14:creationId xmlns:p14="http://schemas.microsoft.com/office/powerpoint/2010/main" val="3291803731"/>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p:cNvSpPr/>
          <p:nvPr/>
        </p:nvSpPr>
        <p:spPr>
          <a:xfrm>
            <a:off x="5977217" y="3244334"/>
            <a:ext cx="237566" cy="369332"/>
          </a:xfrm>
          <a:prstGeom prst="rect">
            <a:avLst/>
          </a:prstGeom>
        </p:spPr>
        <p:txBody>
          <a:bodyPr wrap="none">
            <a:spAutoFit/>
          </a:bodyPr>
          <a:lstStyle/>
          <a:p>
            <a:r>
              <a:rPr lang="it-IT" dirty="0"/>
              <a:t> </a:t>
            </a:r>
          </a:p>
        </p:txBody>
      </p:sp>
      <p:sp>
        <p:nvSpPr>
          <p:cNvPr id="18" name="Rectangle 5"/>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p:cNvSpPr>
            <a:spLocks noGrp="1"/>
          </p:cNvSpPr>
          <p:nvPr>
            <p:ph type="title"/>
          </p:nvPr>
        </p:nvSpPr>
        <p:spPr>
          <a:xfrm>
            <a:off x="530351" y="285788"/>
            <a:ext cx="10515600" cy="340380"/>
          </a:xfrm>
        </p:spPr>
        <p:txBody>
          <a:bodyPr>
            <a:noAutofit/>
          </a:bodyPr>
          <a:lstStyle/>
          <a:p>
            <a:pPr algn="ctr"/>
            <a:r>
              <a:rPr lang="it-IT" sz="2300" b="1" kern="0" dirty="0">
                <a:solidFill>
                  <a:srgbClr val="156082"/>
                </a:solidFill>
                <a:effectLst/>
                <a:latin typeface="+mn-lt"/>
                <a:ea typeface="MS ??"/>
                <a:cs typeface="Times New Roman" panose="02020603050405020304" pitchFamily="18" charset="0"/>
              </a:rPr>
              <a:t>La Valutazione della PRS 2021/2027</a:t>
            </a:r>
            <a:r>
              <a:rPr lang="it-IT" sz="2300" dirty="0">
                <a:effectLst/>
                <a:latin typeface="+mn-lt"/>
              </a:rPr>
              <a:t> </a:t>
            </a:r>
            <a:endParaRPr lang="it-IT" sz="2300" b="1" dirty="0">
              <a:latin typeface="+mn-lt"/>
              <a:cs typeface="Arial" panose="020B0604020202020204" pitchFamily="34" charset="0"/>
            </a:endParaRPr>
          </a:p>
        </p:txBody>
      </p:sp>
      <p:sp>
        <p:nvSpPr>
          <p:cNvPr id="3" name="CasellaDiTesto 2">
            <a:extLst>
              <a:ext uri="{FF2B5EF4-FFF2-40B4-BE49-F238E27FC236}">
                <a16:creationId xmlns:a16="http://schemas.microsoft.com/office/drawing/2014/main" id="{F78A39B1-1983-83B3-E792-73474A3C1D68}"/>
              </a:ext>
            </a:extLst>
          </p:cNvPr>
          <p:cNvSpPr txBox="1"/>
          <p:nvPr/>
        </p:nvSpPr>
        <p:spPr>
          <a:xfrm>
            <a:off x="530351" y="712872"/>
            <a:ext cx="11073514" cy="5193729"/>
          </a:xfrm>
          <a:prstGeom prst="rect">
            <a:avLst/>
          </a:prstGeom>
          <a:noFill/>
        </p:spPr>
        <p:txBody>
          <a:bodyPr wrap="square">
            <a:spAutoFit/>
          </a:bodyPr>
          <a:lstStyle/>
          <a:p>
            <a:pPr algn="just"/>
            <a:r>
              <a:rPr lang="it-IT" sz="1950" dirty="0">
                <a:solidFill>
                  <a:srgbClr val="000000"/>
                </a:solidFill>
                <a:effectLst/>
                <a:ea typeface="MS ??"/>
              </a:rPr>
              <a:t>Il piano di analisi che il PUV prospetta per la valutazione della PRS 2021/27 è prioritariamente quello dell’impatto, focalizzandosi sul contributo che le diverse componenti della politica (programmi, piani, strumenti, ecc.) apportano allo sviluppo regionale. </a:t>
            </a:r>
          </a:p>
          <a:p>
            <a:pPr algn="just"/>
            <a:endParaRPr lang="it-IT" sz="1950" dirty="0">
              <a:solidFill>
                <a:srgbClr val="000000"/>
              </a:solidFill>
              <a:effectLst/>
              <a:ea typeface="MS ??"/>
            </a:endParaRPr>
          </a:p>
          <a:p>
            <a:pPr algn="just"/>
            <a:r>
              <a:rPr lang="it-IT" sz="1950" dirty="0">
                <a:solidFill>
                  <a:srgbClr val="000000"/>
                </a:solidFill>
                <a:effectLst/>
                <a:ea typeface="MS ??"/>
              </a:rPr>
              <a:t>La valutazione mira a restituire esiti di carattere quali-quantitativo sul conseguimento della strategia e sulle ricadute che si registrano durante e alla chiusura della programmazione, anche con riferimento agli obiettivi di Agenda 2030.</a:t>
            </a:r>
          </a:p>
          <a:p>
            <a:pPr algn="just"/>
            <a:endParaRPr lang="it-IT" sz="1950" dirty="0">
              <a:solidFill>
                <a:srgbClr val="000000"/>
              </a:solidFill>
              <a:effectLst/>
              <a:ea typeface="MS ??"/>
            </a:endParaRPr>
          </a:p>
          <a:p>
            <a:pPr algn="just"/>
            <a:r>
              <a:rPr lang="it-IT" sz="1950" dirty="0">
                <a:solidFill>
                  <a:srgbClr val="000000"/>
                </a:solidFill>
                <a:ea typeface="MS ??"/>
              </a:rPr>
              <a:t>Per ottenere questi esiti, la valutazione richiede un’osservazione delle dinamiche degli effetti e dell’evoluzione dei contesti e della relativa coerenza e complementarietà, che si snoda nel corso del ciclo di programmazione e, difatti, </a:t>
            </a:r>
            <a:r>
              <a:rPr lang="it-IT" sz="1950" b="1" dirty="0">
                <a:solidFill>
                  <a:srgbClr val="000000"/>
                </a:solidFill>
                <a:ea typeface="MS ??"/>
              </a:rPr>
              <a:t>il PUV prevede tre momenti di valutazione</a:t>
            </a:r>
            <a:r>
              <a:rPr lang="it-IT" sz="1950" dirty="0">
                <a:solidFill>
                  <a:srgbClr val="000000"/>
                </a:solidFill>
                <a:ea typeface="MS ??"/>
              </a:rPr>
              <a:t>:</a:t>
            </a:r>
            <a:r>
              <a:rPr lang="it-IT" sz="1950" b="1" dirty="0">
                <a:solidFill>
                  <a:srgbClr val="000000"/>
                </a:solidFill>
                <a:ea typeface="MS ??"/>
              </a:rPr>
              <a:t> al 2025, al 2027 e al 2029. </a:t>
            </a:r>
          </a:p>
          <a:p>
            <a:pPr algn="just"/>
            <a:endParaRPr lang="it-IT" sz="1950" b="1" dirty="0">
              <a:solidFill>
                <a:srgbClr val="000000"/>
              </a:solidFill>
              <a:ea typeface="MS ??"/>
            </a:endParaRPr>
          </a:p>
          <a:p>
            <a:pPr algn="just"/>
            <a:r>
              <a:rPr lang="it-IT" sz="1950" b="1" dirty="0">
                <a:solidFill>
                  <a:srgbClr val="000000"/>
                </a:solidFill>
                <a:ea typeface="MS ??"/>
              </a:rPr>
              <a:t>Di conseguenza le domande di valutazione previste dal PUV coprono </a:t>
            </a:r>
            <a:r>
              <a:rPr lang="it-IT" sz="1950" b="1" dirty="0">
                <a:effectLst/>
                <a:ea typeface="MS ??"/>
              </a:rPr>
              <a:t>anche dimensioni diverse e, in particolare, dimensioni che attengono, da un lato, alla complementarietà tra i diversi Programmi della PRS e, dall’altro, alla coerenza tra il contesto regionale (e i suoi attori) e i Programmi stessi. </a:t>
            </a:r>
            <a:endParaRPr lang="it-IT" sz="1950" dirty="0">
              <a:effectLst/>
              <a:ea typeface="MS ??"/>
            </a:endParaRPr>
          </a:p>
          <a:p>
            <a:pPr algn="just"/>
            <a:endParaRPr lang="it-IT" sz="1950" kern="0" dirty="0">
              <a:effectLst/>
              <a:ea typeface="MS ??"/>
              <a:cs typeface="Times New Roman" panose="02020603050405020304" pitchFamily="18" charset="0"/>
            </a:endParaRPr>
          </a:p>
          <a:p>
            <a:pPr algn="just"/>
            <a:r>
              <a:rPr lang="it-IT" sz="1950" kern="0" dirty="0">
                <a:ea typeface="MS ??"/>
                <a:cs typeface="Times New Roman" panose="02020603050405020304" pitchFamily="18" charset="0"/>
              </a:rPr>
              <a:t>Tali dimensioni sono affrontate nella valutazione al 2025 dalle </a:t>
            </a:r>
            <a:r>
              <a:rPr lang="it-IT" sz="1950" kern="0" dirty="0">
                <a:effectLst/>
                <a:ea typeface="MS ??"/>
                <a:cs typeface="Times New Roman" panose="02020603050405020304" pitchFamily="18" charset="0"/>
              </a:rPr>
              <a:t>domande valutative </a:t>
            </a:r>
            <a:r>
              <a:rPr lang="it-IT" sz="1950" b="1" kern="0" dirty="0">
                <a:effectLst/>
                <a:ea typeface="MS ??"/>
                <a:cs typeface="Times New Roman" panose="02020603050405020304" pitchFamily="18" charset="0"/>
              </a:rPr>
              <a:t>DV 2</a:t>
            </a:r>
            <a:r>
              <a:rPr lang="it-IT" sz="1950" kern="0" dirty="0">
                <a:effectLst/>
                <a:ea typeface="MS ??"/>
                <a:cs typeface="Times New Roman" panose="02020603050405020304" pitchFamily="18" charset="0"/>
              </a:rPr>
              <a:t>, </a:t>
            </a:r>
            <a:r>
              <a:rPr lang="it-IT" sz="1950" b="1" kern="0" dirty="0">
                <a:effectLst/>
                <a:ea typeface="MS ??"/>
                <a:cs typeface="Times New Roman" panose="02020603050405020304" pitchFamily="18" charset="0"/>
              </a:rPr>
              <a:t>DV 3</a:t>
            </a:r>
            <a:r>
              <a:rPr lang="it-IT" sz="1950" kern="0" dirty="0">
                <a:effectLst/>
                <a:ea typeface="MS ??"/>
                <a:cs typeface="Times New Roman" panose="02020603050405020304" pitchFamily="18" charset="0"/>
              </a:rPr>
              <a:t> e </a:t>
            </a:r>
            <a:r>
              <a:rPr lang="it-IT" sz="1950" b="1" kern="0" dirty="0">
                <a:effectLst/>
                <a:ea typeface="MS ??"/>
                <a:cs typeface="Times New Roman" panose="02020603050405020304" pitchFamily="18" charset="0"/>
              </a:rPr>
              <a:t>DV 4</a:t>
            </a:r>
            <a:r>
              <a:rPr lang="it-IT" sz="1950" kern="0" dirty="0">
                <a:effectLst/>
                <a:ea typeface="MS ??"/>
                <a:cs typeface="Times New Roman" panose="02020603050405020304" pitchFamily="18" charset="0"/>
              </a:rPr>
              <a:t>. </a:t>
            </a:r>
            <a:endParaRPr lang="it-IT" sz="1950" dirty="0">
              <a:effectLst/>
              <a:ea typeface="MS ??"/>
            </a:endParaRPr>
          </a:p>
        </p:txBody>
      </p:sp>
    </p:spTree>
    <p:extLst>
      <p:ext uri="{BB962C8B-B14F-4D97-AF65-F5344CB8AC3E}">
        <p14:creationId xmlns:p14="http://schemas.microsoft.com/office/powerpoint/2010/main" val="101693532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0E4EFF-9D24-9323-E8A9-4D0CE9F57D5F}"/>
            </a:ext>
          </a:extLst>
        </p:cNvPr>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0D656AE5-34E6-82F2-F187-B656DC77C689}"/>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C2335609-51C4-730C-3E9F-A7717F124E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1E51635B-2C02-9D10-841F-A5DA09A91303}"/>
              </a:ext>
            </a:extLst>
          </p:cNvPr>
          <p:cNvSpPr/>
          <p:nvPr/>
        </p:nvSpPr>
        <p:spPr>
          <a:xfrm>
            <a:off x="5977217" y="3244334"/>
            <a:ext cx="237566" cy="369332"/>
          </a:xfrm>
          <a:prstGeom prst="rect">
            <a:avLst/>
          </a:prstGeom>
        </p:spPr>
        <p:txBody>
          <a:bodyPr wrap="none">
            <a:spAutoFit/>
          </a:bodyPr>
          <a:lstStyle/>
          <a:p>
            <a:r>
              <a:rPr lang="it-IT" dirty="0"/>
              <a:t> </a:t>
            </a:r>
          </a:p>
        </p:txBody>
      </p:sp>
      <p:sp>
        <p:nvSpPr>
          <p:cNvPr id="18" name="Rectangle 5">
            <a:extLst>
              <a:ext uri="{FF2B5EF4-FFF2-40B4-BE49-F238E27FC236}">
                <a16:creationId xmlns:a16="http://schemas.microsoft.com/office/drawing/2014/main" id="{DC434DFC-DB49-0F65-CCAA-C12F84EB859C}"/>
              </a:ext>
            </a:extLst>
          </p:cNvPr>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a:extLst>
              <a:ext uri="{FF2B5EF4-FFF2-40B4-BE49-F238E27FC236}">
                <a16:creationId xmlns:a16="http://schemas.microsoft.com/office/drawing/2014/main" id="{4B430719-CE3D-42D0-8D58-1E36F1A3AE3B}"/>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a:extLst>
              <a:ext uri="{FF2B5EF4-FFF2-40B4-BE49-F238E27FC236}">
                <a16:creationId xmlns:a16="http://schemas.microsoft.com/office/drawing/2014/main" id="{5EF097B9-89C2-9239-B307-252550087133}"/>
              </a:ext>
            </a:extLst>
          </p:cNvPr>
          <p:cNvSpPr>
            <a:spLocks noGrp="1"/>
          </p:cNvSpPr>
          <p:nvPr>
            <p:ph type="title"/>
          </p:nvPr>
        </p:nvSpPr>
        <p:spPr>
          <a:xfrm>
            <a:off x="530350" y="285787"/>
            <a:ext cx="11318212" cy="821793"/>
          </a:xfrm>
        </p:spPr>
        <p:txBody>
          <a:bodyPr>
            <a:normAutofit fontScale="90000"/>
          </a:bodyPr>
          <a:lstStyle/>
          <a:p>
            <a:pPr algn="ctr"/>
            <a:r>
              <a:rPr lang="it-IT" sz="2200" b="1" kern="0" dirty="0">
                <a:solidFill>
                  <a:srgbClr val="156082"/>
                </a:solidFill>
                <a:effectLst/>
                <a:latin typeface="+mn-lt"/>
                <a:ea typeface="MS ??"/>
                <a:cs typeface="Times New Roman" panose="02020603050405020304" pitchFamily="18" charset="0"/>
              </a:rPr>
              <a:t>La Valutazione della PRS 2021/2027</a:t>
            </a:r>
            <a:r>
              <a:rPr lang="it-IT" sz="2200" dirty="0">
                <a:effectLst/>
                <a:latin typeface="+mn-lt"/>
              </a:rPr>
              <a:t>  </a:t>
            </a:r>
            <a:br>
              <a:rPr lang="it-IT" sz="1400" dirty="0">
                <a:effectLst/>
              </a:rPr>
            </a:br>
            <a:r>
              <a:rPr lang="it-IT" sz="2100" b="1" kern="0" dirty="0">
                <a:effectLst/>
                <a:latin typeface="+mn-lt"/>
                <a:ea typeface="MS ??"/>
                <a:cs typeface="Aptos" panose="020B0004020202020204" pitchFamily="34" charset="0"/>
              </a:rPr>
              <a:t>DV2. Quali sono le complementarietà specifiche (dimensione collettiva) e quelle di insieme (strumenti d’integrazione) sviluppate dai diversi Programmi/linee di finanziamento?</a:t>
            </a:r>
            <a:endParaRPr lang="it-IT" sz="2100" b="1" dirty="0">
              <a:latin typeface="+mn-lt"/>
              <a:cs typeface="Arial" panose="020B0604020202020204" pitchFamily="34" charset="0"/>
            </a:endParaRPr>
          </a:p>
        </p:txBody>
      </p:sp>
      <p:sp>
        <p:nvSpPr>
          <p:cNvPr id="3" name="CasellaDiTesto 2">
            <a:extLst>
              <a:ext uri="{FF2B5EF4-FFF2-40B4-BE49-F238E27FC236}">
                <a16:creationId xmlns:a16="http://schemas.microsoft.com/office/drawing/2014/main" id="{3EE156D5-2DDD-04DB-D72C-DF7384B97A4A}"/>
              </a:ext>
            </a:extLst>
          </p:cNvPr>
          <p:cNvSpPr txBox="1"/>
          <p:nvPr/>
        </p:nvSpPr>
        <p:spPr>
          <a:xfrm>
            <a:off x="559243" y="1331580"/>
            <a:ext cx="11073514" cy="377026"/>
          </a:xfrm>
          <a:prstGeom prst="rect">
            <a:avLst/>
          </a:prstGeom>
          <a:noFill/>
        </p:spPr>
        <p:txBody>
          <a:bodyPr wrap="square">
            <a:spAutoFit/>
          </a:bodyPr>
          <a:lstStyle/>
          <a:p>
            <a:pPr algn="just"/>
            <a:r>
              <a:rPr lang="it-IT" sz="1850" dirty="0">
                <a:solidFill>
                  <a:srgbClr val="000000"/>
                </a:solidFill>
                <a:effectLst/>
                <a:ea typeface="MS ??"/>
              </a:rPr>
              <a:t> </a:t>
            </a:r>
            <a:endParaRPr lang="it-IT" sz="1850" dirty="0">
              <a:effectLst/>
              <a:ea typeface="MS ??"/>
            </a:endParaRPr>
          </a:p>
        </p:txBody>
      </p:sp>
      <p:graphicFrame>
        <p:nvGraphicFramePr>
          <p:cNvPr id="2" name="Tabella 1">
            <a:extLst>
              <a:ext uri="{FF2B5EF4-FFF2-40B4-BE49-F238E27FC236}">
                <a16:creationId xmlns:a16="http://schemas.microsoft.com/office/drawing/2014/main" id="{29E56176-35F1-3D8D-9891-A34C31A5DB0E}"/>
              </a:ext>
            </a:extLst>
          </p:cNvPr>
          <p:cNvGraphicFramePr>
            <a:graphicFrameLocks noGrp="1"/>
          </p:cNvGraphicFramePr>
          <p:nvPr>
            <p:extLst>
              <p:ext uri="{D42A27DB-BD31-4B8C-83A1-F6EECF244321}">
                <p14:modId xmlns:p14="http://schemas.microsoft.com/office/powerpoint/2010/main" val="1723276449"/>
              </p:ext>
            </p:extLst>
          </p:nvPr>
        </p:nvGraphicFramePr>
        <p:xfrm>
          <a:off x="530351" y="1133428"/>
          <a:ext cx="11318212" cy="4861560"/>
        </p:xfrm>
        <a:graphic>
          <a:graphicData uri="http://schemas.openxmlformats.org/drawingml/2006/table">
            <a:tbl>
              <a:tblPr firstRow="1" firstCol="1" bandRow="1">
                <a:tableStyleId>{5C22544A-7EE6-4342-B048-85BDC9FD1C3A}</a:tableStyleId>
              </a:tblPr>
              <a:tblGrid>
                <a:gridCol w="2269859">
                  <a:extLst>
                    <a:ext uri="{9D8B030D-6E8A-4147-A177-3AD203B41FA5}">
                      <a16:colId xmlns:a16="http://schemas.microsoft.com/office/drawing/2014/main" val="728614886"/>
                    </a:ext>
                  </a:extLst>
                </a:gridCol>
                <a:gridCol w="2003314">
                  <a:extLst>
                    <a:ext uri="{9D8B030D-6E8A-4147-A177-3AD203B41FA5}">
                      <a16:colId xmlns:a16="http://schemas.microsoft.com/office/drawing/2014/main" val="2348356814"/>
                    </a:ext>
                  </a:extLst>
                </a:gridCol>
                <a:gridCol w="2003314">
                  <a:extLst>
                    <a:ext uri="{9D8B030D-6E8A-4147-A177-3AD203B41FA5}">
                      <a16:colId xmlns:a16="http://schemas.microsoft.com/office/drawing/2014/main" val="1718420881"/>
                    </a:ext>
                  </a:extLst>
                </a:gridCol>
                <a:gridCol w="2268917">
                  <a:extLst>
                    <a:ext uri="{9D8B030D-6E8A-4147-A177-3AD203B41FA5}">
                      <a16:colId xmlns:a16="http://schemas.microsoft.com/office/drawing/2014/main" val="459786571"/>
                    </a:ext>
                  </a:extLst>
                </a:gridCol>
                <a:gridCol w="2772808">
                  <a:extLst>
                    <a:ext uri="{9D8B030D-6E8A-4147-A177-3AD203B41FA5}">
                      <a16:colId xmlns:a16="http://schemas.microsoft.com/office/drawing/2014/main" val="1187370514"/>
                    </a:ext>
                  </a:extLst>
                </a:gridCol>
              </a:tblGrid>
              <a:tr h="390433">
                <a:tc rowSpan="2">
                  <a:txBody>
                    <a:bodyPr/>
                    <a:lstStyle/>
                    <a:p>
                      <a:pPr algn="ctr"/>
                      <a:r>
                        <a:rPr lang="it-IT" sz="1600" dirty="0">
                          <a:effectLst/>
                        </a:rPr>
                        <a:t>Metodi  (PUV)</a:t>
                      </a:r>
                      <a:endParaRPr lang="it-IT" sz="1600" dirty="0">
                        <a:effectLst/>
                        <a:latin typeface="Times New Roman" panose="02020603050405020304" pitchFamily="18" charset="0"/>
                        <a:ea typeface="MS ??"/>
                        <a:cs typeface="Times New Roman" panose="02020603050405020304" pitchFamily="18" charset="0"/>
                      </a:endParaRPr>
                    </a:p>
                  </a:txBody>
                  <a:tcPr marL="67521" marR="67521" marT="0" marB="0"/>
                </a:tc>
                <a:tc gridSpan="2">
                  <a:txBody>
                    <a:bodyPr/>
                    <a:lstStyle/>
                    <a:p>
                      <a:pPr algn="ctr"/>
                      <a:r>
                        <a:rPr lang="it-IT" sz="1600" dirty="0">
                          <a:effectLst/>
                        </a:rPr>
                        <a:t>Fase di osservazione</a:t>
                      </a:r>
                    </a:p>
                    <a:p>
                      <a:pPr algn="ctr"/>
                      <a:r>
                        <a:rPr lang="it-IT" sz="1000" dirty="0">
                          <a:effectLst/>
                        </a:rPr>
                        <a:t>Attività di raccolta dati</a:t>
                      </a:r>
                      <a:endParaRPr lang="it-IT" sz="1200" dirty="0">
                        <a:effectLst/>
                        <a:latin typeface="Times New Roman" panose="02020603050405020304" pitchFamily="18" charset="0"/>
                        <a:ea typeface="MS ??"/>
                        <a:cs typeface="Times New Roman" panose="02020603050405020304" pitchFamily="18" charset="0"/>
                      </a:endParaRPr>
                    </a:p>
                  </a:txBody>
                  <a:tcPr marL="67521" marR="67521" marT="0" marB="0"/>
                </a:tc>
                <a:tc hMerge="1">
                  <a:txBody>
                    <a:bodyPr/>
                    <a:lstStyle/>
                    <a:p>
                      <a:endParaRPr lang="it-IT"/>
                    </a:p>
                  </a:txBody>
                  <a:tcPr/>
                </a:tc>
                <a:tc rowSpan="2">
                  <a:txBody>
                    <a:bodyPr/>
                    <a:lstStyle/>
                    <a:p>
                      <a:pPr algn="ctr"/>
                      <a:r>
                        <a:rPr lang="it-IT" sz="1600" dirty="0">
                          <a:effectLst/>
                        </a:rPr>
                        <a:t>Fase di analisi</a:t>
                      </a:r>
                    </a:p>
                    <a:p>
                      <a:pPr algn="ctr"/>
                      <a:r>
                        <a:rPr lang="it-IT" sz="1000" dirty="0">
                          <a:effectLst/>
                        </a:rPr>
                        <a:t>elaborazione dati e utilizzo modelli interpretativi</a:t>
                      </a:r>
                      <a:endParaRPr lang="it-IT" sz="1200" dirty="0">
                        <a:effectLst/>
                        <a:latin typeface="Times New Roman" panose="02020603050405020304" pitchFamily="18" charset="0"/>
                        <a:ea typeface="MS ??"/>
                        <a:cs typeface="Times New Roman" panose="02020603050405020304" pitchFamily="18" charset="0"/>
                      </a:endParaRPr>
                    </a:p>
                  </a:txBody>
                  <a:tcPr marL="67521" marR="67521" marT="0" marB="0"/>
                </a:tc>
                <a:tc rowSpan="2">
                  <a:txBody>
                    <a:bodyPr/>
                    <a:lstStyle/>
                    <a:p>
                      <a:pPr algn="ctr"/>
                      <a:r>
                        <a:rPr lang="it-IT" sz="1600" dirty="0">
                          <a:effectLst/>
                        </a:rPr>
                        <a:t>Fase di formulazione dei risultati </a:t>
                      </a:r>
                    </a:p>
                    <a:p>
                      <a:pPr algn="ctr"/>
                      <a:r>
                        <a:rPr lang="it-IT" sz="1200" dirty="0">
                          <a:effectLst/>
                        </a:rPr>
                        <a:t>(giudizio valutativo e raccomandazioni)</a:t>
                      </a:r>
                      <a:endParaRPr lang="it-IT" sz="1200" dirty="0">
                        <a:effectLst/>
                        <a:latin typeface="Times New Roman" panose="02020603050405020304" pitchFamily="18" charset="0"/>
                        <a:ea typeface="MS ??"/>
                        <a:cs typeface="Times New Roman" panose="02020603050405020304" pitchFamily="18" charset="0"/>
                      </a:endParaRPr>
                    </a:p>
                  </a:txBody>
                  <a:tcPr marL="67521" marR="67521" marT="0" marB="0"/>
                </a:tc>
                <a:extLst>
                  <a:ext uri="{0D108BD9-81ED-4DB2-BD59-A6C34878D82A}">
                    <a16:rowId xmlns:a16="http://schemas.microsoft.com/office/drawing/2014/main" val="1755343808"/>
                  </a:ext>
                </a:extLst>
              </a:tr>
              <a:tr h="300333">
                <a:tc vMerge="1">
                  <a:txBody>
                    <a:bodyPr/>
                    <a:lstStyle/>
                    <a:p>
                      <a:endParaRPr lang="it-IT"/>
                    </a:p>
                  </a:txBody>
                  <a:tcPr/>
                </a:tc>
                <a:tc>
                  <a:txBody>
                    <a:bodyPr/>
                    <a:lstStyle/>
                    <a:p>
                      <a:pPr algn="ctr"/>
                      <a:r>
                        <a:rPr lang="it-IT" sz="1000" b="1" dirty="0">
                          <a:effectLst/>
                        </a:rPr>
                        <a:t>Attività desk (acquisizione da fonti secondarie)</a:t>
                      </a:r>
                      <a:endParaRPr lang="it-IT" sz="1200" b="1"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pPr algn="ctr"/>
                      <a:r>
                        <a:rPr lang="it-IT" sz="1000" b="1" dirty="0">
                          <a:effectLst/>
                        </a:rPr>
                        <a:t>Indagini di campo </a:t>
                      </a:r>
                      <a:endParaRPr lang="it-IT" sz="1200" b="1" dirty="0">
                        <a:effectLst/>
                      </a:endParaRPr>
                    </a:p>
                    <a:p>
                      <a:pPr algn="ctr"/>
                      <a:r>
                        <a:rPr lang="it-IT" sz="1000" b="1" dirty="0">
                          <a:effectLst/>
                        </a:rPr>
                        <a:t>(acquisizione dati primari)</a:t>
                      </a:r>
                      <a:endParaRPr lang="it-IT" sz="1200" b="1" dirty="0">
                        <a:effectLst/>
                        <a:latin typeface="Times New Roman" panose="02020603050405020304" pitchFamily="18" charset="0"/>
                        <a:ea typeface="MS ??"/>
                        <a:cs typeface="Times New Roman" panose="02020603050405020304" pitchFamily="18" charset="0"/>
                      </a:endParaRPr>
                    </a:p>
                  </a:txBody>
                  <a:tcPr marL="67521" marR="67521" marT="0" marB="0"/>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957188697"/>
                  </a:ext>
                </a:extLst>
              </a:tr>
              <a:tr h="2252501">
                <a:tc>
                  <a:txBody>
                    <a:bodyPr/>
                    <a:lstStyle/>
                    <a:p>
                      <a:endParaRPr lang="it-IT" sz="1600" dirty="0">
                        <a:solidFill>
                          <a:schemeClr val="tx1"/>
                        </a:solidFill>
                        <a:effectLst/>
                      </a:endParaRPr>
                    </a:p>
                    <a:p>
                      <a:r>
                        <a:rPr lang="it-IT" sz="1600" dirty="0">
                          <a:solidFill>
                            <a:schemeClr val="tx1"/>
                          </a:solidFill>
                          <a:effectLst/>
                        </a:rPr>
                        <a:t>Analisi di complementarietà tra i Programmi che interessano il territorio valdostano</a:t>
                      </a:r>
                    </a:p>
                  </a:txBody>
                  <a:tcPr marL="67521" marR="67521" marT="0" marB="0">
                    <a:noFill/>
                  </a:tcPr>
                </a:tc>
                <a:tc>
                  <a:txBody>
                    <a:bodyPr/>
                    <a:lstStyle/>
                    <a:p>
                      <a:pPr algn="ctr"/>
                      <a:endParaRPr lang="it-IT" sz="1250" dirty="0">
                        <a:effectLst/>
                      </a:endParaRPr>
                    </a:p>
                    <a:p>
                      <a:pPr algn="ctr"/>
                      <a:r>
                        <a:rPr lang="it-IT" sz="1250" dirty="0">
                          <a:effectLst/>
                        </a:rPr>
                        <a:t>Dati di monitoraggio della PRS </a:t>
                      </a:r>
                    </a:p>
                    <a:p>
                      <a:pPr algn="ctr"/>
                      <a:r>
                        <a:rPr lang="it-IT" sz="1250" dirty="0">
                          <a:effectLst/>
                        </a:rPr>
                        <a:t> </a:t>
                      </a:r>
                    </a:p>
                    <a:p>
                      <a:pPr algn="ctr"/>
                      <a:r>
                        <a:rPr lang="it-IT" sz="1250" dirty="0">
                          <a:effectLst/>
                        </a:rPr>
                        <a:t>Dati, studi, analisi aggiornate sul contesto socioeconomico regionale (Osservatorio RAVDA)</a:t>
                      </a:r>
                    </a:p>
                    <a:p>
                      <a:pPr algn="ctr"/>
                      <a:r>
                        <a:rPr lang="it-IT" sz="1250" dirty="0">
                          <a:effectLst/>
                        </a:rPr>
                        <a:t> </a:t>
                      </a:r>
                    </a:p>
                    <a:p>
                      <a:pPr algn="ctr"/>
                      <a:r>
                        <a:rPr lang="it-IT" sz="1250" dirty="0">
                          <a:effectLst/>
                        </a:rPr>
                        <a:t>Materiali prodotti dai valutatori di programma </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endParaRPr lang="it-IT" sz="1250" dirty="0">
                        <a:effectLst/>
                      </a:endParaRPr>
                    </a:p>
                    <a:p>
                      <a:r>
                        <a:rPr lang="it-IT" sz="1250" dirty="0">
                          <a:effectLst/>
                        </a:rPr>
                        <a:t>Interviste (individuali) semi-strutturate a panel di:</a:t>
                      </a:r>
                    </a:p>
                    <a:p>
                      <a:r>
                        <a:rPr lang="it-IT" sz="1250" dirty="0">
                          <a:effectLst/>
                        </a:rPr>
                        <a:t>a) referenti Dipartimenti e Strutture RAVDA; </a:t>
                      </a:r>
                    </a:p>
                    <a:p>
                      <a:r>
                        <a:rPr lang="it-IT" sz="1250" dirty="0">
                          <a:effectLst/>
                        </a:rPr>
                        <a:t>b) soggetti istituzionali, rilevanti a livello regionale</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endParaRPr lang="it-IT" sz="1250" dirty="0">
                        <a:effectLst/>
                      </a:endParaRPr>
                    </a:p>
                    <a:p>
                      <a:r>
                        <a:rPr lang="it-IT" sz="1250" dirty="0">
                          <a:effectLst/>
                        </a:rPr>
                        <a:t>- Dati di monitoraggio: elaborazioni quantitative desk  </a:t>
                      </a:r>
                    </a:p>
                    <a:p>
                      <a:r>
                        <a:rPr lang="it-IT" sz="1250" dirty="0">
                          <a:effectLst/>
                        </a:rPr>
                        <a:t>- Dati, studi, analisi sul contesto socioeconomico: elaborazioni desk coerenti con i diversi tipi di evidenze</a:t>
                      </a:r>
                    </a:p>
                    <a:p>
                      <a:r>
                        <a:rPr lang="it-IT" sz="1250" dirty="0">
                          <a:effectLst/>
                        </a:rPr>
                        <a:t>- Materiali prodotti dai valutatori di programma</a:t>
                      </a:r>
                    </a:p>
                    <a:p>
                      <a:r>
                        <a:rPr lang="it-IT" sz="1250" dirty="0">
                          <a:effectLst/>
                        </a:rPr>
                        <a:t>- Interviste: analisi con tecniche di text-mining.</a:t>
                      </a:r>
                    </a:p>
                    <a:p>
                      <a:r>
                        <a:rPr lang="it-IT" sz="1250" dirty="0">
                          <a:effectLst/>
                        </a:rPr>
                        <a:t> </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rowSpan="2">
                  <a:txBody>
                    <a:bodyPr/>
                    <a:lstStyle/>
                    <a:p>
                      <a:endParaRPr lang="it-IT" sz="1300" dirty="0">
                        <a:effectLst/>
                      </a:endParaRPr>
                    </a:p>
                    <a:p>
                      <a:r>
                        <a:rPr lang="it-IT" sz="1300" dirty="0">
                          <a:effectLst/>
                        </a:rPr>
                        <a:t>- Contenuti indicativi del Report:</a:t>
                      </a:r>
                    </a:p>
                    <a:p>
                      <a:r>
                        <a:rPr lang="it-IT" sz="1300" dirty="0">
                          <a:effectLst/>
                        </a:rPr>
                        <a:t>1. Osservazione dei Programmi della PRS; ricognizione fonti valutative e relativi esiti</a:t>
                      </a:r>
                    </a:p>
                    <a:p>
                      <a:r>
                        <a:rPr lang="it-IT" sz="1300" dirty="0">
                          <a:effectLst/>
                        </a:rPr>
                        <a:t>2. Presentazione dell’avanzamento della PRS rispetto al criterio della complementarietà. Individuazione della rilevanza ed efficacia percepita rispetto alle dinamiche di sviluppo e trasformazione dei contesti</a:t>
                      </a:r>
                    </a:p>
                    <a:p>
                      <a:r>
                        <a:rPr lang="it-IT" sz="1300" dirty="0">
                          <a:effectLst/>
                        </a:rPr>
                        <a:t>3. Conclusioni e giudizio valutativo</a:t>
                      </a:r>
                    </a:p>
                    <a:p>
                      <a:r>
                        <a:rPr lang="it-IT" sz="1300" dirty="0">
                          <a:effectLst/>
                        </a:rPr>
                        <a:t>4. Formulazione delle raccomandazioni.</a:t>
                      </a:r>
                    </a:p>
                    <a:p>
                      <a:endParaRPr lang="it-IT" sz="1300" dirty="0">
                        <a:effectLst/>
                      </a:endParaRPr>
                    </a:p>
                    <a:p>
                      <a:r>
                        <a:rPr lang="it-IT" sz="1300" dirty="0">
                          <a:effectLst/>
                        </a:rPr>
                        <a:t>- Il metodo di lavoro adottato permette di formulare raccomandazioni in chiave di miglioramento della governance.</a:t>
                      </a:r>
                    </a:p>
                    <a:p>
                      <a:r>
                        <a:rPr lang="it-IT" sz="1300" dirty="0">
                          <a:effectLst/>
                        </a:rPr>
                        <a:t>- brief report e altri strumenti per la disseminazione dei risultati</a:t>
                      </a:r>
                      <a:endParaRPr lang="it-IT" sz="1300" dirty="0">
                        <a:effectLst/>
                        <a:latin typeface="Times New Roman" panose="02020603050405020304" pitchFamily="18" charset="0"/>
                        <a:ea typeface="MS ??"/>
                        <a:cs typeface="Times New Roman" panose="02020603050405020304" pitchFamily="18" charset="0"/>
                      </a:endParaRPr>
                    </a:p>
                  </a:txBody>
                  <a:tcPr marL="67521" marR="67521" marT="0" marB="0"/>
                </a:tc>
                <a:extLst>
                  <a:ext uri="{0D108BD9-81ED-4DB2-BD59-A6C34878D82A}">
                    <a16:rowId xmlns:a16="http://schemas.microsoft.com/office/drawing/2014/main" val="122206681"/>
                  </a:ext>
                </a:extLst>
              </a:tr>
              <a:tr h="1494721">
                <a:tc>
                  <a:txBody>
                    <a:bodyPr/>
                    <a:lstStyle/>
                    <a:p>
                      <a:r>
                        <a:rPr lang="it-IT" sz="1600" dirty="0">
                          <a:solidFill>
                            <a:schemeClr val="tx1"/>
                          </a:solidFill>
                          <a:effectLst/>
                        </a:rPr>
                        <a:t>Analisi delle evidenze valutative emerse dalle valutazioni di Programma e tematiche svolte nel corso del periodo di programmazione</a:t>
                      </a:r>
                    </a:p>
                    <a:p>
                      <a:r>
                        <a:rPr lang="it-IT" sz="1000" dirty="0">
                          <a:effectLst/>
                        </a:rPr>
                        <a:t> </a:t>
                      </a:r>
                      <a:endParaRPr lang="it-IT" sz="1200" dirty="0">
                        <a:effectLst/>
                        <a:latin typeface="Times New Roman" panose="02020603050405020304" pitchFamily="18" charset="0"/>
                        <a:ea typeface="MS ??"/>
                        <a:cs typeface="Times New Roman" panose="02020603050405020304" pitchFamily="18" charset="0"/>
                      </a:endParaRPr>
                    </a:p>
                  </a:txBody>
                  <a:tcPr marL="67521" marR="67521" marT="0" marB="0">
                    <a:noFill/>
                  </a:tcPr>
                </a:tc>
                <a:tc>
                  <a:txBody>
                    <a:bodyPr/>
                    <a:lstStyle/>
                    <a:p>
                      <a:pPr algn="ctr"/>
                      <a:endParaRPr lang="it-IT" sz="1250" dirty="0">
                        <a:effectLst/>
                      </a:endParaRPr>
                    </a:p>
                    <a:p>
                      <a:pPr algn="ctr"/>
                      <a:r>
                        <a:rPr lang="it-IT" sz="1250" dirty="0">
                          <a:effectLst/>
                        </a:rPr>
                        <a:t>Rapporti di valutazione </a:t>
                      </a:r>
                    </a:p>
                    <a:p>
                      <a:pPr algn="ctr"/>
                      <a:r>
                        <a:rPr lang="it-IT" sz="1250" dirty="0">
                          <a:effectLst/>
                        </a:rPr>
                        <a:t>prodotti dai Valutatori Esterni (VE) dei Programmi </a:t>
                      </a:r>
                    </a:p>
                    <a:p>
                      <a:pPr algn="ctr"/>
                      <a:r>
                        <a:rPr lang="it-IT" sz="1250" dirty="0">
                          <a:effectLst/>
                        </a:rPr>
                        <a:t>(ove disponibili)</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r>
                        <a:rPr lang="it-IT" sz="1250" dirty="0">
                          <a:effectLst/>
                        </a:rPr>
                        <a:t> </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endParaRPr lang="it-IT" sz="1250" dirty="0">
                        <a:effectLst/>
                      </a:endParaRPr>
                    </a:p>
                    <a:p>
                      <a:r>
                        <a:rPr lang="it-IT" sz="1250" dirty="0">
                          <a:effectLst/>
                        </a:rPr>
                        <a:t>- Rapporti dei VE: analisi/elaborazioni desk coerenti con i diversi tipi di evidenze contenute nei Rapporti (dati quantitativi e testi)</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vMerge="1">
                  <a:txBody>
                    <a:bodyPr/>
                    <a:lstStyle/>
                    <a:p>
                      <a:endParaRPr lang="it-IT"/>
                    </a:p>
                  </a:txBody>
                  <a:tcPr/>
                </a:tc>
                <a:extLst>
                  <a:ext uri="{0D108BD9-81ED-4DB2-BD59-A6C34878D82A}">
                    <a16:rowId xmlns:a16="http://schemas.microsoft.com/office/drawing/2014/main" val="3400430595"/>
                  </a:ext>
                </a:extLst>
              </a:tr>
            </a:tbl>
          </a:graphicData>
        </a:graphic>
      </p:graphicFrame>
      <p:sp>
        <p:nvSpPr>
          <p:cNvPr id="5" name="Rectangle 1">
            <a:extLst>
              <a:ext uri="{FF2B5EF4-FFF2-40B4-BE49-F238E27FC236}">
                <a16:creationId xmlns:a16="http://schemas.microsoft.com/office/drawing/2014/main" id="{843CE73F-6667-CFCE-D738-E55F2480A737}"/>
              </a:ext>
            </a:extLst>
          </p:cNvPr>
          <p:cNvSpPr>
            <a:spLocks noChangeArrowheads="1"/>
          </p:cNvSpPr>
          <p:nvPr/>
        </p:nvSpPr>
        <p:spPr bwMode="auto">
          <a:xfrm>
            <a:off x="1631950" y="17287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a:ln>
                  <a:noFill/>
                </a:ln>
                <a:solidFill>
                  <a:schemeClr val="tx1"/>
                </a:solidFill>
                <a:effectLst/>
                <a:latin typeface="Arial" panose="020B0604020202020204" pitchFamily="34" charset="0"/>
              </a:rPr>
            </a:b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67A964FD-C38A-4DB1-B925-3F704BEAF50C}"/>
              </a:ext>
            </a:extLst>
          </p:cNvPr>
          <p:cNvSpPr>
            <a:spLocks noChangeArrowheads="1"/>
          </p:cNvSpPr>
          <p:nvPr/>
        </p:nvSpPr>
        <p:spPr bwMode="auto">
          <a:xfrm>
            <a:off x="7621187" y="1840627"/>
            <a:ext cx="2135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chemeClr val="tx1"/>
                </a:solidFill>
                <a:effectLst/>
                <a:latin typeface="Arial Narrow" panose="020B0604020202020204" pitchFamily="34" charset="0"/>
                <a:ea typeface="MS ??"/>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02413805"/>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1803B-6E0E-A1CD-2BCA-A071836AEDB2}"/>
            </a:ext>
          </a:extLst>
        </p:cNvPr>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42AB6357-A123-D83D-F4F6-8DB053B53A10}"/>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CBBC55A0-CD91-0FAF-B209-BD63764F07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16F60339-E069-8855-B5C7-B259ADC0F081}"/>
              </a:ext>
            </a:extLst>
          </p:cNvPr>
          <p:cNvSpPr/>
          <p:nvPr/>
        </p:nvSpPr>
        <p:spPr>
          <a:xfrm>
            <a:off x="5977217" y="3244334"/>
            <a:ext cx="237566" cy="369332"/>
          </a:xfrm>
          <a:prstGeom prst="rect">
            <a:avLst/>
          </a:prstGeom>
        </p:spPr>
        <p:txBody>
          <a:bodyPr wrap="none">
            <a:spAutoFit/>
          </a:bodyPr>
          <a:lstStyle/>
          <a:p>
            <a:r>
              <a:rPr lang="it-IT" dirty="0"/>
              <a:t> </a:t>
            </a:r>
          </a:p>
        </p:txBody>
      </p:sp>
      <p:sp>
        <p:nvSpPr>
          <p:cNvPr id="18" name="Rectangle 5">
            <a:extLst>
              <a:ext uri="{FF2B5EF4-FFF2-40B4-BE49-F238E27FC236}">
                <a16:creationId xmlns:a16="http://schemas.microsoft.com/office/drawing/2014/main" id="{00C0CF91-67C1-6EC9-1356-200ED6C6871F}"/>
              </a:ext>
            </a:extLst>
          </p:cNvPr>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a:extLst>
              <a:ext uri="{FF2B5EF4-FFF2-40B4-BE49-F238E27FC236}">
                <a16:creationId xmlns:a16="http://schemas.microsoft.com/office/drawing/2014/main" id="{5399866B-7ACC-346E-3A61-AA03BD02ED99}"/>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a:extLst>
              <a:ext uri="{FF2B5EF4-FFF2-40B4-BE49-F238E27FC236}">
                <a16:creationId xmlns:a16="http://schemas.microsoft.com/office/drawing/2014/main" id="{02A0D911-76A3-DE39-2CD5-6120DBC6325E}"/>
              </a:ext>
            </a:extLst>
          </p:cNvPr>
          <p:cNvSpPr>
            <a:spLocks noGrp="1"/>
          </p:cNvSpPr>
          <p:nvPr>
            <p:ph type="title"/>
          </p:nvPr>
        </p:nvSpPr>
        <p:spPr>
          <a:xfrm>
            <a:off x="530350" y="285787"/>
            <a:ext cx="11318212" cy="821793"/>
          </a:xfrm>
        </p:spPr>
        <p:txBody>
          <a:bodyPr>
            <a:normAutofit fontScale="90000"/>
          </a:bodyPr>
          <a:lstStyle/>
          <a:p>
            <a:pPr algn="ctr"/>
            <a:r>
              <a:rPr lang="it-IT" sz="2100" b="1" kern="0" dirty="0">
                <a:solidFill>
                  <a:srgbClr val="156082"/>
                </a:solidFill>
                <a:effectLst/>
                <a:latin typeface="+mn-lt"/>
                <a:ea typeface="MS ??"/>
                <a:cs typeface="Times New Roman" panose="02020603050405020304" pitchFamily="18" charset="0"/>
              </a:rPr>
              <a:t>La Valutazione della PRS 2021/2027</a:t>
            </a:r>
            <a:r>
              <a:rPr lang="it-IT" sz="2100" dirty="0">
                <a:effectLst/>
                <a:latin typeface="+mn-lt"/>
              </a:rPr>
              <a:t>  </a:t>
            </a:r>
            <a:br>
              <a:rPr lang="it-IT" sz="1400" dirty="0">
                <a:effectLst/>
              </a:rPr>
            </a:br>
            <a:r>
              <a:rPr lang="it-IT" sz="2100" b="1" kern="0" dirty="0">
                <a:effectLst/>
                <a:latin typeface="+mn-lt"/>
                <a:ea typeface="MS ??"/>
                <a:cs typeface="Aptos" panose="020B0004020202020204" pitchFamily="34" charset="0"/>
              </a:rPr>
              <a:t>DV3. Qual è il grado di coerenza degli interventi dei PR 2021/27 e CSR 2023/27, del FSC 2021/27, della CTE e delle Aree interne rispetto al contesto regionale e alle sue principali dinamiche?</a:t>
            </a:r>
            <a:endParaRPr lang="it-IT" sz="2100" b="1" dirty="0">
              <a:latin typeface="+mn-lt"/>
              <a:cs typeface="Arial" panose="020B0604020202020204" pitchFamily="34" charset="0"/>
            </a:endParaRPr>
          </a:p>
        </p:txBody>
      </p:sp>
      <p:sp>
        <p:nvSpPr>
          <p:cNvPr id="5" name="Rectangle 1">
            <a:extLst>
              <a:ext uri="{FF2B5EF4-FFF2-40B4-BE49-F238E27FC236}">
                <a16:creationId xmlns:a16="http://schemas.microsoft.com/office/drawing/2014/main" id="{7CD7952A-D141-476C-C568-A832D1E4EE34}"/>
              </a:ext>
            </a:extLst>
          </p:cNvPr>
          <p:cNvSpPr>
            <a:spLocks noChangeArrowheads="1"/>
          </p:cNvSpPr>
          <p:nvPr/>
        </p:nvSpPr>
        <p:spPr bwMode="auto">
          <a:xfrm>
            <a:off x="1631950" y="17287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a:ln>
                  <a:noFill/>
                </a:ln>
                <a:solidFill>
                  <a:schemeClr val="tx1"/>
                </a:solidFill>
                <a:effectLst/>
                <a:latin typeface="Arial" panose="020B0604020202020204" pitchFamily="34" charset="0"/>
              </a:rPr>
            </a:b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D304C7CD-9D16-2641-D765-B56481F8BFCE}"/>
              </a:ext>
            </a:extLst>
          </p:cNvPr>
          <p:cNvSpPr>
            <a:spLocks noChangeArrowheads="1"/>
          </p:cNvSpPr>
          <p:nvPr/>
        </p:nvSpPr>
        <p:spPr bwMode="auto">
          <a:xfrm>
            <a:off x="7621187" y="1840627"/>
            <a:ext cx="2135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chemeClr val="tx1"/>
                </a:solidFill>
                <a:effectLst/>
                <a:latin typeface="Arial Narrow" panose="020B0604020202020204" pitchFamily="34" charset="0"/>
                <a:ea typeface="MS ??"/>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ella 6">
            <a:extLst>
              <a:ext uri="{FF2B5EF4-FFF2-40B4-BE49-F238E27FC236}">
                <a16:creationId xmlns:a16="http://schemas.microsoft.com/office/drawing/2014/main" id="{2F0ACBAE-1F77-7C94-E410-6411C3F21C1A}"/>
              </a:ext>
            </a:extLst>
          </p:cNvPr>
          <p:cNvGraphicFramePr>
            <a:graphicFrameLocks noGrp="1"/>
          </p:cNvGraphicFramePr>
          <p:nvPr>
            <p:extLst>
              <p:ext uri="{D42A27DB-BD31-4B8C-83A1-F6EECF244321}">
                <p14:modId xmlns:p14="http://schemas.microsoft.com/office/powerpoint/2010/main" val="1961205114"/>
              </p:ext>
            </p:extLst>
          </p:nvPr>
        </p:nvGraphicFramePr>
        <p:xfrm>
          <a:off x="682581" y="1107584"/>
          <a:ext cx="10985677" cy="4780612"/>
        </p:xfrm>
        <a:graphic>
          <a:graphicData uri="http://schemas.openxmlformats.org/drawingml/2006/table">
            <a:tbl>
              <a:tblPr firstRow="1" firstCol="1" bandRow="1">
                <a:tableStyleId>{5C22544A-7EE6-4342-B048-85BDC9FD1C3A}</a:tableStyleId>
              </a:tblPr>
              <a:tblGrid>
                <a:gridCol w="2205003">
                  <a:extLst>
                    <a:ext uri="{9D8B030D-6E8A-4147-A177-3AD203B41FA5}">
                      <a16:colId xmlns:a16="http://schemas.microsoft.com/office/drawing/2014/main" val="1670222624"/>
                    </a:ext>
                  </a:extLst>
                </a:gridCol>
                <a:gridCol w="2072338">
                  <a:extLst>
                    <a:ext uri="{9D8B030D-6E8A-4147-A177-3AD203B41FA5}">
                      <a16:colId xmlns:a16="http://schemas.microsoft.com/office/drawing/2014/main" val="2597708265"/>
                    </a:ext>
                  </a:extLst>
                </a:gridCol>
                <a:gridCol w="2072338">
                  <a:extLst>
                    <a:ext uri="{9D8B030D-6E8A-4147-A177-3AD203B41FA5}">
                      <a16:colId xmlns:a16="http://schemas.microsoft.com/office/drawing/2014/main" val="250037946"/>
                    </a:ext>
                  </a:extLst>
                </a:gridCol>
                <a:gridCol w="2072338">
                  <a:extLst>
                    <a:ext uri="{9D8B030D-6E8A-4147-A177-3AD203B41FA5}">
                      <a16:colId xmlns:a16="http://schemas.microsoft.com/office/drawing/2014/main" val="1791999932"/>
                    </a:ext>
                  </a:extLst>
                </a:gridCol>
                <a:gridCol w="2563660">
                  <a:extLst>
                    <a:ext uri="{9D8B030D-6E8A-4147-A177-3AD203B41FA5}">
                      <a16:colId xmlns:a16="http://schemas.microsoft.com/office/drawing/2014/main" val="3716161484"/>
                    </a:ext>
                  </a:extLst>
                </a:gridCol>
              </a:tblGrid>
              <a:tr h="478222">
                <a:tc rowSpan="2">
                  <a:txBody>
                    <a:bodyPr/>
                    <a:lstStyle/>
                    <a:p>
                      <a:pPr algn="ctr"/>
                      <a:r>
                        <a:rPr lang="it-IT" sz="1600" dirty="0">
                          <a:effectLst/>
                        </a:rPr>
                        <a:t>Metodi individuati nel PUV</a:t>
                      </a:r>
                      <a:endParaRPr lang="it-IT" sz="1600" dirty="0">
                        <a:effectLst/>
                        <a:latin typeface="Times New Roman" panose="02020603050405020304" pitchFamily="18" charset="0"/>
                        <a:ea typeface="MS ??"/>
                        <a:cs typeface="Times New Roman" panose="02020603050405020304" pitchFamily="18" charset="0"/>
                      </a:endParaRPr>
                    </a:p>
                  </a:txBody>
                  <a:tcPr marL="67521" marR="67521" marT="0" marB="0"/>
                </a:tc>
                <a:tc gridSpan="2">
                  <a:txBody>
                    <a:bodyPr/>
                    <a:lstStyle/>
                    <a:p>
                      <a:pPr algn="ctr"/>
                      <a:r>
                        <a:rPr lang="it-IT" sz="1600" dirty="0">
                          <a:effectLst/>
                        </a:rPr>
                        <a:t>Fase di osservazione</a:t>
                      </a:r>
                    </a:p>
                    <a:p>
                      <a:pPr algn="ctr"/>
                      <a:r>
                        <a:rPr lang="it-IT" sz="1600" dirty="0">
                          <a:effectLst/>
                        </a:rPr>
                        <a:t>Attività di raccolta dati</a:t>
                      </a:r>
                      <a:endParaRPr lang="it-IT" sz="1600" dirty="0">
                        <a:effectLst/>
                        <a:latin typeface="Times New Roman" panose="02020603050405020304" pitchFamily="18" charset="0"/>
                        <a:ea typeface="MS ??"/>
                        <a:cs typeface="Times New Roman" panose="02020603050405020304" pitchFamily="18" charset="0"/>
                      </a:endParaRPr>
                    </a:p>
                  </a:txBody>
                  <a:tcPr marL="67521" marR="67521" marT="0" marB="0"/>
                </a:tc>
                <a:tc hMerge="1">
                  <a:txBody>
                    <a:bodyPr/>
                    <a:lstStyle/>
                    <a:p>
                      <a:endParaRPr lang="it-IT"/>
                    </a:p>
                  </a:txBody>
                  <a:tcPr/>
                </a:tc>
                <a:tc rowSpan="2">
                  <a:txBody>
                    <a:bodyPr/>
                    <a:lstStyle/>
                    <a:p>
                      <a:pPr algn="ctr"/>
                      <a:r>
                        <a:rPr lang="it-IT" sz="1600" dirty="0">
                          <a:effectLst/>
                        </a:rPr>
                        <a:t>Fase di analisi</a:t>
                      </a:r>
                    </a:p>
                    <a:p>
                      <a:pPr algn="ctr"/>
                      <a:r>
                        <a:rPr lang="it-IT" sz="1600" dirty="0">
                          <a:effectLst/>
                        </a:rPr>
                        <a:t>elaborazione dati e utilizzo modelli interpretativi</a:t>
                      </a:r>
                      <a:endParaRPr lang="it-IT" sz="1600" dirty="0">
                        <a:effectLst/>
                        <a:latin typeface="Times New Roman" panose="02020603050405020304" pitchFamily="18" charset="0"/>
                        <a:ea typeface="MS ??"/>
                        <a:cs typeface="Times New Roman" panose="02020603050405020304" pitchFamily="18" charset="0"/>
                      </a:endParaRPr>
                    </a:p>
                  </a:txBody>
                  <a:tcPr marL="67521" marR="67521" marT="0" marB="0"/>
                </a:tc>
                <a:tc rowSpan="2">
                  <a:txBody>
                    <a:bodyPr/>
                    <a:lstStyle/>
                    <a:p>
                      <a:pPr algn="ctr"/>
                      <a:r>
                        <a:rPr lang="it-IT" sz="1600" dirty="0">
                          <a:effectLst/>
                        </a:rPr>
                        <a:t>Fase di formulazione dei risultati </a:t>
                      </a:r>
                    </a:p>
                    <a:p>
                      <a:pPr algn="ctr"/>
                      <a:r>
                        <a:rPr lang="it-IT" sz="1600" dirty="0">
                          <a:effectLst/>
                        </a:rPr>
                        <a:t>(giudizio valutativo e raccomandazioni)</a:t>
                      </a:r>
                      <a:endParaRPr lang="it-IT" sz="1600" dirty="0">
                        <a:effectLst/>
                        <a:latin typeface="Times New Roman" panose="02020603050405020304" pitchFamily="18" charset="0"/>
                        <a:ea typeface="MS ??"/>
                        <a:cs typeface="Times New Roman" panose="02020603050405020304" pitchFamily="18" charset="0"/>
                      </a:endParaRPr>
                    </a:p>
                  </a:txBody>
                  <a:tcPr marL="67521" marR="67521" marT="0" marB="0"/>
                </a:tc>
                <a:extLst>
                  <a:ext uri="{0D108BD9-81ED-4DB2-BD59-A6C34878D82A}">
                    <a16:rowId xmlns:a16="http://schemas.microsoft.com/office/drawing/2014/main" val="832134591"/>
                  </a:ext>
                </a:extLst>
              </a:tr>
              <a:tr h="478222">
                <a:tc vMerge="1">
                  <a:txBody>
                    <a:bodyPr/>
                    <a:lstStyle/>
                    <a:p>
                      <a:endParaRPr lang="it-IT"/>
                    </a:p>
                  </a:txBody>
                  <a:tcPr/>
                </a:tc>
                <a:tc>
                  <a:txBody>
                    <a:bodyPr/>
                    <a:lstStyle/>
                    <a:p>
                      <a:pPr algn="ctr"/>
                      <a:r>
                        <a:rPr lang="it-IT" sz="1100" dirty="0">
                          <a:effectLst/>
                        </a:rPr>
                        <a:t>Attività desk (fonti secondarie)</a:t>
                      </a:r>
                      <a:endParaRPr lang="it-IT" sz="1100"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pPr algn="ctr"/>
                      <a:r>
                        <a:rPr lang="it-IT" sz="1100" dirty="0">
                          <a:effectLst/>
                        </a:rPr>
                        <a:t>Indagini di campo </a:t>
                      </a:r>
                    </a:p>
                    <a:p>
                      <a:pPr algn="ctr"/>
                      <a:r>
                        <a:rPr lang="it-IT" sz="1100" dirty="0">
                          <a:effectLst/>
                        </a:rPr>
                        <a:t>(dati primari)</a:t>
                      </a:r>
                      <a:endParaRPr lang="it-IT" sz="1100" dirty="0">
                        <a:effectLst/>
                        <a:latin typeface="Times New Roman" panose="02020603050405020304" pitchFamily="18" charset="0"/>
                        <a:ea typeface="MS ??"/>
                        <a:cs typeface="Times New Roman" panose="02020603050405020304" pitchFamily="18" charset="0"/>
                      </a:endParaRPr>
                    </a:p>
                  </a:txBody>
                  <a:tcPr marL="67521" marR="67521" marT="0" marB="0"/>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3882724490"/>
                  </a:ext>
                </a:extLst>
              </a:tr>
              <a:tr h="2428469">
                <a:tc>
                  <a:txBody>
                    <a:bodyPr/>
                    <a:lstStyle/>
                    <a:p>
                      <a:r>
                        <a:rPr lang="it-IT" sz="1600" dirty="0">
                          <a:solidFill>
                            <a:schemeClr val="tx1"/>
                          </a:solidFill>
                          <a:effectLst/>
                        </a:rPr>
                        <a:t>Analisi di coerenza/rilevanza</a:t>
                      </a:r>
                    </a:p>
                    <a:p>
                      <a:pPr algn="ctr"/>
                      <a:r>
                        <a:rPr lang="it-IT" sz="1600" dirty="0">
                          <a:solidFill>
                            <a:schemeClr val="tx1"/>
                          </a:solidFill>
                          <a:effectLst/>
                        </a:rPr>
                        <a:t> </a:t>
                      </a:r>
                      <a:endParaRPr lang="it-IT" sz="1600" dirty="0">
                        <a:solidFill>
                          <a:schemeClr val="tx1"/>
                        </a:solidFill>
                        <a:effectLst/>
                        <a:latin typeface="Times New Roman" panose="02020603050405020304" pitchFamily="18" charset="0"/>
                        <a:ea typeface="MS ??"/>
                        <a:cs typeface="Times New Roman" panose="02020603050405020304" pitchFamily="18" charset="0"/>
                      </a:endParaRPr>
                    </a:p>
                  </a:txBody>
                  <a:tcPr marL="67521" marR="67521" marT="0" marB="0">
                    <a:noFill/>
                  </a:tcPr>
                </a:tc>
                <a:tc>
                  <a:txBody>
                    <a:bodyPr/>
                    <a:lstStyle/>
                    <a:p>
                      <a:pPr algn="ctr"/>
                      <a:r>
                        <a:rPr lang="it-IT" sz="1250" dirty="0">
                          <a:effectLst/>
                          <a:latin typeface="+mn-lt"/>
                        </a:rPr>
                        <a:t>Dati di monitoraggio della PRS </a:t>
                      </a:r>
                    </a:p>
                    <a:p>
                      <a:pPr algn="ctr"/>
                      <a:r>
                        <a:rPr lang="it-IT" sz="1250" dirty="0">
                          <a:effectLst/>
                          <a:latin typeface="+mn-lt"/>
                        </a:rPr>
                        <a:t> </a:t>
                      </a:r>
                    </a:p>
                    <a:p>
                      <a:pPr algn="ctr"/>
                      <a:r>
                        <a:rPr lang="it-IT" sz="1250" dirty="0">
                          <a:effectLst/>
                          <a:latin typeface="+mn-lt"/>
                        </a:rPr>
                        <a:t>Dati, studi, analisi aggiornate sul contesto socio-economico regionale (Osservatorio RAVDA)</a:t>
                      </a:r>
                    </a:p>
                    <a:p>
                      <a:pPr algn="ctr"/>
                      <a:r>
                        <a:rPr lang="it-IT" sz="1250" dirty="0">
                          <a:effectLst/>
                          <a:latin typeface="+mn-lt"/>
                        </a:rPr>
                        <a:t> </a:t>
                      </a:r>
                    </a:p>
                    <a:p>
                      <a:pPr algn="ctr"/>
                      <a:r>
                        <a:rPr lang="it-IT" sz="1250" dirty="0">
                          <a:effectLst/>
                          <a:latin typeface="+mn-lt"/>
                        </a:rPr>
                        <a:t>Materiali prodotti dai valutatori di programma</a:t>
                      </a:r>
                      <a:endParaRPr lang="it-IT" sz="1250" dirty="0">
                        <a:effectLst/>
                        <a:latin typeface="+mn-lt"/>
                        <a:ea typeface="MS ??"/>
                        <a:cs typeface="Times New Roman" panose="02020603050405020304" pitchFamily="18" charset="0"/>
                      </a:endParaRPr>
                    </a:p>
                  </a:txBody>
                  <a:tcPr marL="67521" marR="67521" marT="0" marB="0"/>
                </a:tc>
                <a:tc>
                  <a:txBody>
                    <a:bodyPr/>
                    <a:lstStyle/>
                    <a:p>
                      <a:r>
                        <a:rPr lang="it-IT" sz="1250" dirty="0">
                          <a:effectLst/>
                          <a:latin typeface="+mn-lt"/>
                        </a:rPr>
                        <a:t>Interviste individuali semi-strutturate/survey beneficiari di grandi progetti in corso di realizzazione sui Programmi</a:t>
                      </a:r>
                    </a:p>
                    <a:p>
                      <a:r>
                        <a:rPr lang="it-IT" sz="1250" dirty="0">
                          <a:effectLst/>
                          <a:latin typeface="+mn-lt"/>
                        </a:rPr>
                        <a:t> </a:t>
                      </a:r>
                    </a:p>
                    <a:p>
                      <a:r>
                        <a:rPr lang="it-IT" sz="1250" dirty="0">
                          <a:effectLst/>
                          <a:latin typeface="+mn-lt"/>
                        </a:rPr>
                        <a:t>Interviste individuali semistrutturate/survey a referenti/rappresentanti (beneficiari indiretti) di portatori di interessi rilevanti rispetto alla PRS e interviste a testimoni-privilegiati regionali di parte terza.</a:t>
                      </a:r>
                    </a:p>
                  </a:txBody>
                  <a:tcPr marL="67521" marR="67521" marT="0" marB="0"/>
                </a:tc>
                <a:tc>
                  <a:txBody>
                    <a:bodyPr/>
                    <a:lstStyle/>
                    <a:p>
                      <a:pPr marL="171450" indent="-171450">
                        <a:buFontTx/>
                        <a:buChar char="-"/>
                      </a:pPr>
                      <a:r>
                        <a:rPr lang="it-IT" sz="1250" dirty="0">
                          <a:effectLst/>
                          <a:latin typeface="+mn-lt"/>
                        </a:rPr>
                        <a:t>Dati di monitoraggio: elaborazioni quantitative</a:t>
                      </a:r>
                    </a:p>
                    <a:p>
                      <a:pPr marL="171450" indent="-171450">
                        <a:buFontTx/>
                        <a:buChar char="-"/>
                      </a:pPr>
                      <a:r>
                        <a:rPr lang="it-IT" sz="1250" dirty="0">
                          <a:effectLst/>
                          <a:latin typeface="+mn-lt"/>
                        </a:rPr>
                        <a:t>Dati, studi, analisi sul contesto : elaborazioni desk </a:t>
                      </a:r>
                    </a:p>
                    <a:p>
                      <a:pPr marL="171450" indent="-171450">
                        <a:buFontTx/>
                        <a:buChar char="-"/>
                      </a:pPr>
                      <a:r>
                        <a:rPr lang="it-IT" sz="1250" dirty="0">
                          <a:effectLst/>
                          <a:latin typeface="+mn-lt"/>
                        </a:rPr>
                        <a:t>Materiali prodotti dai valutatori di programma: </a:t>
                      </a:r>
                    </a:p>
                    <a:p>
                      <a:pPr marL="171450" indent="-171450">
                        <a:buFontTx/>
                        <a:buChar char="-"/>
                      </a:pPr>
                      <a:r>
                        <a:rPr lang="it-IT" sz="1250" dirty="0">
                          <a:effectLst/>
                          <a:latin typeface="+mn-lt"/>
                        </a:rPr>
                        <a:t>esame dei risultati e delle indagini</a:t>
                      </a:r>
                    </a:p>
                    <a:p>
                      <a:pPr marL="171450" indent="-171450">
                        <a:buFontTx/>
                        <a:buChar char="-"/>
                      </a:pPr>
                      <a:r>
                        <a:rPr lang="it-IT" sz="1250" dirty="0">
                          <a:effectLst/>
                          <a:latin typeface="+mn-lt"/>
                        </a:rPr>
                        <a:t>Survey: analisi di frequenza</a:t>
                      </a:r>
                    </a:p>
                    <a:p>
                      <a:pPr marL="171450" indent="-171450">
                        <a:buFontTx/>
                        <a:buChar char="-"/>
                      </a:pPr>
                      <a:r>
                        <a:rPr lang="it-IT" sz="1250" dirty="0">
                          <a:effectLst/>
                          <a:latin typeface="+mn-lt"/>
                        </a:rPr>
                        <a:t>interviste: analisi con tecniche di text-mining</a:t>
                      </a:r>
                    </a:p>
                  </a:txBody>
                  <a:tcPr marL="67521" marR="67521" marT="0" marB="0"/>
                </a:tc>
                <a:tc rowSpan="2">
                  <a:txBody>
                    <a:bodyPr/>
                    <a:lstStyle/>
                    <a:p>
                      <a:r>
                        <a:rPr lang="it-IT" sz="1250" dirty="0">
                          <a:effectLst/>
                        </a:rPr>
                        <a:t>- Contenuti indicativi del Report:</a:t>
                      </a:r>
                    </a:p>
                    <a:p>
                      <a:r>
                        <a:rPr lang="it-IT" sz="1250" dirty="0">
                          <a:effectLst/>
                        </a:rPr>
                        <a:t>1. Osservazione dei Programmi della PRS; ricognizione fonti valutative e relativi esiti delle valutazioni</a:t>
                      </a:r>
                    </a:p>
                    <a:p>
                      <a:r>
                        <a:rPr lang="it-IT" sz="1250" dirty="0">
                          <a:effectLst/>
                        </a:rPr>
                        <a:t>2. Presentazione dell’avanzamento della PRS rispetto al criterio della complementarietà. Individuazione della rilevanza ed efficacia percepita rispetto alle dinamiche di sviluppo e trasformazione dei contesti</a:t>
                      </a:r>
                    </a:p>
                    <a:p>
                      <a:r>
                        <a:rPr lang="it-IT" sz="1250" dirty="0">
                          <a:effectLst/>
                        </a:rPr>
                        <a:t>3. Conclusioni e giudizio valutativo</a:t>
                      </a:r>
                    </a:p>
                    <a:p>
                      <a:r>
                        <a:rPr lang="it-IT" sz="1250" dirty="0">
                          <a:effectLst/>
                        </a:rPr>
                        <a:t>4. Formulazione delle raccomandazioni.</a:t>
                      </a:r>
                    </a:p>
                    <a:p>
                      <a:r>
                        <a:rPr lang="it-IT" sz="1250" dirty="0">
                          <a:effectLst/>
                        </a:rPr>
                        <a:t>- Il metodo di lavoro adottato permette di formulare raccomandazioni in chiave di miglioramento della governance</a:t>
                      </a:r>
                    </a:p>
                    <a:p>
                      <a:r>
                        <a:rPr lang="it-IT" sz="1250" dirty="0">
                          <a:effectLst/>
                        </a:rPr>
                        <a:t>- Brief report e altri strumenti per la disseminazione dei risultati</a:t>
                      </a:r>
                      <a:endParaRPr lang="it-IT" sz="1250" dirty="0">
                        <a:effectLst/>
                        <a:latin typeface="+mn-lt"/>
                        <a:ea typeface="MS ??"/>
                        <a:cs typeface="Times New Roman" panose="02020603050405020304" pitchFamily="18" charset="0"/>
                      </a:endParaRPr>
                    </a:p>
                  </a:txBody>
                  <a:tcPr marL="67521" marR="67521" marT="0" marB="0"/>
                </a:tc>
                <a:extLst>
                  <a:ext uri="{0D108BD9-81ED-4DB2-BD59-A6C34878D82A}">
                    <a16:rowId xmlns:a16="http://schemas.microsoft.com/office/drawing/2014/main" val="3151907893"/>
                  </a:ext>
                </a:extLst>
              </a:tr>
              <a:tr h="1328752">
                <a:tc>
                  <a:txBody>
                    <a:bodyPr/>
                    <a:lstStyle/>
                    <a:p>
                      <a:r>
                        <a:rPr lang="it-IT" sz="1600" dirty="0">
                          <a:solidFill>
                            <a:schemeClr val="tx1"/>
                          </a:solidFill>
                          <a:effectLst/>
                        </a:rPr>
                        <a:t>Analisi evidenze valutative emerse dalle valutazioni di Programma e tematiche</a:t>
                      </a:r>
                    </a:p>
                  </a:txBody>
                  <a:tcPr marL="67521" marR="67521" marT="0" marB="0">
                    <a:noFill/>
                  </a:tcPr>
                </a:tc>
                <a:tc>
                  <a:txBody>
                    <a:bodyPr/>
                    <a:lstStyle/>
                    <a:p>
                      <a:pPr algn="ctr"/>
                      <a:endParaRPr lang="it-IT" sz="1250" dirty="0">
                        <a:effectLst/>
                        <a:latin typeface="+mn-lt"/>
                      </a:endParaRPr>
                    </a:p>
                    <a:p>
                      <a:pPr algn="ctr"/>
                      <a:r>
                        <a:rPr lang="it-IT" sz="1250" dirty="0">
                          <a:effectLst/>
                          <a:latin typeface="+mn-lt"/>
                        </a:rPr>
                        <a:t>Rapporti di valutazione (di implementazione, impatto o tematici) prodotti dai Valutatori Esterni dei Programmi (ove disponibili)</a:t>
                      </a:r>
                      <a:endParaRPr lang="it-IT" sz="1250" dirty="0">
                        <a:effectLst/>
                        <a:latin typeface="+mn-lt"/>
                        <a:ea typeface="MS ??"/>
                        <a:cs typeface="Times New Roman" panose="02020603050405020304" pitchFamily="18" charset="0"/>
                      </a:endParaRPr>
                    </a:p>
                  </a:txBody>
                  <a:tcPr marL="67521" marR="67521" marT="0" marB="0"/>
                </a:tc>
                <a:tc>
                  <a:txBody>
                    <a:bodyPr/>
                    <a:lstStyle/>
                    <a:p>
                      <a:r>
                        <a:rPr lang="it-IT" sz="1250" dirty="0">
                          <a:effectLst/>
                          <a:latin typeface="+mn-lt"/>
                        </a:rPr>
                        <a:t> </a:t>
                      </a:r>
                    </a:p>
                    <a:p>
                      <a:r>
                        <a:rPr lang="it-IT" sz="1250" dirty="0">
                          <a:effectLst/>
                          <a:latin typeface="+mn-lt"/>
                        </a:rPr>
                        <a:t> </a:t>
                      </a:r>
                      <a:endParaRPr lang="it-IT" sz="1250" dirty="0">
                        <a:effectLst/>
                        <a:latin typeface="+mn-lt"/>
                        <a:ea typeface="MS ??"/>
                        <a:cs typeface="Times New Roman" panose="02020603050405020304" pitchFamily="18" charset="0"/>
                      </a:endParaRPr>
                    </a:p>
                  </a:txBody>
                  <a:tcPr marL="67521" marR="67521" marT="0" marB="0"/>
                </a:tc>
                <a:tc>
                  <a:txBody>
                    <a:bodyPr/>
                    <a:lstStyle/>
                    <a:p>
                      <a:endParaRPr lang="it-IT" sz="1250" dirty="0">
                        <a:effectLst/>
                        <a:latin typeface="+mn-lt"/>
                      </a:endParaRPr>
                    </a:p>
                    <a:p>
                      <a:r>
                        <a:rPr lang="it-IT" sz="1250" dirty="0">
                          <a:effectLst/>
                          <a:latin typeface="+mn-lt"/>
                        </a:rPr>
                        <a:t>- Rapporti dei Valutatori Esterni: analisi/elaborazioni desk coerenti con i diversi tipi di evidenze contenute nei Rapporti</a:t>
                      </a:r>
                      <a:endParaRPr lang="it-IT" sz="1250" dirty="0">
                        <a:effectLst/>
                        <a:latin typeface="+mn-lt"/>
                        <a:ea typeface="MS ??"/>
                        <a:cs typeface="Times New Roman" panose="02020603050405020304" pitchFamily="18" charset="0"/>
                      </a:endParaRPr>
                    </a:p>
                  </a:txBody>
                  <a:tcPr marL="67521" marR="67521" marT="0" marB="0"/>
                </a:tc>
                <a:tc vMerge="1">
                  <a:txBody>
                    <a:bodyPr/>
                    <a:lstStyle/>
                    <a:p>
                      <a:endParaRPr lang="it-IT"/>
                    </a:p>
                  </a:txBody>
                  <a:tcPr/>
                </a:tc>
                <a:extLst>
                  <a:ext uri="{0D108BD9-81ED-4DB2-BD59-A6C34878D82A}">
                    <a16:rowId xmlns:a16="http://schemas.microsoft.com/office/drawing/2014/main" val="2866211567"/>
                  </a:ext>
                </a:extLst>
              </a:tr>
            </a:tbl>
          </a:graphicData>
        </a:graphic>
      </p:graphicFrame>
    </p:spTree>
    <p:extLst>
      <p:ext uri="{BB962C8B-B14F-4D97-AF65-F5344CB8AC3E}">
        <p14:creationId xmlns:p14="http://schemas.microsoft.com/office/powerpoint/2010/main" val="3990508191"/>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B7D0B-D130-FE17-9EE6-627651A786A8}"/>
            </a:ext>
          </a:extLst>
        </p:cNvPr>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34B45D04-6244-2574-2381-F6D2ECE0FB99}"/>
              </a:ext>
            </a:extLst>
          </p:cNvPr>
          <p:cNvSpPr>
            <a:spLocks noGrp="1"/>
          </p:cNvSpPr>
          <p:nvPr>
            <p:ph type="ftr" sz="quarter" idx="11"/>
          </p:nvPr>
        </p:nvSpPr>
        <p:spPr>
          <a:xfrm>
            <a:off x="7074408" y="6293387"/>
            <a:ext cx="4114800" cy="345796"/>
          </a:xfrm>
        </p:spPr>
        <p:txBody>
          <a:bodyPr/>
          <a:lstStyle/>
          <a:p>
            <a:pPr algn="l"/>
            <a:r>
              <a:rPr lang="it-IT" dirty="0"/>
              <a:t>Comitato di Sorveglianza PR FESR 2021/27 - 27 novembre 2024</a:t>
            </a:r>
          </a:p>
        </p:txBody>
      </p:sp>
      <p:pic>
        <p:nvPicPr>
          <p:cNvPr id="13" name="Immagine 12">
            <a:extLst>
              <a:ext uri="{FF2B5EF4-FFF2-40B4-BE49-F238E27FC236}">
                <a16:creationId xmlns:a16="http://schemas.microsoft.com/office/drawing/2014/main" id="{FCC8E1F1-933F-D8B5-4CEB-6DADB572F1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552" y="5989320"/>
            <a:ext cx="5906994" cy="732155"/>
          </a:xfrm>
          <a:prstGeom prst="rect">
            <a:avLst/>
          </a:prstGeom>
        </p:spPr>
      </p:pic>
      <p:sp>
        <p:nvSpPr>
          <p:cNvPr id="6" name="Rettangolo 5">
            <a:extLst>
              <a:ext uri="{FF2B5EF4-FFF2-40B4-BE49-F238E27FC236}">
                <a16:creationId xmlns:a16="http://schemas.microsoft.com/office/drawing/2014/main" id="{B497A89A-4F12-C074-B1AB-33B7E6E873BD}"/>
              </a:ext>
            </a:extLst>
          </p:cNvPr>
          <p:cNvSpPr/>
          <p:nvPr/>
        </p:nvSpPr>
        <p:spPr>
          <a:xfrm>
            <a:off x="5977217" y="3244334"/>
            <a:ext cx="237566" cy="369332"/>
          </a:xfrm>
          <a:prstGeom prst="rect">
            <a:avLst/>
          </a:prstGeom>
        </p:spPr>
        <p:txBody>
          <a:bodyPr wrap="none">
            <a:spAutoFit/>
          </a:bodyPr>
          <a:lstStyle/>
          <a:p>
            <a:r>
              <a:rPr lang="it-IT" dirty="0"/>
              <a:t> </a:t>
            </a:r>
          </a:p>
        </p:txBody>
      </p:sp>
      <p:sp>
        <p:nvSpPr>
          <p:cNvPr id="18" name="Rectangle 5">
            <a:extLst>
              <a:ext uri="{FF2B5EF4-FFF2-40B4-BE49-F238E27FC236}">
                <a16:creationId xmlns:a16="http://schemas.microsoft.com/office/drawing/2014/main" id="{6C18FD3B-EC9B-F17B-7417-1EBEEF9DCBD5}"/>
              </a:ext>
            </a:extLst>
          </p:cNvPr>
          <p:cNvSpPr>
            <a:spLocks noChangeArrowheads="1"/>
          </p:cNvSpPr>
          <p:nvPr/>
        </p:nvSpPr>
        <p:spPr bwMode="auto">
          <a:xfrm>
            <a:off x="1284515" y="16881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9" name="Rectangle 20">
            <a:extLst>
              <a:ext uri="{FF2B5EF4-FFF2-40B4-BE49-F238E27FC236}">
                <a16:creationId xmlns:a16="http://schemas.microsoft.com/office/drawing/2014/main" id="{142A7C8F-D1C9-4520-F963-D286078B3706}"/>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 name="Titolo 1">
            <a:extLst>
              <a:ext uri="{FF2B5EF4-FFF2-40B4-BE49-F238E27FC236}">
                <a16:creationId xmlns:a16="http://schemas.microsoft.com/office/drawing/2014/main" id="{73C4A6CF-01EC-B6D2-BA95-40BECA8BE815}"/>
              </a:ext>
            </a:extLst>
          </p:cNvPr>
          <p:cNvSpPr>
            <a:spLocks noGrp="1"/>
          </p:cNvSpPr>
          <p:nvPr>
            <p:ph type="title"/>
          </p:nvPr>
        </p:nvSpPr>
        <p:spPr>
          <a:xfrm>
            <a:off x="530350" y="218817"/>
            <a:ext cx="11102407" cy="800567"/>
          </a:xfrm>
        </p:spPr>
        <p:txBody>
          <a:bodyPr>
            <a:normAutofit fontScale="90000"/>
          </a:bodyPr>
          <a:lstStyle/>
          <a:p>
            <a:pPr algn="ctr"/>
            <a:r>
              <a:rPr lang="it-IT" sz="2100" b="1" kern="0" dirty="0">
                <a:solidFill>
                  <a:srgbClr val="156082"/>
                </a:solidFill>
                <a:effectLst/>
                <a:latin typeface="+mn-lt"/>
                <a:ea typeface="MS ??"/>
                <a:cs typeface="Times New Roman" panose="02020603050405020304" pitchFamily="18" charset="0"/>
              </a:rPr>
              <a:t>La Valutazione della PRS 2021/2027</a:t>
            </a:r>
            <a:r>
              <a:rPr lang="it-IT" sz="2100" dirty="0">
                <a:effectLst/>
                <a:latin typeface="+mn-lt"/>
              </a:rPr>
              <a:t>  </a:t>
            </a:r>
            <a:br>
              <a:rPr lang="it-IT" sz="1400" dirty="0">
                <a:effectLst/>
              </a:rPr>
            </a:br>
            <a:r>
              <a:rPr lang="it-IT" sz="2200" b="1" dirty="0">
                <a:effectLst/>
                <a:latin typeface="+mn-lt"/>
              </a:rPr>
              <a:t>DV4. </a:t>
            </a:r>
            <a:r>
              <a:rPr lang="it-IT" sz="2200" b="1" kern="0" dirty="0">
                <a:latin typeface="+mn-lt"/>
              </a:rPr>
              <a:t>Le strategie territoriali hanno tenuto conto delle esigenze/istanze dei territori e dei suoi attori secondo logiche bottom-up?</a:t>
            </a:r>
          </a:p>
        </p:txBody>
      </p:sp>
      <p:sp>
        <p:nvSpPr>
          <p:cNvPr id="3" name="CasellaDiTesto 2">
            <a:extLst>
              <a:ext uri="{FF2B5EF4-FFF2-40B4-BE49-F238E27FC236}">
                <a16:creationId xmlns:a16="http://schemas.microsoft.com/office/drawing/2014/main" id="{E890811B-3B95-BB53-31F9-073B3678F293}"/>
              </a:ext>
            </a:extLst>
          </p:cNvPr>
          <p:cNvSpPr txBox="1"/>
          <p:nvPr/>
        </p:nvSpPr>
        <p:spPr>
          <a:xfrm>
            <a:off x="559243" y="1331580"/>
            <a:ext cx="11073514" cy="377026"/>
          </a:xfrm>
          <a:prstGeom prst="rect">
            <a:avLst/>
          </a:prstGeom>
          <a:noFill/>
        </p:spPr>
        <p:txBody>
          <a:bodyPr wrap="square">
            <a:spAutoFit/>
          </a:bodyPr>
          <a:lstStyle/>
          <a:p>
            <a:pPr algn="just"/>
            <a:r>
              <a:rPr lang="it-IT" sz="1850" dirty="0">
                <a:solidFill>
                  <a:srgbClr val="000000"/>
                </a:solidFill>
                <a:effectLst/>
                <a:ea typeface="MS ??"/>
              </a:rPr>
              <a:t> </a:t>
            </a:r>
            <a:endParaRPr lang="it-IT" sz="1850" dirty="0">
              <a:effectLst/>
              <a:ea typeface="MS ??"/>
            </a:endParaRPr>
          </a:p>
        </p:txBody>
      </p:sp>
      <p:sp>
        <p:nvSpPr>
          <p:cNvPr id="5" name="Rectangle 1">
            <a:extLst>
              <a:ext uri="{FF2B5EF4-FFF2-40B4-BE49-F238E27FC236}">
                <a16:creationId xmlns:a16="http://schemas.microsoft.com/office/drawing/2014/main" id="{17DBA8CF-3A56-99E1-D2EB-69DD3CB629DF}"/>
              </a:ext>
            </a:extLst>
          </p:cNvPr>
          <p:cNvSpPr>
            <a:spLocks noChangeArrowheads="1"/>
          </p:cNvSpPr>
          <p:nvPr/>
        </p:nvSpPr>
        <p:spPr bwMode="auto">
          <a:xfrm>
            <a:off x="1631950" y="17287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a:ln>
                  <a:noFill/>
                </a:ln>
                <a:solidFill>
                  <a:schemeClr val="tx1"/>
                </a:solidFill>
                <a:effectLst/>
                <a:latin typeface="Arial" panose="020B0604020202020204" pitchFamily="34" charset="0"/>
              </a:rPr>
            </a:b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79A18F6D-5176-B892-7871-A9D836016334}"/>
              </a:ext>
            </a:extLst>
          </p:cNvPr>
          <p:cNvSpPr>
            <a:spLocks noChangeArrowheads="1"/>
          </p:cNvSpPr>
          <p:nvPr/>
        </p:nvSpPr>
        <p:spPr bwMode="auto">
          <a:xfrm>
            <a:off x="7621187" y="1840627"/>
            <a:ext cx="2135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chemeClr val="tx1"/>
                </a:solidFill>
                <a:effectLst/>
                <a:latin typeface="Arial Narrow" panose="020B0604020202020204" pitchFamily="34" charset="0"/>
                <a:ea typeface="MS ??"/>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ella 6">
            <a:extLst>
              <a:ext uri="{FF2B5EF4-FFF2-40B4-BE49-F238E27FC236}">
                <a16:creationId xmlns:a16="http://schemas.microsoft.com/office/drawing/2014/main" id="{B749D3EE-DA41-599A-53EC-912AB8C3FE25}"/>
              </a:ext>
            </a:extLst>
          </p:cNvPr>
          <p:cNvGraphicFramePr>
            <a:graphicFrameLocks noGrp="1"/>
          </p:cNvGraphicFramePr>
          <p:nvPr>
            <p:extLst>
              <p:ext uri="{D42A27DB-BD31-4B8C-83A1-F6EECF244321}">
                <p14:modId xmlns:p14="http://schemas.microsoft.com/office/powerpoint/2010/main" val="2420570203"/>
              </p:ext>
            </p:extLst>
          </p:nvPr>
        </p:nvGraphicFramePr>
        <p:xfrm>
          <a:off x="564691" y="1060043"/>
          <a:ext cx="11068066" cy="4970877"/>
        </p:xfrm>
        <a:graphic>
          <a:graphicData uri="http://schemas.openxmlformats.org/drawingml/2006/table">
            <a:tbl>
              <a:tblPr firstRow="1" firstCol="1" bandRow="1">
                <a:tableStyleId>{5C22544A-7EE6-4342-B048-85BDC9FD1C3A}</a:tableStyleId>
              </a:tblPr>
              <a:tblGrid>
                <a:gridCol w="2446940">
                  <a:extLst>
                    <a:ext uri="{9D8B030D-6E8A-4147-A177-3AD203B41FA5}">
                      <a16:colId xmlns:a16="http://schemas.microsoft.com/office/drawing/2014/main" val="1671238362"/>
                    </a:ext>
                  </a:extLst>
                </a:gridCol>
                <a:gridCol w="1943128">
                  <a:extLst>
                    <a:ext uri="{9D8B030D-6E8A-4147-A177-3AD203B41FA5}">
                      <a16:colId xmlns:a16="http://schemas.microsoft.com/office/drawing/2014/main" val="3955914879"/>
                    </a:ext>
                  </a:extLst>
                </a:gridCol>
                <a:gridCol w="2062965">
                  <a:extLst>
                    <a:ext uri="{9D8B030D-6E8A-4147-A177-3AD203B41FA5}">
                      <a16:colId xmlns:a16="http://schemas.microsoft.com/office/drawing/2014/main" val="4238416223"/>
                    </a:ext>
                  </a:extLst>
                </a:gridCol>
                <a:gridCol w="2348110">
                  <a:extLst>
                    <a:ext uri="{9D8B030D-6E8A-4147-A177-3AD203B41FA5}">
                      <a16:colId xmlns:a16="http://schemas.microsoft.com/office/drawing/2014/main" val="3902459459"/>
                    </a:ext>
                  </a:extLst>
                </a:gridCol>
                <a:gridCol w="2266923">
                  <a:extLst>
                    <a:ext uri="{9D8B030D-6E8A-4147-A177-3AD203B41FA5}">
                      <a16:colId xmlns:a16="http://schemas.microsoft.com/office/drawing/2014/main" val="594308218"/>
                    </a:ext>
                  </a:extLst>
                </a:gridCol>
              </a:tblGrid>
              <a:tr h="462575">
                <a:tc rowSpan="2">
                  <a:txBody>
                    <a:bodyPr/>
                    <a:lstStyle/>
                    <a:p>
                      <a:pPr algn="ctr"/>
                      <a:r>
                        <a:rPr lang="it-IT" sz="1600" dirty="0">
                          <a:effectLst/>
                        </a:rPr>
                        <a:t>Metodi individuati nel PUV</a:t>
                      </a:r>
                      <a:endParaRPr lang="it-IT" sz="1600" dirty="0">
                        <a:effectLst/>
                        <a:latin typeface="Times New Roman" panose="02020603050405020304" pitchFamily="18" charset="0"/>
                        <a:ea typeface="MS ??"/>
                        <a:cs typeface="Times New Roman" panose="02020603050405020304" pitchFamily="18" charset="0"/>
                      </a:endParaRPr>
                    </a:p>
                  </a:txBody>
                  <a:tcPr marL="67521" marR="67521" marT="0" marB="0"/>
                </a:tc>
                <a:tc gridSpan="2">
                  <a:txBody>
                    <a:bodyPr/>
                    <a:lstStyle/>
                    <a:p>
                      <a:pPr algn="ctr"/>
                      <a:r>
                        <a:rPr lang="it-IT" sz="1600" dirty="0">
                          <a:effectLst/>
                        </a:rPr>
                        <a:t>Fase di osservazione</a:t>
                      </a:r>
                    </a:p>
                    <a:p>
                      <a:pPr algn="ctr"/>
                      <a:r>
                        <a:rPr lang="it-IT" sz="1600" dirty="0">
                          <a:effectLst/>
                        </a:rPr>
                        <a:t>Attività di raccolta dati</a:t>
                      </a:r>
                      <a:endParaRPr lang="it-IT" sz="1600" dirty="0">
                        <a:effectLst/>
                        <a:latin typeface="Times New Roman" panose="02020603050405020304" pitchFamily="18" charset="0"/>
                        <a:ea typeface="MS ??"/>
                        <a:cs typeface="Times New Roman" panose="02020603050405020304" pitchFamily="18" charset="0"/>
                      </a:endParaRPr>
                    </a:p>
                  </a:txBody>
                  <a:tcPr marL="67521" marR="67521" marT="0" marB="0"/>
                </a:tc>
                <a:tc hMerge="1">
                  <a:txBody>
                    <a:bodyPr/>
                    <a:lstStyle/>
                    <a:p>
                      <a:endParaRPr lang="it-IT"/>
                    </a:p>
                  </a:txBody>
                  <a:tcPr/>
                </a:tc>
                <a:tc rowSpan="2">
                  <a:txBody>
                    <a:bodyPr/>
                    <a:lstStyle/>
                    <a:p>
                      <a:pPr algn="ctr"/>
                      <a:r>
                        <a:rPr lang="it-IT" sz="1600">
                          <a:effectLst/>
                        </a:rPr>
                        <a:t>Fase di analisi</a:t>
                      </a:r>
                    </a:p>
                    <a:p>
                      <a:pPr algn="ctr"/>
                      <a:r>
                        <a:rPr lang="it-IT" sz="1600">
                          <a:effectLst/>
                        </a:rPr>
                        <a:t>elaborazione dati e utilizzo modelli  interpretativi</a:t>
                      </a:r>
                      <a:endParaRPr lang="it-IT" sz="1600">
                        <a:effectLst/>
                        <a:latin typeface="Times New Roman" panose="02020603050405020304" pitchFamily="18" charset="0"/>
                        <a:ea typeface="MS ??"/>
                        <a:cs typeface="Times New Roman" panose="02020603050405020304" pitchFamily="18" charset="0"/>
                      </a:endParaRPr>
                    </a:p>
                  </a:txBody>
                  <a:tcPr marL="67521" marR="67521" marT="0" marB="0"/>
                </a:tc>
                <a:tc rowSpan="2">
                  <a:txBody>
                    <a:bodyPr/>
                    <a:lstStyle/>
                    <a:p>
                      <a:pPr algn="ctr"/>
                      <a:r>
                        <a:rPr lang="it-IT" sz="1600" dirty="0">
                          <a:effectLst/>
                        </a:rPr>
                        <a:t>Fase di formulazione dei risultati </a:t>
                      </a:r>
                    </a:p>
                    <a:p>
                      <a:pPr algn="ctr"/>
                      <a:r>
                        <a:rPr lang="it-IT" sz="1600" dirty="0">
                          <a:effectLst/>
                        </a:rPr>
                        <a:t>(giudizio valutativo e raccomandazioni)</a:t>
                      </a:r>
                      <a:endParaRPr lang="it-IT" sz="1600" dirty="0">
                        <a:effectLst/>
                        <a:latin typeface="Times New Roman" panose="02020603050405020304" pitchFamily="18" charset="0"/>
                        <a:ea typeface="MS ??"/>
                        <a:cs typeface="Times New Roman" panose="02020603050405020304" pitchFamily="18" charset="0"/>
                      </a:endParaRPr>
                    </a:p>
                  </a:txBody>
                  <a:tcPr marL="67521" marR="67521" marT="0" marB="0"/>
                </a:tc>
                <a:extLst>
                  <a:ext uri="{0D108BD9-81ED-4DB2-BD59-A6C34878D82A}">
                    <a16:rowId xmlns:a16="http://schemas.microsoft.com/office/drawing/2014/main" val="1563983450"/>
                  </a:ext>
                </a:extLst>
              </a:tr>
              <a:tr h="462575">
                <a:tc vMerge="1">
                  <a:txBody>
                    <a:bodyPr/>
                    <a:lstStyle/>
                    <a:p>
                      <a:endParaRPr lang="it-IT"/>
                    </a:p>
                  </a:txBody>
                  <a:tcPr/>
                </a:tc>
                <a:tc>
                  <a:txBody>
                    <a:bodyPr/>
                    <a:lstStyle/>
                    <a:p>
                      <a:r>
                        <a:rPr lang="it-IT" sz="1100" dirty="0">
                          <a:effectLst/>
                        </a:rPr>
                        <a:t>Attività desk (fonti secondarie)</a:t>
                      </a:r>
                      <a:endParaRPr lang="it-IT" sz="1100"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r>
                        <a:rPr lang="it-IT" sz="1100" dirty="0">
                          <a:effectLst/>
                        </a:rPr>
                        <a:t>Indagini di campo (dati primari)</a:t>
                      </a:r>
                      <a:endParaRPr lang="it-IT" sz="1100" dirty="0">
                        <a:effectLst/>
                        <a:latin typeface="Times New Roman" panose="02020603050405020304" pitchFamily="18" charset="0"/>
                        <a:ea typeface="MS ??"/>
                        <a:cs typeface="Times New Roman" panose="02020603050405020304" pitchFamily="18" charset="0"/>
                      </a:endParaRPr>
                    </a:p>
                  </a:txBody>
                  <a:tcPr marL="67521" marR="67521" marT="0" marB="0"/>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4103215298"/>
                  </a:ext>
                </a:extLst>
              </a:tr>
              <a:tr h="2010216">
                <a:tc>
                  <a:txBody>
                    <a:bodyPr/>
                    <a:lstStyle/>
                    <a:p>
                      <a:r>
                        <a:rPr lang="it-IT" sz="1600" dirty="0">
                          <a:solidFill>
                            <a:schemeClr val="tx1"/>
                          </a:solidFill>
                          <a:effectLst/>
                        </a:rPr>
                        <a:t>Analisi dei processi e dei meccanismi di mappatura e presa in carico delle esigenze/istanze dei territori da parte di ciascun Programma che interviene sul territorio valdostano</a:t>
                      </a:r>
                    </a:p>
                    <a:p>
                      <a:pPr algn="ctr"/>
                      <a:r>
                        <a:rPr lang="it-IT" sz="1600" dirty="0">
                          <a:solidFill>
                            <a:schemeClr val="tx1"/>
                          </a:solidFill>
                          <a:effectLst/>
                        </a:rPr>
                        <a:t> </a:t>
                      </a:r>
                      <a:endParaRPr lang="it-IT" sz="1600" dirty="0">
                        <a:solidFill>
                          <a:schemeClr val="tx1"/>
                        </a:solidFill>
                        <a:effectLst/>
                        <a:latin typeface="Times New Roman" panose="02020603050405020304" pitchFamily="18" charset="0"/>
                        <a:ea typeface="MS ??"/>
                        <a:cs typeface="Times New Roman" panose="02020603050405020304" pitchFamily="18" charset="0"/>
                      </a:endParaRPr>
                    </a:p>
                  </a:txBody>
                  <a:tcPr marL="67521" marR="67521" marT="0" marB="0">
                    <a:noFill/>
                  </a:tcPr>
                </a:tc>
                <a:tc>
                  <a:txBody>
                    <a:bodyPr/>
                    <a:lstStyle/>
                    <a:p>
                      <a:pPr algn="ctr"/>
                      <a:r>
                        <a:rPr lang="it-IT" sz="1250" dirty="0">
                          <a:effectLst/>
                        </a:rPr>
                        <a:t>Dati di monitoraggio della PRS</a:t>
                      </a:r>
                    </a:p>
                    <a:p>
                      <a:r>
                        <a:rPr lang="it-IT" sz="1250" dirty="0">
                          <a:effectLst/>
                        </a:rPr>
                        <a:t> </a:t>
                      </a:r>
                    </a:p>
                    <a:p>
                      <a:pPr algn="ctr"/>
                      <a:r>
                        <a:rPr lang="it-IT" sz="1250" dirty="0">
                          <a:effectLst/>
                        </a:rPr>
                        <a:t>Materiali prodotti dai valutatori di programma</a:t>
                      </a:r>
                    </a:p>
                    <a:p>
                      <a:r>
                        <a:rPr lang="it-IT" sz="1250" dirty="0">
                          <a:effectLst/>
                        </a:rPr>
                        <a:t> </a:t>
                      </a:r>
                    </a:p>
                    <a:p>
                      <a:pPr algn="ctr"/>
                      <a:r>
                        <a:rPr lang="it-IT" sz="1250" dirty="0">
                          <a:effectLst/>
                        </a:rPr>
                        <a:t>Dati, studi, analisi aggiornate sul contesto socio-economico regionale (Osservatorio RAVDA)</a:t>
                      </a:r>
                    </a:p>
                    <a:p>
                      <a:r>
                        <a:rPr lang="it-IT" sz="1250" dirty="0">
                          <a:effectLst/>
                        </a:rPr>
                        <a:t> </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r>
                        <a:rPr lang="it-IT" sz="1250" dirty="0">
                          <a:effectLst/>
                        </a:rPr>
                        <a:t>Interviste individuali semi-strutturate a soggetti in primo luogo istituzionali, rilevanti a livello regionale</a:t>
                      </a:r>
                    </a:p>
                    <a:p>
                      <a:r>
                        <a:rPr lang="it-IT" sz="1250" dirty="0">
                          <a:effectLst/>
                        </a:rPr>
                        <a:t> </a:t>
                      </a:r>
                    </a:p>
                    <a:p>
                      <a:r>
                        <a:rPr lang="it-IT" sz="1250" dirty="0">
                          <a:effectLst/>
                        </a:rPr>
                        <a:t>Interviste individuali semistrutturate a referenti/rappresentanti (beneficiari indiretti) di portatori di interessi rilevanti rispetto alla PRS e interviste a testimoni-privilegiati regionali di parte terza</a:t>
                      </a:r>
                    </a:p>
                  </a:txBody>
                  <a:tcPr marL="67521" marR="67521" marT="0" marB="0"/>
                </a:tc>
                <a:tc>
                  <a:txBody>
                    <a:bodyPr/>
                    <a:lstStyle/>
                    <a:p>
                      <a:r>
                        <a:rPr lang="it-IT" sz="1250" dirty="0">
                          <a:effectLst/>
                        </a:rPr>
                        <a:t>- Dati di monitoraggio: elaborazioni quantitative desk</a:t>
                      </a:r>
                    </a:p>
                    <a:p>
                      <a:r>
                        <a:rPr lang="it-IT" sz="1250" dirty="0">
                          <a:effectLst/>
                        </a:rPr>
                        <a:t>- Dati, studi, analisi sul contesto socioeconomico: elaborazioni desk coerenti con i diversi tipi di evidenze, anche con supporto cartografico e visuale </a:t>
                      </a:r>
                    </a:p>
                    <a:p>
                      <a:r>
                        <a:rPr lang="it-IT" sz="1250" dirty="0">
                          <a:effectLst/>
                        </a:rPr>
                        <a:t>- Materiali prodotti dai valutatori di programma</a:t>
                      </a:r>
                    </a:p>
                    <a:p>
                      <a:r>
                        <a:rPr lang="it-IT" sz="1250" dirty="0">
                          <a:effectLst/>
                        </a:rPr>
                        <a:t>- Interviste: analisi con tecniche di text-mining semplificate; osservazione; analisi della percezione.</a:t>
                      </a:r>
                    </a:p>
                  </a:txBody>
                  <a:tcPr marL="67521" marR="67521" marT="0" marB="0"/>
                </a:tc>
                <a:tc rowSpan="2">
                  <a:txBody>
                    <a:bodyPr/>
                    <a:lstStyle/>
                    <a:p>
                      <a:r>
                        <a:rPr lang="it-IT" sz="1250" dirty="0">
                          <a:effectLst/>
                        </a:rPr>
                        <a:t>- Contenuti indicativi del prodotto di valutazione:</a:t>
                      </a:r>
                    </a:p>
                    <a:p>
                      <a:r>
                        <a:rPr lang="it-IT" sz="1250" dirty="0">
                          <a:effectLst/>
                        </a:rPr>
                        <a:t>1. Osservazione dei Programmi della PRS; fonti valutative con le loro valutazioni</a:t>
                      </a:r>
                    </a:p>
                    <a:p>
                      <a:r>
                        <a:rPr lang="it-IT" sz="1250" dirty="0">
                          <a:effectLst/>
                        </a:rPr>
                        <a:t>2. Presentazione degli esiti della analisi</a:t>
                      </a:r>
                    </a:p>
                    <a:p>
                      <a:r>
                        <a:rPr lang="it-IT" sz="1250" dirty="0">
                          <a:effectLst/>
                        </a:rPr>
                        <a:t>3. Conclusioni e giudizio valutativo </a:t>
                      </a:r>
                    </a:p>
                    <a:p>
                      <a:r>
                        <a:rPr lang="it-IT" sz="1250" dirty="0">
                          <a:effectLst/>
                        </a:rPr>
                        <a:t>4. Formulazione delle raccomandazioni.</a:t>
                      </a:r>
                    </a:p>
                    <a:p>
                      <a:r>
                        <a:rPr lang="it-IT" sz="1250" dirty="0">
                          <a:effectLst/>
                        </a:rPr>
                        <a:t> </a:t>
                      </a:r>
                    </a:p>
                    <a:p>
                      <a:r>
                        <a:rPr lang="it-IT" sz="1250" dirty="0">
                          <a:effectLst/>
                        </a:rPr>
                        <a:t>- Il metodo di lavoro adottato permette di formulare raccomandazioni in chiave di miglioramento della governance</a:t>
                      </a:r>
                    </a:p>
                    <a:p>
                      <a:r>
                        <a:rPr lang="it-IT" sz="1250" dirty="0">
                          <a:effectLst/>
                        </a:rPr>
                        <a:t> </a:t>
                      </a:r>
                    </a:p>
                    <a:p>
                      <a:r>
                        <a:rPr lang="it-IT" sz="1250" dirty="0">
                          <a:effectLst/>
                        </a:rPr>
                        <a:t>- Brief report e altri strumenti utilizzabili per la disseminazione  risultati</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extLst>
                  <a:ext uri="{0D108BD9-81ED-4DB2-BD59-A6C34878D82A}">
                    <a16:rowId xmlns:a16="http://schemas.microsoft.com/office/drawing/2014/main" val="683314759"/>
                  </a:ext>
                </a:extLst>
              </a:tr>
              <a:tr h="1519017">
                <a:tc>
                  <a:txBody>
                    <a:bodyPr/>
                    <a:lstStyle/>
                    <a:p>
                      <a:r>
                        <a:rPr lang="it-IT" sz="1600" dirty="0">
                          <a:solidFill>
                            <a:schemeClr val="tx1"/>
                          </a:solidFill>
                          <a:effectLst/>
                        </a:rPr>
                        <a:t>Analisi delle evidenze valutative emerse dalle valutazioni di Programma e tematiche svolte nel corso del periodo di programmazione</a:t>
                      </a:r>
                      <a:endParaRPr lang="it-IT" sz="1600" dirty="0">
                        <a:solidFill>
                          <a:schemeClr val="tx1"/>
                        </a:solidFill>
                        <a:effectLst/>
                        <a:latin typeface="Times New Roman" panose="02020603050405020304" pitchFamily="18" charset="0"/>
                        <a:ea typeface="MS ??"/>
                        <a:cs typeface="Times New Roman" panose="02020603050405020304" pitchFamily="18" charset="0"/>
                      </a:endParaRPr>
                    </a:p>
                  </a:txBody>
                  <a:tcPr marL="67521" marR="67521" marT="0" marB="0">
                    <a:noFill/>
                  </a:tcPr>
                </a:tc>
                <a:tc>
                  <a:txBody>
                    <a:bodyPr/>
                    <a:lstStyle/>
                    <a:p>
                      <a:pPr algn="ctr"/>
                      <a:endParaRPr lang="it-IT" sz="1250" dirty="0">
                        <a:effectLst/>
                      </a:endParaRPr>
                    </a:p>
                    <a:p>
                      <a:pPr algn="ctr"/>
                      <a:r>
                        <a:rPr lang="it-IT" sz="1250" dirty="0">
                          <a:effectLst/>
                        </a:rPr>
                        <a:t>Rapporti di valutazione (di implementazione, impatto o tematici) prodotti dai Valutatori dei Programmi</a:t>
                      </a:r>
                    </a:p>
                    <a:p>
                      <a:pPr algn="ctr"/>
                      <a:r>
                        <a:rPr lang="it-IT" sz="1250" dirty="0">
                          <a:effectLst/>
                        </a:rPr>
                        <a:t>(ove disponibili)</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r>
                        <a:rPr lang="it-IT" sz="1250" dirty="0">
                          <a:effectLst/>
                        </a:rPr>
                        <a:t> </a:t>
                      </a:r>
                    </a:p>
                    <a:p>
                      <a:r>
                        <a:rPr lang="it-IT" sz="1250" dirty="0">
                          <a:effectLst/>
                        </a:rPr>
                        <a:t> </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a:txBody>
                    <a:bodyPr/>
                    <a:lstStyle/>
                    <a:p>
                      <a:endParaRPr lang="it-IT" sz="1250" dirty="0">
                        <a:effectLst/>
                      </a:endParaRPr>
                    </a:p>
                    <a:p>
                      <a:r>
                        <a:rPr lang="it-IT" sz="1250" dirty="0">
                          <a:effectLst/>
                        </a:rPr>
                        <a:t>- Rapporti dei Valutatori esterni: analisi/elaborazioni desk coerenti con i diversi tipi di evidenze contenute nei Rapporti</a:t>
                      </a:r>
                      <a:endParaRPr lang="it-IT" sz="1250" dirty="0">
                        <a:effectLst/>
                        <a:latin typeface="Times New Roman" panose="02020603050405020304" pitchFamily="18" charset="0"/>
                        <a:ea typeface="MS ??"/>
                        <a:cs typeface="Times New Roman" panose="02020603050405020304" pitchFamily="18" charset="0"/>
                      </a:endParaRPr>
                    </a:p>
                  </a:txBody>
                  <a:tcPr marL="67521" marR="67521" marT="0" marB="0"/>
                </a:tc>
                <a:tc vMerge="1">
                  <a:txBody>
                    <a:bodyPr/>
                    <a:lstStyle/>
                    <a:p>
                      <a:endParaRPr lang="it-IT"/>
                    </a:p>
                  </a:txBody>
                  <a:tcPr/>
                </a:tc>
                <a:extLst>
                  <a:ext uri="{0D108BD9-81ED-4DB2-BD59-A6C34878D82A}">
                    <a16:rowId xmlns:a16="http://schemas.microsoft.com/office/drawing/2014/main" val="2683386637"/>
                  </a:ext>
                </a:extLst>
              </a:tr>
            </a:tbl>
          </a:graphicData>
        </a:graphic>
      </p:graphicFrame>
      <p:sp>
        <p:nvSpPr>
          <p:cNvPr id="9" name="Rectangle 1">
            <a:extLst>
              <a:ext uri="{FF2B5EF4-FFF2-40B4-BE49-F238E27FC236}">
                <a16:creationId xmlns:a16="http://schemas.microsoft.com/office/drawing/2014/main" id="{0F09460F-124A-DAC7-3E68-C841702ECD7B}"/>
              </a:ext>
            </a:extLst>
          </p:cNvPr>
          <p:cNvSpPr>
            <a:spLocks noChangeArrowheads="1"/>
          </p:cNvSpPr>
          <p:nvPr/>
        </p:nvSpPr>
        <p:spPr bwMode="auto">
          <a:xfrm>
            <a:off x="559242" y="837449"/>
            <a:ext cx="1488978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it-IT" altLang="it-IT" sz="1800" b="0" i="0" u="none" strike="noStrike" cap="none" normalizeH="0" baseline="0">
                <a:ln>
                  <a:noFill/>
                </a:ln>
                <a:solidFill>
                  <a:schemeClr val="tx1"/>
                </a:solidFill>
                <a:effectLst/>
                <a:latin typeface="Arial" panose="020B0604020202020204" pitchFamily="34" charset="0"/>
              </a:rPr>
            </a:br>
            <a:endParaRPr kumimoji="0" lang="it-IT" altLang="it-IT"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07237634"/>
      </p:ext>
    </p:extLst>
  </p:cSld>
  <p:clrMapOvr>
    <a:masterClrMapping/>
  </p:clrMapOvr>
  <p:transition spd="slow">
    <p:wipe/>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1855</TotalTime>
  <Words>4043</Words>
  <Application>Microsoft Office PowerPoint</Application>
  <PresentationFormat>Widescreen</PresentationFormat>
  <Paragraphs>921</Paragraphs>
  <Slides>16</Slides>
  <Notes>16</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Arial</vt:lpstr>
      <vt:lpstr>Arial Narrow</vt:lpstr>
      <vt:lpstr>Calibri</vt:lpstr>
      <vt:lpstr>Calibri Light</vt:lpstr>
      <vt:lpstr>Times New Roman</vt:lpstr>
      <vt:lpstr>Tema di Office</vt:lpstr>
      <vt:lpstr>Le valutazioni condotte dal Nuval nel 2025  Il Disegno di ricerca relativo alla Valutazione della Politica regionale di sviluppo (PRS) 2021/27 e della Valutazione dello Sviluppo locale integrato e partecipativo (SVLIP) </vt:lpstr>
      <vt:lpstr>Il PUV e le valutazioni condotte dal Nuval nel 2025</vt:lpstr>
      <vt:lpstr>Le domande valutative individuate per le valutazioni PRS e SVLIP (1/2)</vt:lpstr>
      <vt:lpstr>Le domande valutative individuate per le valutazioni PRS e SVLIP (2/2)</vt:lpstr>
      <vt:lpstr>Le valutazioni PRS e SVLIP e la centralità della domanda valutativa</vt:lpstr>
      <vt:lpstr>La Valutazione della PRS 2021/2027 </vt:lpstr>
      <vt:lpstr>La Valutazione della PRS 2021/2027   DV2. Quali sono le complementarietà specifiche (dimensione collettiva) e quelle di insieme (strumenti d’integrazione) sviluppate dai diversi Programmi/linee di finanziamento?</vt:lpstr>
      <vt:lpstr>La Valutazione della PRS 2021/2027   DV3. Qual è il grado di coerenza degli interventi dei PR 2021/27 e CSR 2023/27, del FSC 2021/27, della CTE e delle Aree interne rispetto al contesto regionale e alle sue principali dinamiche?</vt:lpstr>
      <vt:lpstr>La Valutazione della PRS 2021/2027   DV4. Le strategie territoriali hanno tenuto conto delle esigenze/istanze dei territori e dei suoi attori secondo logiche bottom-up?</vt:lpstr>
      <vt:lpstr>La Valutazione della PRS 2021/2027   cronoprogramma</vt:lpstr>
      <vt:lpstr>La Valutazione dello Sviluppo Locale Integrato e Partecipativo (SVLIP)</vt:lpstr>
      <vt:lpstr>La Valutazione dello Sviluppo Locale Integrato e Partecipativo (SVLIP)</vt:lpstr>
      <vt:lpstr>La Valutazione dello Sviluppo Locale Integrato e Partecipativo (SVLIP) DV1. Secondo quali criteri e logiche (top-down, bottom-up, mixed) si è creato il partenariato locale responsabile dell’attuazione delle Strategie territoriali? Quale è stato il ruolo della Regione? Come (processi, azioni, strumenti) sono state create le sinergie e le complementarietà tra le strategie territoriali e le progettualità pubbliche e private che insistono sull’area della ST? E rispetto ai Programmi FESR, FSE+, CTE, FEASR e PNRR? </vt:lpstr>
      <vt:lpstr>La Valutazione dello Sviluppo Locale Integrato e Partecipativo (SVLIP) cronoprogramma</vt:lpstr>
      <vt:lpstr>i prossimi passi</vt:lpstr>
      <vt:lpstr>Presentazione standard di PowerPoint</vt:lpstr>
    </vt:vector>
  </TitlesOfParts>
  <Company>Regione Autonoma Valle d'Aosta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 FESR 2021-2027</dc:title>
  <dc:creator>Lara GULLONE</dc:creator>
  <cp:lastModifiedBy>Martine josette GRANGE</cp:lastModifiedBy>
  <cp:revision>207</cp:revision>
  <cp:lastPrinted>2022-12-01T11:42:38Z</cp:lastPrinted>
  <dcterms:created xsi:type="dcterms:W3CDTF">2022-10-28T09:58:59Z</dcterms:created>
  <dcterms:modified xsi:type="dcterms:W3CDTF">2024-11-26T13:00:07Z</dcterms:modified>
</cp:coreProperties>
</file>