
<file path=[Content_Types].xml><?xml version="1.0" encoding="utf-8"?>
<Types xmlns="http://schemas.openxmlformats.org/package/2006/content-types">
  <Default Extension="jpeg" ContentType="image/jpeg"/>
  <Default Extension="jp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347" r:id="rId2"/>
    <p:sldId id="346" r:id="rId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5DAF83-A436-4A2C-BAD0-E6A4AE44C1C0}" type="datetimeFigureOut">
              <a:rPr lang="it-IT" smtClean="0"/>
              <a:t>26/11/2024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BC720-3122-4BBF-A939-D3F1650D39F3}" type="slidenum">
              <a:rPr lang="it-IT" smtClean="0"/>
              <a:t>‹N›</a:t>
            </a:fld>
            <a:endParaRPr lang="it-IT"/>
          </a:p>
        </p:txBody>
      </p:sp>
    </p:spTree>
    <p:extLst>
      <p:ext uri="{BB962C8B-B14F-4D97-AF65-F5344CB8AC3E}">
        <p14:creationId xmlns:p14="http://schemas.microsoft.com/office/powerpoint/2010/main" val="1054529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AA953586-03D7-4D59-813A-3877F44092AD}" type="slidenum">
              <a:rPr lang="it-IT" smtClean="0"/>
              <a:t>1</a:t>
            </a:fld>
            <a:endParaRPr lang="it-IT"/>
          </a:p>
        </p:txBody>
      </p:sp>
    </p:spTree>
    <p:extLst>
      <p:ext uri="{BB962C8B-B14F-4D97-AF65-F5344CB8AC3E}">
        <p14:creationId xmlns:p14="http://schemas.microsoft.com/office/powerpoint/2010/main" val="634055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54A3A0-0D2A-41C3-ACBE-D60E0456638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ABC98C3-967F-495B-A317-B46C326597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1D1BACE-72E0-43C0-8CBA-72361BFD3B80}"/>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5" name="Segnaposto piè di pagina 4">
            <a:extLst>
              <a:ext uri="{FF2B5EF4-FFF2-40B4-BE49-F238E27FC236}">
                <a16:creationId xmlns:a16="http://schemas.microsoft.com/office/drawing/2014/main" id="{0F24FC10-E6E6-4759-89C2-2E704937C5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E54C0D4-46AB-4879-B656-046D6498B9DB}"/>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2404939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E23CD5-ECC7-4E29-B2F5-1F0336F739A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ABBF46B-2F6B-44A4-9A83-072236E3BCF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F2852BA-00E7-419C-A837-E7BCBF79B20C}"/>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5" name="Segnaposto piè di pagina 4">
            <a:extLst>
              <a:ext uri="{FF2B5EF4-FFF2-40B4-BE49-F238E27FC236}">
                <a16:creationId xmlns:a16="http://schemas.microsoft.com/office/drawing/2014/main" id="{354D168E-0714-4FD9-B7E7-B211284932C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AE24EA2-AE96-467B-9BD4-EA86FB482016}"/>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1841403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266D4C8-42FB-475E-AD39-D9526AFC0AB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7EF37D8-2F3E-4901-A411-DB59654570D9}"/>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665C689-D28A-4C59-868D-0BFC5E1CA3B9}"/>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5" name="Segnaposto piè di pagina 4">
            <a:extLst>
              <a:ext uri="{FF2B5EF4-FFF2-40B4-BE49-F238E27FC236}">
                <a16:creationId xmlns:a16="http://schemas.microsoft.com/office/drawing/2014/main" id="{31ACB439-B97C-4857-A82D-BE502E9BD7A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23C146-0761-4B36-8185-66F4D9EB2DAD}"/>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3092275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9EBACA-2EA6-47D7-A326-9BF24696712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534774C-364C-4A97-BE74-00881CAC2D0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296435B-6ABE-4030-AEE8-2563B40D4301}"/>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5" name="Segnaposto piè di pagina 4">
            <a:extLst>
              <a:ext uri="{FF2B5EF4-FFF2-40B4-BE49-F238E27FC236}">
                <a16:creationId xmlns:a16="http://schemas.microsoft.com/office/drawing/2014/main" id="{2B3CBF8D-54B2-4D22-BDB1-D9E7CAE1A73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0EB917E-F763-4087-8A06-EF1B80421CC3}"/>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3256682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08FA99-6787-4AA8-A525-F78808F6D2E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1DACE46B-1250-4692-8E17-C3C32A701D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FC169C2C-20D2-4BFF-894D-4180175143D7}"/>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5" name="Segnaposto piè di pagina 4">
            <a:extLst>
              <a:ext uri="{FF2B5EF4-FFF2-40B4-BE49-F238E27FC236}">
                <a16:creationId xmlns:a16="http://schemas.microsoft.com/office/drawing/2014/main" id="{729E1C1A-3571-441F-9A43-B435001C56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EA8E9D2-348D-4DA5-B092-8EED93D88146}"/>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2864772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0F66E-4F5C-4D07-827A-3C9005ABE61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27083DB-CF2E-4B62-816A-A4101643AB1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94AF709-8053-4D9F-B38B-4ABD034A582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E2F30EE-20BB-4F8D-8052-47C0F92C89D7}"/>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6" name="Segnaposto piè di pagina 5">
            <a:extLst>
              <a:ext uri="{FF2B5EF4-FFF2-40B4-BE49-F238E27FC236}">
                <a16:creationId xmlns:a16="http://schemas.microsoft.com/office/drawing/2014/main" id="{D4351D04-FC87-4213-AFD7-8A59B9130E7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F4B71D3-8EE1-4DD8-A6BF-D4086BC6054E}"/>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48542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33F584-B7C5-429C-B0F8-3883FB143FBB}"/>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9230D5C-8E3F-468D-85B2-61A85C57FA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97D6C87-E0F1-4823-BC86-17966F8547B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023ED5B-9F2C-4099-B8A4-98817E5567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B0CB5C42-F520-4877-8FA9-F899A846D10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3309FC22-5964-4A96-9246-6CDF3C8CD41B}"/>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8" name="Segnaposto piè di pagina 7">
            <a:extLst>
              <a:ext uri="{FF2B5EF4-FFF2-40B4-BE49-F238E27FC236}">
                <a16:creationId xmlns:a16="http://schemas.microsoft.com/office/drawing/2014/main" id="{BC877581-C3F9-4539-A1B1-D769114A946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6A903BF-8115-4346-AB7F-1D6100C41B7A}"/>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35696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1F9044-EF7A-44FB-92BC-474C37DBB3DE}"/>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EB4AC05-6790-44B5-B4F2-1C49BDCA29DA}"/>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4" name="Segnaposto piè di pagina 3">
            <a:extLst>
              <a:ext uri="{FF2B5EF4-FFF2-40B4-BE49-F238E27FC236}">
                <a16:creationId xmlns:a16="http://schemas.microsoft.com/office/drawing/2014/main" id="{A918E01A-8E6D-47B7-8465-71D32286CA7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DEC4A7A-B46B-4EE9-A468-ECD739138693}"/>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3974719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8B41326-68EB-4393-9647-867D99919302}"/>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3" name="Segnaposto piè di pagina 2">
            <a:extLst>
              <a:ext uri="{FF2B5EF4-FFF2-40B4-BE49-F238E27FC236}">
                <a16:creationId xmlns:a16="http://schemas.microsoft.com/office/drawing/2014/main" id="{2786BCC2-F7B4-4061-9974-2A753614ED4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F27F1725-F9F4-4168-B6FF-391F882CCD79}"/>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1307639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D3DD6F-0CAA-47EC-A9B7-5F4DF2BB99A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65D6D18-72CC-4F18-9D65-23E69D4ED1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6E5839C-3483-413B-BC4E-4587CB56C3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3442804-0B00-4A50-AD5A-7B2CD4D0F151}"/>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6" name="Segnaposto piè di pagina 5">
            <a:extLst>
              <a:ext uri="{FF2B5EF4-FFF2-40B4-BE49-F238E27FC236}">
                <a16:creationId xmlns:a16="http://schemas.microsoft.com/office/drawing/2014/main" id="{61F69965-65D8-4B36-9E6B-6111248924D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7360A29-0AC6-4590-AD32-64B73111AD42}"/>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3105719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F1D62C-29B2-42F4-A641-1ACBC0AFC2D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2C2BD61-DC78-4B2A-A3DA-79813744DE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8A04C337-2DE1-47D9-BD25-502D65EB41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DEE036E-EC79-45AB-8119-B0E221BFE697}"/>
              </a:ext>
            </a:extLst>
          </p:cNvPr>
          <p:cNvSpPr>
            <a:spLocks noGrp="1"/>
          </p:cNvSpPr>
          <p:nvPr>
            <p:ph type="dt" sz="half" idx="10"/>
          </p:nvPr>
        </p:nvSpPr>
        <p:spPr/>
        <p:txBody>
          <a:bodyPr/>
          <a:lstStyle/>
          <a:p>
            <a:fld id="{8CD7726F-BC70-41A9-BD8E-128D8C7391A6}" type="datetimeFigureOut">
              <a:rPr lang="it-IT" smtClean="0"/>
              <a:t>26/11/2024</a:t>
            </a:fld>
            <a:endParaRPr lang="it-IT"/>
          </a:p>
        </p:txBody>
      </p:sp>
      <p:sp>
        <p:nvSpPr>
          <p:cNvPr id="6" name="Segnaposto piè di pagina 5">
            <a:extLst>
              <a:ext uri="{FF2B5EF4-FFF2-40B4-BE49-F238E27FC236}">
                <a16:creationId xmlns:a16="http://schemas.microsoft.com/office/drawing/2014/main" id="{DE575942-EC7C-42C1-9750-D4BA46C79A0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0EDE31-38E3-4E1D-8F4A-B655ACDD99DA}"/>
              </a:ext>
            </a:extLst>
          </p:cNvPr>
          <p:cNvSpPr>
            <a:spLocks noGrp="1"/>
          </p:cNvSpPr>
          <p:nvPr>
            <p:ph type="sldNum" sz="quarter" idx="12"/>
          </p:nvPr>
        </p:nvSpPr>
        <p:spPr/>
        <p:txBody>
          <a:bodyPr/>
          <a:lstStyle/>
          <a:p>
            <a:fld id="{6DA68F5E-0A57-4361-8E17-9E22DD7660A8}" type="slidenum">
              <a:rPr lang="it-IT" smtClean="0"/>
              <a:t>‹N›</a:t>
            </a:fld>
            <a:endParaRPr lang="it-IT"/>
          </a:p>
        </p:txBody>
      </p:sp>
    </p:spTree>
    <p:extLst>
      <p:ext uri="{BB962C8B-B14F-4D97-AF65-F5344CB8AC3E}">
        <p14:creationId xmlns:p14="http://schemas.microsoft.com/office/powerpoint/2010/main" val="206610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33C7026-2A31-46F8-A91B-D6526A6F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F25236C-7F05-4CD2-A79D-E95F7FD0D8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0150FBF-C284-400A-856F-E4CFD35AEC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7726F-BC70-41A9-BD8E-128D8C7391A6}" type="datetimeFigureOut">
              <a:rPr lang="it-IT" smtClean="0"/>
              <a:t>26/11/2024</a:t>
            </a:fld>
            <a:endParaRPr lang="it-IT"/>
          </a:p>
        </p:txBody>
      </p:sp>
      <p:sp>
        <p:nvSpPr>
          <p:cNvPr id="5" name="Segnaposto piè di pagina 4">
            <a:extLst>
              <a:ext uri="{FF2B5EF4-FFF2-40B4-BE49-F238E27FC236}">
                <a16:creationId xmlns:a16="http://schemas.microsoft.com/office/drawing/2014/main" id="{B2633A55-93F0-49F1-AF23-B364EFF966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FB5EC167-6302-479A-AA9B-3721CAA6EC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68F5E-0A57-4361-8E17-9E22DD7660A8}" type="slidenum">
              <a:rPr lang="it-IT" smtClean="0"/>
              <a:t>‹N›</a:t>
            </a:fld>
            <a:endParaRPr lang="it-IT"/>
          </a:p>
        </p:txBody>
      </p:sp>
    </p:spTree>
    <p:extLst>
      <p:ext uri="{BB962C8B-B14F-4D97-AF65-F5344CB8AC3E}">
        <p14:creationId xmlns:p14="http://schemas.microsoft.com/office/powerpoint/2010/main" val="871540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887240" y="121298"/>
            <a:ext cx="10646875" cy="5372078"/>
          </a:xfrm>
        </p:spPr>
        <p:txBody>
          <a:bodyPr anchor="ctr">
            <a:normAutofit/>
          </a:bodyPr>
          <a:lstStyle/>
          <a:p>
            <a:r>
              <a:rPr lang="it-IT" sz="2000" dirty="0">
                <a:latin typeface="Arial" panose="020B0604020202020204" pitchFamily="34" charset="0"/>
                <a:cs typeface="Arial" panose="020B0604020202020204" pitchFamily="34" charset="0"/>
              </a:rPr>
              <a:t>OBIETTIVO DI POLICY</a:t>
            </a:r>
            <a:br>
              <a:rPr lang="it-IT" sz="2000" dirty="0">
                <a:latin typeface="Arial" panose="020B0604020202020204" pitchFamily="34" charset="0"/>
                <a:cs typeface="Arial" panose="020B0604020202020204" pitchFamily="34" charset="0"/>
              </a:rPr>
            </a:br>
            <a:br>
              <a:rPr lang="it-IT" sz="2000" dirty="0">
                <a:latin typeface="Arial" panose="020B0604020202020204" pitchFamily="34" charset="0"/>
                <a:cs typeface="Arial" panose="020B0604020202020204" pitchFamily="34" charset="0"/>
              </a:rPr>
            </a:br>
            <a:r>
              <a:rPr lang="it-IT" sz="2000" dirty="0">
                <a:latin typeface="Arial" panose="020B0604020202020204" pitchFamily="34" charset="0"/>
                <a:cs typeface="Arial" panose="020B0604020202020204" pitchFamily="34" charset="0"/>
              </a:rPr>
              <a:t>OP1 - UN'EUROPA PIÙ INTELLIGENTE </a:t>
            </a:r>
            <a:r>
              <a:rPr lang="it-IT" sz="1800" dirty="0">
                <a:latin typeface="Arial" panose="020B0604020202020204" pitchFamily="34" charset="0"/>
                <a:cs typeface="Arial" panose="020B0604020202020204" pitchFamily="34" charset="0"/>
              </a:rPr>
              <a:t>DIPARTIMENTO INNOVAZIONE E AGENDA DIGITALE</a:t>
            </a:r>
          </a:p>
        </p:txBody>
      </p:sp>
      <p:sp>
        <p:nvSpPr>
          <p:cNvPr id="3" name="Sottotitolo 2"/>
          <p:cNvSpPr>
            <a:spLocks noGrp="1"/>
          </p:cNvSpPr>
          <p:nvPr>
            <p:ph type="subTitle" idx="1"/>
          </p:nvPr>
        </p:nvSpPr>
        <p:spPr>
          <a:xfrm>
            <a:off x="1507600" y="4282624"/>
            <a:ext cx="8532597" cy="742279"/>
          </a:xfrm>
        </p:spPr>
        <p:txBody>
          <a:bodyPr>
            <a:normAutofit fontScale="92500" lnSpcReduction="20000"/>
          </a:bodyPr>
          <a:lstStyle/>
          <a:p>
            <a:r>
              <a:rPr lang="it-IT" dirty="0">
                <a:latin typeface="Arial" panose="020B0604020202020204" pitchFamily="34" charset="0"/>
                <a:cs typeface="Arial" panose="020B0604020202020204" pitchFamily="34" charset="0"/>
              </a:rPr>
              <a:t>Comitato di sorveglianza </a:t>
            </a:r>
          </a:p>
          <a:p>
            <a:r>
              <a:rPr lang="it-IT" dirty="0">
                <a:latin typeface="Arial" panose="020B0604020202020204" pitchFamily="34" charset="0"/>
                <a:cs typeface="Arial" panose="020B0604020202020204" pitchFamily="34" charset="0"/>
              </a:rPr>
              <a:t>Aosta, 27 novembre 2024</a:t>
            </a:r>
          </a:p>
        </p:txBody>
      </p:sp>
      <p:pic>
        <p:nvPicPr>
          <p:cNvPr id="10" name="Immagin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02598" y="5712672"/>
            <a:ext cx="7586804" cy="940362"/>
          </a:xfrm>
          <a:prstGeom prst="rect">
            <a:avLst/>
          </a:prstGeom>
        </p:spPr>
      </p:pic>
      <p:sp>
        <p:nvSpPr>
          <p:cNvPr id="5" name="Titolo 1"/>
          <p:cNvSpPr txBox="1">
            <a:spLocks/>
          </p:cNvSpPr>
          <p:nvPr/>
        </p:nvSpPr>
        <p:spPr>
          <a:xfrm>
            <a:off x="1808584" y="204966"/>
            <a:ext cx="10515600" cy="849702"/>
          </a:xfrm>
          <a:prstGeom prst="rect">
            <a:avLst/>
          </a:prstGeom>
        </p:spPr>
        <p:txBody>
          <a:bodyPr vert="horz" lIns="91440" tIns="45720" rIns="91440" bIns="45720" rtlCol="0" anchor="b">
            <a:normAutofit/>
          </a:bodyPr>
          <a:ls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it-IT" sz="3600" b="1" dirty="0">
                <a:latin typeface="Arial" panose="020B0604020202020204" pitchFamily="34" charset="0"/>
                <a:cs typeface="Arial" panose="020B0604020202020204" pitchFamily="34" charset="0"/>
              </a:rPr>
              <a:t>PR VALLE D’AOSTA FESR 2021-2027</a:t>
            </a:r>
          </a:p>
        </p:txBody>
      </p:sp>
    </p:spTree>
    <p:extLst>
      <p:ext uri="{BB962C8B-B14F-4D97-AF65-F5344CB8AC3E}">
        <p14:creationId xmlns:p14="http://schemas.microsoft.com/office/powerpoint/2010/main" val="10791145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ED8D35-BF82-425E-AD6D-A48570097F26}"/>
              </a:ext>
            </a:extLst>
          </p:cNvPr>
          <p:cNvSpPr>
            <a:spLocks noGrp="1"/>
          </p:cNvSpPr>
          <p:nvPr>
            <p:ph type="ctrTitle"/>
          </p:nvPr>
        </p:nvSpPr>
        <p:spPr>
          <a:xfrm>
            <a:off x="970325" y="222310"/>
            <a:ext cx="9766883" cy="893426"/>
          </a:xfrm>
        </p:spPr>
        <p:txBody>
          <a:bodyPr>
            <a:normAutofit/>
          </a:bodyPr>
          <a:lstStyle/>
          <a:p>
            <a:pPr algn="l"/>
            <a:r>
              <a:rPr lang="it-IT" sz="1600" b="1" dirty="0">
                <a:latin typeface="Arial" panose="020B0604020202020204" pitchFamily="34" charset="0"/>
                <a:ea typeface="+mn-ea"/>
                <a:cs typeface="Arial" panose="020B0604020202020204" pitchFamily="34" charset="0"/>
              </a:rPr>
              <a:t>RSO.1.2 Permettere ai cittadini, alle imprese e alle autorità pubbliche di cogliere i vantaggi della digitalizzazione</a:t>
            </a:r>
          </a:p>
        </p:txBody>
      </p:sp>
      <p:sp>
        <p:nvSpPr>
          <p:cNvPr id="3" name="Sottotitolo 2">
            <a:extLst>
              <a:ext uri="{FF2B5EF4-FFF2-40B4-BE49-F238E27FC236}">
                <a16:creationId xmlns:a16="http://schemas.microsoft.com/office/drawing/2014/main" id="{B66AAE27-E6B9-4754-BD8B-52881AD25381}"/>
              </a:ext>
            </a:extLst>
          </p:cNvPr>
          <p:cNvSpPr>
            <a:spLocks noGrp="1"/>
          </p:cNvSpPr>
          <p:nvPr>
            <p:ph type="subTitle" idx="1"/>
          </p:nvPr>
        </p:nvSpPr>
        <p:spPr>
          <a:xfrm>
            <a:off x="970326" y="1348964"/>
            <a:ext cx="9666914" cy="4867278"/>
          </a:xfrm>
        </p:spPr>
        <p:txBody>
          <a:bodyPr>
            <a:normAutofit fontScale="25000" lnSpcReduction="20000"/>
          </a:bodyPr>
          <a:lstStyle/>
          <a:p>
            <a:pPr algn="l">
              <a:lnSpc>
                <a:spcPct val="107000"/>
              </a:lnSpc>
              <a:spcAft>
                <a:spcPts val="800"/>
              </a:spcAft>
            </a:pPr>
            <a:r>
              <a:rPr lang="it-IT" sz="6400" b="1" dirty="0">
                <a:latin typeface="Arial" panose="020B0604020202020204" pitchFamily="34" charset="0"/>
                <a:cs typeface="Arial" panose="020B0604020202020204" pitchFamily="34" charset="0"/>
              </a:rPr>
              <a:t>a.ii.1) Sostegno alla digitalizzazione dei servizi della Pubblica Amministrazione</a:t>
            </a:r>
          </a:p>
          <a:p>
            <a:pPr algn="l">
              <a:lnSpc>
                <a:spcPct val="107000"/>
              </a:lnSpc>
              <a:spcAft>
                <a:spcPts val="800"/>
              </a:spcAft>
            </a:pPr>
            <a:r>
              <a:rPr lang="it-IT" sz="6400" b="1" dirty="0">
                <a:latin typeface="Arial" panose="020B0604020202020204" pitchFamily="34" charset="0"/>
                <a:cs typeface="Arial" panose="020B0604020202020204" pitchFamily="34" charset="0"/>
              </a:rPr>
              <a:t>Digitalizzazione dei servizi rivolti a cittadini e imprese – Progetto Strategico</a:t>
            </a:r>
            <a:br>
              <a:rPr lang="it-IT" sz="1600" b="1" i="0" u="none" strike="noStrike" dirty="0">
                <a:effectLst/>
                <a:latin typeface="Arial" panose="020B0604020202020204" pitchFamily="34" charset="0"/>
                <a:cs typeface="Arial" panose="020B0604020202020204" pitchFamily="34" charset="0"/>
              </a:rPr>
            </a:br>
            <a:br>
              <a:rPr lang="it-IT" sz="1600" b="1" u="none" strike="noStrike" dirty="0">
                <a:effectLst/>
                <a:latin typeface="Arial" panose="020B0604020202020204" pitchFamily="34" charset="0"/>
                <a:cs typeface="Arial" panose="020B0604020202020204" pitchFamily="34" charset="0"/>
              </a:rPr>
            </a:br>
            <a:r>
              <a:rPr lang="it-IT" sz="1100" dirty="0">
                <a:latin typeface="Arial" panose="020B0604020202020204" pitchFamily="34" charset="0"/>
                <a:cs typeface="Arial" panose="020B0604020202020204" pitchFamily="34" charset="0"/>
              </a:rPr>
              <a:t> </a:t>
            </a:r>
            <a:br>
              <a:rPr lang="it-IT" sz="1100" dirty="0">
                <a:latin typeface="Arial" panose="020B0604020202020204" pitchFamily="34" charset="0"/>
                <a:cs typeface="Arial" panose="020B0604020202020204" pitchFamily="34" charset="0"/>
              </a:rPr>
            </a:br>
            <a:r>
              <a:rPr lang="it-IT" sz="5200" dirty="0">
                <a:latin typeface="Arial" panose="020B0604020202020204" pitchFamily="34" charset="0"/>
                <a:cs typeface="Arial" panose="020B0604020202020204" pitchFamily="34" charset="0"/>
              </a:rPr>
              <a:t>INTERAZIONI CON PROGETTUALITÀ A VALERE SU RISORSE PNRR E PNC</a:t>
            </a:r>
          </a:p>
          <a:p>
            <a:pPr algn="l">
              <a:lnSpc>
                <a:spcPct val="107000"/>
              </a:lnSpc>
              <a:spcAft>
                <a:spcPts val="800"/>
              </a:spcAft>
            </a:pPr>
            <a:r>
              <a:rPr lang="it-IT" sz="5200" dirty="0">
                <a:latin typeface="Arial" panose="020B0604020202020204" pitchFamily="34" charset="0"/>
                <a:cs typeface="Arial" panose="020B0604020202020204" pitchFamily="34" charset="0"/>
              </a:rPr>
              <a:t>A) Creazione di un CERT-PA/CSIRT regionale e infrastruttura trasversale di sicurezza FESR - progetto PNRR «Potenziamento resilienza cyber per la PA locale della Valle d’Aosta» nell’ambito della Missione 1 – Componente 1 – Investimento 1.5 “Cybersecurity” approvato da ACN (Autorità per la </a:t>
            </a:r>
            <a:r>
              <a:rPr lang="it-IT" sz="5200" dirty="0" err="1">
                <a:latin typeface="Arial" panose="020B0604020202020204" pitchFamily="34" charset="0"/>
                <a:cs typeface="Arial" panose="020B0604020202020204" pitchFamily="34" charset="0"/>
              </a:rPr>
              <a:t>Cybersicurezza</a:t>
            </a:r>
            <a:r>
              <a:rPr lang="it-IT" sz="5200" dirty="0">
                <a:latin typeface="Arial" panose="020B0604020202020204" pitchFamily="34" charset="0"/>
                <a:cs typeface="Arial" panose="020B0604020202020204" pitchFamily="34" charset="0"/>
              </a:rPr>
              <a:t> Nazionale) per un importo di € 920.000,00. Il progetto prevede, tra i vari deliverables, anche la stesura del modello centralizzato di gestione della sicurezza degli Enti del territorio (SOC) e di azione coordinata del sistema (CERT PA /CSIRT regionale) e relativo piano strategico evolutivo di attuazione.</a:t>
            </a:r>
          </a:p>
          <a:p>
            <a:pPr algn="l">
              <a:lnSpc>
                <a:spcPct val="107000"/>
              </a:lnSpc>
              <a:spcAft>
                <a:spcPts val="800"/>
              </a:spcAft>
            </a:pPr>
            <a:r>
              <a:rPr lang="it-IT" sz="5200" dirty="0">
                <a:latin typeface="Arial" panose="020B0604020202020204" pitchFamily="34" charset="0"/>
                <a:cs typeface="Arial" panose="020B0604020202020204" pitchFamily="34" charset="0"/>
              </a:rPr>
              <a:t>B) Data Strategy per la Valle d’Aosta – Progetto bandiera - “Potenziamento della capacità digitale della Pubblica amministrazione regionale”. Il Progetto bandiera è particolarmente orientato all’acquisizione di piattaforme abilitanti e di introdurre strumenti di IOT, big data, open data e intelligenza artificiale, mentre il progetto Data Strategy riguarda principalmente il dato statistico, e, più in generale, il dato alfanumerico gestito dal Data </a:t>
            </a:r>
            <a:r>
              <a:rPr lang="it-IT" sz="5200" dirty="0" err="1">
                <a:latin typeface="Arial" panose="020B0604020202020204" pitchFamily="34" charset="0"/>
                <a:cs typeface="Arial" panose="020B0604020202020204" pitchFamily="34" charset="0"/>
              </a:rPr>
              <a:t>Warehouse</a:t>
            </a:r>
            <a:r>
              <a:rPr lang="it-IT" sz="5200" dirty="0">
                <a:latin typeface="Arial" panose="020B0604020202020204" pitchFamily="34" charset="0"/>
                <a:cs typeface="Arial" panose="020B0604020202020204" pitchFamily="34" charset="0"/>
              </a:rPr>
              <a:t>. La fase realizzativa delle due progettualità sarà gestita in modo coordinato al fine di garantire output complementari e integrati. A garanzia della complementarietà tra i due progetti sarà istituito un apposito Comitato di Pilotaggio della Data Strategy che avrà il compito di relazionarsi con la “Cabina di regia regionale per il PNRR” di cui alla deliberazione della Giunta regionale n. 970 in data 4 settembre 2023. Inoltre il comitato </a:t>
            </a:r>
            <a:r>
              <a:rPr lang="it-IT" sz="5200" dirty="0" err="1">
                <a:latin typeface="Arial" panose="020B0604020202020204" pitchFamily="34" charset="0"/>
                <a:cs typeface="Arial" panose="020B0604020202020204" pitchFamily="34" charset="0"/>
              </a:rPr>
              <a:t>nazionaledi</a:t>
            </a:r>
            <a:r>
              <a:rPr lang="it-IT" sz="5200" dirty="0">
                <a:latin typeface="Arial" panose="020B0604020202020204" pitchFamily="34" charset="0"/>
                <a:cs typeface="Arial" panose="020B0604020202020204" pitchFamily="34" charset="0"/>
              </a:rPr>
              <a:t> attuazione del Progetto bandiera, che ha lo scopo di verificare lo stato di avanzamento lavori e la coerenza degli interventi, è costituito da rappresentanti e referenti tecnici della Regione Autonoma Valle D’Aosta e del Dipartimento per la Trasformazione Digitale. Parallelamente nella fasi di realizzazione del progetto Bandiera  è stato istituito anche un comitato di attuazione regionale composto per la Regione dal Dirigente Struttura Semplificazione, supporto procedimentale e progettuale per l’attuazione del PNRR in ambito regionale, dal Coordinatore del Dipartimento Innovazione e Agenda Digitale e dai Dirigenti regionali coinvolti a vario titolo nella realizzazione del progetto, e, per IN.VA S.p.A., dal Responsabile di Progetto nominato.</a:t>
            </a:r>
            <a:endParaRPr lang="it-IT" sz="5200" b="1" strike="sngStrike" dirty="0">
              <a:solidFill>
                <a:schemeClr val="accent3">
                  <a:lumMod val="50000"/>
                </a:schemeClr>
              </a:solidFill>
              <a:latin typeface="Arial" panose="020B0604020202020204" pitchFamily="34" charset="0"/>
              <a:cs typeface="Arial" panose="020B0604020202020204" pitchFamily="34" charset="0"/>
            </a:endParaRPr>
          </a:p>
          <a:p>
            <a:pPr algn="l">
              <a:lnSpc>
                <a:spcPct val="107000"/>
              </a:lnSpc>
              <a:spcAft>
                <a:spcPts val="800"/>
              </a:spcAft>
            </a:pPr>
            <a:br>
              <a:rPr lang="it-IT" sz="1400" dirty="0">
                <a:latin typeface="Arial" panose="020B0604020202020204" pitchFamily="34" charset="0"/>
                <a:cs typeface="Arial" panose="020B0604020202020204" pitchFamily="34" charset="0"/>
              </a:rPr>
            </a:br>
            <a:endParaRPr lang="it-IT" sz="1400" dirty="0">
              <a:latin typeface="Arial" panose="020B0604020202020204" pitchFamily="34" charset="0"/>
              <a:cs typeface="Arial" panose="020B0604020202020204" pitchFamily="34" charset="0"/>
            </a:endParaRPr>
          </a:p>
          <a:p>
            <a:pPr>
              <a:lnSpc>
                <a:spcPct val="107000"/>
              </a:lnSpc>
              <a:spcAft>
                <a:spcPts val="800"/>
              </a:spcAft>
            </a:pPr>
            <a:endParaRPr lang="it-IT" sz="1400" dirty="0">
              <a:solidFill>
                <a:srgbClr val="2B2F32"/>
              </a:solidFill>
              <a:effectLs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endParaRPr lang="it-IT"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effectLst/>
              <a:latin typeface="Arial" panose="020B0604020202020204" pitchFamily="34" charset="0"/>
              <a:ea typeface="Calibri" panose="020F0502020204030204" pitchFamily="34" charset="0"/>
              <a:cs typeface="Arial" panose="020B0604020202020204" pitchFamily="34" charset="0"/>
            </a:endParaRPr>
          </a:p>
          <a:p>
            <a:endParaRPr lang="it-IT" sz="1400" dirty="0">
              <a:latin typeface="Arial" panose="020B0604020202020204" pitchFamily="34" charset="0"/>
              <a:cs typeface="Arial" panose="020B0604020202020204" pitchFamily="34" charset="0"/>
            </a:endParaRPr>
          </a:p>
          <a:p>
            <a:endParaRPr lang="it-IT" sz="1400" dirty="0"/>
          </a:p>
        </p:txBody>
      </p:sp>
      <p:pic>
        <p:nvPicPr>
          <p:cNvPr id="6" name="Immagine 5">
            <a:extLst>
              <a:ext uri="{FF2B5EF4-FFF2-40B4-BE49-F238E27FC236}">
                <a16:creationId xmlns:a16="http://schemas.microsoft.com/office/drawing/2014/main" id="{B0BDCEB8-7F05-4CED-9CE0-34C43E5B06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1971" y="5892542"/>
            <a:ext cx="5792720" cy="600535"/>
          </a:xfrm>
          <a:prstGeom prst="rect">
            <a:avLst/>
          </a:prstGeom>
        </p:spPr>
      </p:pic>
      <p:sp>
        <p:nvSpPr>
          <p:cNvPr id="5" name="Segnaposto piè di pagina 3">
            <a:extLst>
              <a:ext uri="{FF2B5EF4-FFF2-40B4-BE49-F238E27FC236}">
                <a16:creationId xmlns:a16="http://schemas.microsoft.com/office/drawing/2014/main" id="{FD295668-61E1-447E-9284-3B76698AB532}"/>
              </a:ext>
            </a:extLst>
          </p:cNvPr>
          <p:cNvSpPr>
            <a:spLocks noGrp="1"/>
          </p:cNvSpPr>
          <p:nvPr/>
        </p:nvSpPr>
        <p:spPr>
          <a:xfrm>
            <a:off x="6622409" y="6019911"/>
            <a:ext cx="4114800" cy="345796"/>
          </a:xfrm>
          <a:prstGeom prst="rect">
            <a:avLst/>
          </a:prstGeom>
        </p:spPr>
        <p:txBody>
          <a:bodyPr vert="horz" lIns="91440" tIns="45720" rIns="91440" bIns="45720" rtlCol="0" anchor="ctr"/>
          <a:lstStyle>
            <a:defPPr>
              <a:defRPr lang="it-IT"/>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it-IT" dirty="0"/>
              <a:t>Comitato di Sorveglianza PR FESR 2021/27 - 27 novembre 2024</a:t>
            </a:r>
          </a:p>
        </p:txBody>
      </p:sp>
    </p:spTree>
    <p:extLst>
      <p:ext uri="{BB962C8B-B14F-4D97-AF65-F5344CB8AC3E}">
        <p14:creationId xmlns:p14="http://schemas.microsoft.com/office/powerpoint/2010/main" val="3560694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472</Words>
  <Application>Microsoft Office PowerPoint</Application>
  <PresentationFormat>Widescreen</PresentationFormat>
  <Paragraphs>31</Paragraphs>
  <Slides>2</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vt:i4>
      </vt:variant>
    </vt:vector>
  </HeadingPairs>
  <TitlesOfParts>
    <vt:vector size="6" baseType="lpstr">
      <vt:lpstr>Arial</vt:lpstr>
      <vt:lpstr>Calibri</vt:lpstr>
      <vt:lpstr>Calibri Light</vt:lpstr>
      <vt:lpstr>Tema di Office</vt:lpstr>
      <vt:lpstr>OBIETTIVO DI POLICY  OP1 - UN'EUROPA PIÙ INTELLIGENTE DIPARTIMENTO INNOVAZIONE E AGENDA DIGITALE</vt:lpstr>
      <vt:lpstr>RSO.1.2 Permettere ai cittadini, alle imprese e alle autorità pubbliche di cogliere i vantaggi della digitalizzazione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Valter MOMBELLI</dc:creator>
  <cp:lastModifiedBy>Martine josette GRANGE</cp:lastModifiedBy>
  <cp:revision>14</cp:revision>
  <dcterms:created xsi:type="dcterms:W3CDTF">2024-11-22T16:07:40Z</dcterms:created>
  <dcterms:modified xsi:type="dcterms:W3CDTF">2024-11-26T10:58:53Z</dcterms:modified>
</cp:coreProperties>
</file>