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E63BA4-141D-4D83-BEAA-C71B1A431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530A0B-9EB7-44C8-8203-807021B6C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27D1B0-AEA4-4FF8-A6F2-8079D1BB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D601A3-CB50-4179-97A6-82E9ADA0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AC4FE0-8B86-49FD-A61D-5219AD4E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79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32781-FE4C-457F-8052-99369A63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80F1F6-15B6-45D0-BFDC-C083A31D4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E08FA1-A238-4CE8-A887-0C0649D5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BB4B3-AB0D-4141-881D-CC3DC6AE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7B6332-3CC3-409B-9128-89DE13B7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3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3AE86E-B4EC-4736-B688-AF9B70F57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C4AAF7-A000-45B9-B1B9-79AA7C792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0CE7A7-07AD-4883-A639-1408F476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D3B09D-1B9E-4390-81BC-1F3FBD58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30457C-43FA-4661-925B-8AB24F34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5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14281B-1575-4B97-B881-106584D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A67193-EBBF-448D-A8AB-DD0D8B9A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962638-F1D5-4490-8E7C-35DCFC4F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86EA12-747B-4A19-A757-51BB3FB6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3248A3-F948-49DE-AF56-85C6D71C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87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F462F-6BDB-466C-845D-05069E74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5CE5FA-E379-43FE-A6DA-06FB82D6B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D085AF-AA05-4280-A16A-859AEB83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8054E8-7A13-4B24-B499-E6369960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039D8C-6938-4066-88A5-23782142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1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855AF6-1E24-45EC-A5A0-8D54489D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F1356E-F6EE-45D6-844B-D58B17A96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FC1F41-BB1A-4D12-BBF3-8DC28AD17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A2BEB7-6D86-4E41-B677-F80006CB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7BBBC1-2B17-42BC-BD0E-F61816D4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0B2B85-276A-4731-98F8-E711F6DA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4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BD997-4656-4DEB-BD04-34354F86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711B7F-1C39-4D08-9B0C-B0B546357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28F251-9FF7-4E24-B45E-F6D04ECED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BA1D16-D1E3-4FA5-89CF-8C81AB859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1FC951-AC3E-4A7F-94C5-56296471C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7F704E-3D03-4CDA-BDA4-4E2A40FA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D170CC2-844F-4255-B95D-BC93385A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EB6DEDF-3C4A-405C-800C-AC256BCE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70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6DA38-D24D-4B82-9B25-DE5BE6FA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A3C18C-E1C2-46FD-9552-486B4927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ECD44B-3FC0-4CF1-8973-40ADB142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05C30F-D5E4-4758-A3E5-8193393D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51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F7ED700-94AD-4C70-88DA-BA591D8D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DDD9A2-4126-4BF6-9621-F7CCFBC9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300901-C351-414A-8416-76849DA7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2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5C48E-FFC9-4A73-AAE5-DD29EBB6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99D95-4ADD-4A1F-9C53-EE177207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AF2E4D-39C8-47AF-A9DE-291CDB28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2261FF-6234-406D-8534-5746753B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D823EC-0A39-471C-A45F-72B25A63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7F8663-24D9-4AD2-9355-0BA32D49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03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6D748-13CC-4BB7-9252-85EE99BD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6F6A7A-E017-4826-A4A4-ECBA17E97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9BB57C-4741-466E-A3D2-C85C17C7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5A06E3-833E-4556-B62E-52A2D81F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07ED22-CB9C-4853-B001-63CFE016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A7417F-5704-4AB2-92DA-DD2187A1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41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569DA8-D21D-4B8E-BE2F-10B93147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19F3C7-5A0F-45FA-BD3E-E5DB5560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9A766F-049E-427B-9999-AC9A85AF5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BE2F84-D4FD-4142-A539-D4DF6EF4E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FDBAE0-A45F-4C5A-A003-3D3C8A81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44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6E96C3-135B-472D-9CFB-8F0FD694EBB7}"/>
              </a:ext>
            </a:extLst>
          </p:cNvPr>
          <p:cNvSpPr txBox="1"/>
          <p:nvPr/>
        </p:nvSpPr>
        <p:spPr>
          <a:xfrm>
            <a:off x="905162" y="1413378"/>
            <a:ext cx="103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>
                    <a:lumMod val="50000"/>
                  </a:schemeClr>
                </a:solidFill>
              </a:rPr>
              <a:t>Programma regionale Valle d’Aosta FESR 2021-2027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63AEE85-490F-488D-9C7B-3B58DD571102}"/>
              </a:ext>
            </a:extLst>
          </p:cNvPr>
          <p:cNvSpPr txBox="1"/>
          <p:nvPr/>
        </p:nvSpPr>
        <p:spPr>
          <a:xfrm>
            <a:off x="356752" y="2755124"/>
            <a:ext cx="9460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Informativa in merito </a:t>
            </a:r>
          </a:p>
          <a:p>
            <a:pPr algn="ctr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Piano di rafforzamento amministrativo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2A42D42-ACC7-4B86-A983-F6626A307324}"/>
              </a:ext>
            </a:extLst>
          </p:cNvPr>
          <p:cNvSpPr txBox="1"/>
          <p:nvPr/>
        </p:nvSpPr>
        <p:spPr>
          <a:xfrm>
            <a:off x="356754" y="5971186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</a:rPr>
              <a:t>Comitato di Sorveglianza PR Valle d’Aosta FESR 2021-2027 </a:t>
            </a:r>
          </a:p>
          <a:p>
            <a:pPr algn="ctr"/>
            <a:r>
              <a:rPr lang="it-IT" sz="2000" dirty="0">
                <a:solidFill>
                  <a:schemeClr val="accent1"/>
                </a:solidFill>
              </a:rPr>
              <a:t>Bard, 20 novembre 2025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2D4E9A-974B-4038-86DB-C89577AF182A}"/>
              </a:ext>
            </a:extLst>
          </p:cNvPr>
          <p:cNvSpPr txBox="1"/>
          <p:nvPr/>
        </p:nvSpPr>
        <p:spPr>
          <a:xfrm>
            <a:off x="436740" y="3906165"/>
            <a:ext cx="9300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A cura della dott.ssa Elena FAVOLE </a:t>
            </a:r>
          </a:p>
          <a:p>
            <a:pPr algn="ctr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Cabina di regia politica regionale di sviluppo</a:t>
            </a:r>
          </a:p>
          <a:p>
            <a:pPr algn="ctr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Dipartimento politiche strutturali e affari europei</a:t>
            </a:r>
          </a:p>
          <a:p>
            <a:pPr algn="ctr"/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Assessorato Affari europei, Innovazione, PNRR, Politiche nazionali per la montagna e Politiche giovanili</a:t>
            </a:r>
          </a:p>
        </p:txBody>
      </p:sp>
    </p:spTree>
    <p:extLst>
      <p:ext uri="{BB962C8B-B14F-4D97-AF65-F5344CB8AC3E}">
        <p14:creationId xmlns:p14="http://schemas.microsoft.com/office/powerpoint/2010/main" val="128426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26BA1E-1E1D-46A6-BD95-E7F61D660A05}"/>
              </a:ext>
            </a:extLst>
          </p:cNvPr>
          <p:cNvSpPr txBox="1"/>
          <p:nvPr/>
        </p:nvSpPr>
        <p:spPr>
          <a:xfrm>
            <a:off x="5440218" y="6406929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id="{6B64C8B8-5F1B-4BE0-AE17-523FAFA8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29" y="810111"/>
            <a:ext cx="10515600" cy="132556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Capacità amministrativa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4C65D0-FCA7-47F4-81FC-B1BBB32B61EA}"/>
              </a:ext>
            </a:extLst>
          </p:cNvPr>
          <p:cNvSpPr txBox="1"/>
          <p:nvPr/>
        </p:nvSpPr>
        <p:spPr>
          <a:xfrm>
            <a:off x="67402" y="2135674"/>
            <a:ext cx="1127760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s’intende la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capacità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della Pubblica amministrazione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 gestire e utilizzare i Fondi europei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modo efficace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lungo l’intero ciclo di investimento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66B773BA-B25D-46D9-8B59-2CD8DA17A669}"/>
              </a:ext>
            </a:extLst>
          </p:cNvPr>
          <p:cNvSpPr/>
          <p:nvPr/>
        </p:nvSpPr>
        <p:spPr>
          <a:xfrm>
            <a:off x="5706203" y="1669500"/>
            <a:ext cx="624253" cy="580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CE165C8-11DD-45CC-A4F5-46A22F03F010}"/>
              </a:ext>
            </a:extLst>
          </p:cNvPr>
          <p:cNvSpPr txBox="1"/>
          <p:nvPr/>
        </p:nvSpPr>
        <p:spPr>
          <a:xfrm>
            <a:off x="203717" y="3110848"/>
            <a:ext cx="69231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È fondamentale per l’attuazione efficace della Politica di coesione e della Politica agricola comune;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il rafforzamento della medesima, nell’Accordo di partenariato dell’Italia 2021/27 si prevedono: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iniziative finanziate con il PN Capacità per la Coesione 2021/27;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l’adozione di Piani di Rafforzamento e Rigenerazione amministrativa (</a:t>
            </a:r>
            <a:r>
              <a:rPr kumimoji="0" lang="it-IT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PRigA</a:t>
            </a: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0DAE6-5645-40CE-889A-E783A78EA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096" y="3192028"/>
            <a:ext cx="4338309" cy="289409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9F9E63-E39E-4885-A596-FA857A1D3506}"/>
              </a:ext>
            </a:extLst>
          </p:cNvPr>
          <p:cNvSpPr txBox="1"/>
          <p:nvPr/>
        </p:nvSpPr>
        <p:spPr>
          <a:xfrm rot="16200000">
            <a:off x="11114213" y="3676089"/>
            <a:ext cx="1255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immagine: Il Sole 24 Ore</a:t>
            </a:r>
          </a:p>
        </p:txBody>
      </p:sp>
    </p:spTree>
    <p:extLst>
      <p:ext uri="{BB962C8B-B14F-4D97-AF65-F5344CB8AC3E}">
        <p14:creationId xmlns:p14="http://schemas.microsoft.com/office/powerpoint/2010/main" val="13344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1">
            <a:extLst>
              <a:ext uri="{FF2B5EF4-FFF2-40B4-BE49-F238E27FC236}">
                <a16:creationId xmlns:a16="http://schemas.microsoft.com/office/drawing/2014/main" id="{FE1D6BB5-C55F-41CF-9E19-8B6D1D585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96" y="2362328"/>
            <a:ext cx="4138246" cy="4012095"/>
          </a:xfrm>
          <a:ln w="28575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L’articolo 6 della </a:t>
            </a:r>
            <a:r>
              <a:rPr lang="it-IT" sz="2300" dirty="0" err="1">
                <a:latin typeface="Arial" panose="020B0604020202020204" pitchFamily="34" charset="0"/>
                <a:cs typeface="Arial" panose="020B0604020202020204" pitchFamily="34" charset="0"/>
              </a:rPr>
              <a:t>l.r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. 35/2021 stabilisce che:</a:t>
            </a:r>
          </a:p>
          <a:p>
            <a:pPr marL="0" indent="0" algn="ctr">
              <a:buNone/>
            </a:pP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per l'attuazione delle iniziative previste nell’ambito dei Programmi cofinanziati dai Fondi UE, </a:t>
            </a:r>
            <a:r>
              <a:rPr lang="it-IT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l’Amministrazione regionale </a:t>
            </a:r>
            <a:r>
              <a:rPr lang="it-IT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 gli interventi da realizzarsi</a:t>
            </a:r>
            <a:r>
              <a:rPr lang="it-IT" sz="2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rafforzare la capacità di gestione amministrativa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l’elaborazione di </a:t>
            </a:r>
            <a:r>
              <a:rPr lang="it-IT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apposito Piano di rafforzamento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anche quale parte integrante del PIAO</a:t>
            </a:r>
          </a:p>
        </p:txBody>
      </p:sp>
      <p:sp>
        <p:nvSpPr>
          <p:cNvPr id="7" name="Segnaposto contenuto 10">
            <a:extLst>
              <a:ext uri="{FF2B5EF4-FFF2-40B4-BE49-F238E27FC236}">
                <a16:creationId xmlns:a16="http://schemas.microsoft.com/office/drawing/2014/main" id="{A41193BF-20DB-4436-9CD5-8C4E8AED82F5}"/>
              </a:ext>
            </a:extLst>
          </p:cNvPr>
          <p:cNvSpPr txBox="1">
            <a:spLocks/>
          </p:cNvSpPr>
          <p:nvPr/>
        </p:nvSpPr>
        <p:spPr>
          <a:xfrm>
            <a:off x="4398989" y="5107340"/>
            <a:ext cx="6751782" cy="4846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500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BC9AC9E-C2AA-447B-BEB3-F8CE3C1E0C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8877" y="1266496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Piano di rafforzamento amministrativo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della Politica regionale di sviluppo 2021/27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412531A-4373-4604-93D4-BB88E5FE9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778" y="2461572"/>
            <a:ext cx="749873" cy="359695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78E711BD-CA37-4440-94E6-D24BFF178688}"/>
              </a:ext>
            </a:extLst>
          </p:cNvPr>
          <p:cNvSpPr/>
          <p:nvPr/>
        </p:nvSpPr>
        <p:spPr>
          <a:xfrm>
            <a:off x="4445778" y="3004953"/>
            <a:ext cx="729762" cy="324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8482F0D-3BA2-4976-9808-53F22EBD1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771" y="3796712"/>
            <a:ext cx="743776" cy="36579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66AC01E-10F3-43B5-AA13-229F346F680C}"/>
              </a:ext>
            </a:extLst>
          </p:cNvPr>
          <p:cNvSpPr txBox="1"/>
          <p:nvPr/>
        </p:nvSpPr>
        <p:spPr>
          <a:xfrm>
            <a:off x="5124050" y="2471427"/>
            <a:ext cx="602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l’ultima versione è stata approvata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dGR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63/2025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DB99B25-BF53-4C29-A468-5AF201D8B028}"/>
              </a:ext>
            </a:extLst>
          </p:cNvPr>
          <p:cNvSpPr txBox="1"/>
          <p:nvPr/>
        </p:nvSpPr>
        <p:spPr>
          <a:xfrm>
            <a:off x="5124050" y="2888847"/>
            <a:ext cx="5154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prevede iniziative rivolte a tutti i Programmi che  contribuiscono alla Politica regionale di sviluppo 2021/27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D1BBAF2-D77D-42F9-96A9-711934229C1A}"/>
              </a:ext>
            </a:extLst>
          </p:cNvPr>
          <p:cNvSpPr txBox="1"/>
          <p:nvPr/>
        </p:nvSpPr>
        <p:spPr>
          <a:xfrm>
            <a:off x="5124050" y="3762394"/>
            <a:ext cx="4687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prevede le seguenti 5 Linee d’azione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057B5C0-BFF7-4AE8-B90E-5706E98A0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547" y="4196822"/>
            <a:ext cx="6026721" cy="240596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3A31BF-E717-4B1F-A97E-0FE0DBF45E2D}"/>
              </a:ext>
            </a:extLst>
          </p:cNvPr>
          <p:cNvSpPr txBox="1"/>
          <p:nvPr/>
        </p:nvSpPr>
        <p:spPr>
          <a:xfrm>
            <a:off x="5440218" y="6519446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409599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A55064-741D-45EA-9AB8-29826C0743F0}"/>
              </a:ext>
            </a:extLst>
          </p:cNvPr>
          <p:cNvSpPr txBox="1"/>
          <p:nvPr/>
        </p:nvSpPr>
        <p:spPr>
          <a:xfrm>
            <a:off x="430051" y="1166799"/>
            <a:ext cx="1146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Nuovi Interventi previsti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6FACF5-550F-416A-A0F1-E70647E89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9" y="2106319"/>
            <a:ext cx="8639800" cy="249904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4516EC1-F876-4B4F-B873-4ECC520C3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6" y="4116586"/>
            <a:ext cx="10588861" cy="7464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99FBAA0-F4C7-405F-9E42-41079B313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032" y="3429000"/>
            <a:ext cx="910452" cy="81768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F41CC8-C5AF-4B87-A2E2-E545C03A926E}"/>
              </a:ext>
            </a:extLst>
          </p:cNvPr>
          <p:cNvSpPr txBox="1"/>
          <p:nvPr/>
        </p:nvSpPr>
        <p:spPr>
          <a:xfrm>
            <a:off x="234148" y="5097853"/>
            <a:ext cx="11231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Tali linee, predisposte dall’Autorità di gestione, in collaborazione con l’Assistenza tecnica e gli Enti e le Strutture regionali competenti per materia, agevoleranno e supporteranno i potenziali beneficiari nella predisposizione delle proprie proposte progettuali e nel corso della realizzazione delle medesime.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C6815DA-5292-4C5A-864E-4BA4C516B232}"/>
              </a:ext>
            </a:extLst>
          </p:cNvPr>
          <p:cNvSpPr txBox="1"/>
          <p:nvPr/>
        </p:nvSpPr>
        <p:spPr>
          <a:xfrm>
            <a:off x="5440218" y="6406929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291161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DD178A-F60F-4A20-A5BF-B3B135FE2187}"/>
              </a:ext>
            </a:extLst>
          </p:cNvPr>
          <p:cNvSpPr txBox="1"/>
          <p:nvPr/>
        </p:nvSpPr>
        <p:spPr>
          <a:xfrm>
            <a:off x="362317" y="1315830"/>
            <a:ext cx="1146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Principali esiti monitoraggio al 30/06/2025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  1/2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952B70-E20C-4877-B965-F067F593E6DE}"/>
              </a:ext>
            </a:extLst>
          </p:cNvPr>
          <p:cNvSpPr txBox="1"/>
          <p:nvPr/>
        </p:nvSpPr>
        <p:spPr>
          <a:xfrm>
            <a:off x="362317" y="2143889"/>
            <a:ext cx="8770694" cy="471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Assunzione di 3 assistenti amministrativo-contabili C2, a tempo determinato, destinati alla Struttura Controllo progetti europei e statali del Dipartimento politiche strutturali e affari europei, per la </a:t>
            </a:r>
            <a:r>
              <a:rPr lang="it-IT" sz="2000" b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costituzione di un apposito Ufficio dedicato ai controlli di primo livello FESR 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Aree interne, centralizzando tale funzione;</a:t>
            </a: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ealizzazione di </a:t>
            </a:r>
            <a:r>
              <a:rPr lang="it-IT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 formativi 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 quali ha partecipato il personale coinvolto nella gestione e attuazione dei Fondi europei della Politica di coesione e agricola comune;</a:t>
            </a: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Predisposizione di </a:t>
            </a:r>
            <a:r>
              <a:rPr lang="it-IT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bandi/avviso tipo esemplificativi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 l'obiettivo di rendere disponibile uno strumento di riferimento per delineare l’organizzazione logica delle informazioni e dei punti chiave essenziali da includere nei bandi/avvisi emanati a valere sui Fondi FESR e FSE+;</a:t>
            </a:r>
          </a:p>
          <a:p>
            <a:pPr marL="285750" indent="-285750" algn="just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it-IT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C880405-3B08-4C92-BEEA-89CF57A7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514" y="3165231"/>
            <a:ext cx="2026907" cy="202690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669AD0-E85F-45B3-899F-7F730D3BA6A1}"/>
              </a:ext>
            </a:extLst>
          </p:cNvPr>
          <p:cNvSpPr txBox="1"/>
          <p:nvPr/>
        </p:nvSpPr>
        <p:spPr>
          <a:xfrm>
            <a:off x="5440218" y="6406929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63295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A197E2-73DC-4C11-8651-FB317A78E2B3}"/>
              </a:ext>
            </a:extLst>
          </p:cNvPr>
          <p:cNvSpPr txBox="1"/>
          <p:nvPr/>
        </p:nvSpPr>
        <p:spPr>
          <a:xfrm>
            <a:off x="362317" y="1535638"/>
            <a:ext cx="1146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Principali esiti monitoraggio al 30/06/2025  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2/2         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017E72-FF38-4429-B810-E8D006C6F2E6}"/>
              </a:ext>
            </a:extLst>
          </p:cNvPr>
          <p:cNvSpPr txBox="1"/>
          <p:nvPr/>
        </p:nvSpPr>
        <p:spPr>
          <a:xfrm>
            <a:off x="362317" y="2408396"/>
            <a:ext cx="8770694" cy="393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adeguamenti</a:t>
            </a:r>
            <a:r>
              <a:rPr lang="it-I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Sistema informativo regionale SISPREG </a:t>
            </a:r>
            <a:r>
              <a:rPr lang="it-I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la programmazione 2021/27;</a:t>
            </a: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it-IT" sz="2200" b="1" dirty="0">
                <a:solidFill>
                  <a:srgbClr val="FF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coinvolgimento dei componenti del Tavolo permanente </a:t>
            </a:r>
            <a:r>
              <a:rPr lang="it-IT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il confronto partenariale nell'attuazione dei Programmi cofinanziati</a:t>
            </a:r>
            <a:r>
              <a:rPr lang="it-I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it-I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approvazione della </a:t>
            </a:r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Strategia unitaria di comunicazione della Politica regionale di sviluppo 2021/27 </a:t>
            </a:r>
            <a:r>
              <a:rPr lang="it-I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parte della Giunta regionale, con deliberazione n. </a:t>
            </a:r>
            <a:r>
              <a:rPr lang="it-IT" sz="2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1269 in data 18 </a:t>
            </a:r>
            <a:r>
              <a:rPr lang="it-I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ottobre 2024;</a:t>
            </a:r>
          </a:p>
          <a:p>
            <a:pPr marL="285750" indent="-285750" algn="just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it-I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alimentazione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Pagina Facebook </a:t>
            </a:r>
            <a:r>
              <a:rPr lang="it-IT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Europe Direct.</a:t>
            </a:r>
          </a:p>
          <a:p>
            <a:pPr marL="285750" indent="-285750" algn="just"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it-IT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ED92F32-8FFB-47E5-8044-76637279E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238" y="3048679"/>
            <a:ext cx="2106630" cy="21066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427F18-B9F6-4971-9142-A35E35BD0F0B}"/>
              </a:ext>
            </a:extLst>
          </p:cNvPr>
          <p:cNvSpPr txBox="1"/>
          <p:nvPr/>
        </p:nvSpPr>
        <p:spPr>
          <a:xfrm>
            <a:off x="5440218" y="6406929"/>
            <a:ext cx="6751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Comitato di Sorveglianza PR Valle d’Aosta FESR 2021-2027 –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66390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EE307A-C084-45B4-8F99-706C74F36691}"/>
              </a:ext>
            </a:extLst>
          </p:cNvPr>
          <p:cNvSpPr txBox="1"/>
          <p:nvPr/>
        </p:nvSpPr>
        <p:spPr>
          <a:xfrm>
            <a:off x="2967566" y="3167390"/>
            <a:ext cx="562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7189FE-467E-42E3-BA45-07ACDA333882}"/>
              </a:ext>
            </a:extLst>
          </p:cNvPr>
          <p:cNvSpPr txBox="1"/>
          <p:nvPr/>
        </p:nvSpPr>
        <p:spPr>
          <a:xfrm>
            <a:off x="356754" y="5971186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</a:rPr>
              <a:t>Comitato di Sorveglianza PR Valle d’Aosta FESR 2021-2027 </a:t>
            </a:r>
          </a:p>
          <a:p>
            <a:pPr algn="ctr"/>
            <a:r>
              <a:rPr lang="it-IT" sz="2000" dirty="0">
                <a:solidFill>
                  <a:schemeClr val="accent1"/>
                </a:solidFill>
              </a:rPr>
              <a:t>Bard,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944941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559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Capacità amministrativa</vt:lpstr>
      <vt:lpstr>Il Piano di rafforzamento amministrativo  della Politica regionale di sviluppo 2021/27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CAGLIERIS</dc:creator>
  <cp:lastModifiedBy>Valentina CAGLIERIS</cp:lastModifiedBy>
  <cp:revision>23</cp:revision>
  <dcterms:created xsi:type="dcterms:W3CDTF">2025-10-16T12:27:48Z</dcterms:created>
  <dcterms:modified xsi:type="dcterms:W3CDTF">2025-11-19T09:35:55Z</dcterms:modified>
</cp:coreProperties>
</file>