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7" r:id="rId3"/>
    <p:sldId id="323" r:id="rId4"/>
    <p:sldId id="263" r:id="rId5"/>
    <p:sldId id="266" r:id="rId6"/>
    <p:sldId id="325" r:id="rId7"/>
    <p:sldId id="326" r:id="rId8"/>
    <p:sldId id="322" r:id="rId9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98" autoAdjust="0"/>
    <p:restoredTop sz="84724" autoAdjust="0"/>
  </p:normalViewPr>
  <p:slideViewPr>
    <p:cSldViewPr snapToGrid="0">
      <p:cViewPr varScale="1">
        <p:scale>
          <a:sx n="96" d="100"/>
          <a:sy n="96" d="100"/>
        </p:scale>
        <p:origin x="14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F408-50B6-4CA3-A218-70DCE08DEB1A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A3087-DB1A-409D-A34B-A4B378201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8033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FE17-8A52-4786-861C-6CE1804213EB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53586-03D7-4D59-813A-3877F4409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40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05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984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722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741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23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699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44900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025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9AC7-985A-4832-904B-3D603D217ABD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55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1C78-57B2-4425-ACD3-EB4C5437079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890-BE67-458F-A897-471E91A55A2B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7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4CF2-9C40-444A-A5F5-BF35A1985698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95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4E67-464C-4FAA-95C6-3704EA44B9BE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56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DC7F-B2E5-48F2-A172-ABC42F0E8627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758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2F87-149B-4854-A9E1-46EA27C3922B}" type="datetime1">
              <a:rPr lang="it-IT" smtClean="0"/>
              <a:t>26/11/2024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920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DAB3-3DD9-41D3-A0A3-8BEC014C0870}" type="datetime1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46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630A-262E-4824-BEA9-F8D46F0057D9}" type="datetime1">
              <a:rPr lang="it-IT" smtClean="0"/>
              <a:t>26/11/2024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BD2C-8ED8-4076-84BE-1F1543103FD3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44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919D-C550-43ED-912D-1CC01C4D5331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8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2BE7-3BA5-4C6B-A0E2-D3D9B56F95B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8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87240" y="121298"/>
            <a:ext cx="10646875" cy="5372078"/>
          </a:xfrm>
        </p:spPr>
        <p:txBody>
          <a:bodyPr anchor="ctr"/>
          <a:lstStyle/>
          <a:p>
            <a:r>
              <a:rPr lang="it-IT" sz="4400" dirty="0"/>
              <a:t>ATTIVITÀ DI AUDIT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07600" y="4282624"/>
            <a:ext cx="8532597" cy="742279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Comitato di Sorveglianza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Aosta, 27 novembre 2024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60" y="5917638"/>
            <a:ext cx="7586804" cy="940362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808584" y="204966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10791145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30351" y="285787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ATTIVITÀ DI AUDIT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65AF3A40-9CB8-4674-BA13-8AC79579909B}"/>
              </a:ext>
            </a:extLst>
          </p:cNvPr>
          <p:cNvSpPr/>
          <p:nvPr/>
        </p:nvSpPr>
        <p:spPr>
          <a:xfrm>
            <a:off x="6986427" y="2373222"/>
            <a:ext cx="3831089" cy="12404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accent5"/>
                </a:solidFill>
              </a:rPr>
              <a:t>Inizio attività di audit della programmazione 2021-2027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70584E8D-AFCE-4A57-9B3E-1C5FD47EB9DA}"/>
              </a:ext>
            </a:extLst>
          </p:cNvPr>
          <p:cNvSpPr/>
          <p:nvPr/>
        </p:nvSpPr>
        <p:spPr>
          <a:xfrm>
            <a:off x="1501073" y="2525688"/>
            <a:ext cx="329769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p.c. 2024-2025</a:t>
            </a:r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3E6B56FE-8DD0-47DA-95ED-C924DE6CAD92}"/>
              </a:ext>
            </a:extLst>
          </p:cNvPr>
          <p:cNvSpPr/>
          <p:nvPr/>
        </p:nvSpPr>
        <p:spPr>
          <a:xfrm>
            <a:off x="5762631" y="2694965"/>
            <a:ext cx="666738" cy="36933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70270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30351" y="285787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STRATEGIA DI AUDIT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9087579-5DFB-40A7-80B3-B18D3E89E4B6}"/>
              </a:ext>
            </a:extLst>
          </p:cNvPr>
          <p:cNvSpPr txBox="1"/>
          <p:nvPr/>
        </p:nvSpPr>
        <p:spPr>
          <a:xfrm>
            <a:off x="2613891" y="3050018"/>
            <a:ext cx="69642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Strategia FESR versione 1 approvata con PD n. 4514 del 27 agosto 2024</a:t>
            </a:r>
          </a:p>
          <a:p>
            <a:pPr marL="285750" indent="-285750">
              <a:buFontTx/>
              <a:buChar char="-"/>
            </a:pPr>
            <a:r>
              <a:rPr lang="it-IT" sz="2400" dirty="0"/>
              <a:t>Risultanza analisi del rischio</a:t>
            </a:r>
          </a:p>
          <a:p>
            <a:pPr marL="285750" indent="-285750">
              <a:buFontTx/>
              <a:buChar char="-"/>
            </a:pPr>
            <a:r>
              <a:rPr lang="it-IT" sz="2400" dirty="0"/>
              <a:t>Pianificazione triennale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sz="2400" dirty="0"/>
              <a:t>p.c. 2024-2025 – AFC e Controllo I livello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sz="2400" dirty="0"/>
              <a:t>p.c. 2025-2026 – Conflitto di interesse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sz="2400" dirty="0"/>
              <a:t>p.c. 2026-2027 – Aiuti di stato</a:t>
            </a:r>
          </a:p>
        </p:txBody>
      </p:sp>
      <p:sp>
        <p:nvSpPr>
          <p:cNvPr id="22" name="Esplosione: 8 punte 21">
            <a:extLst>
              <a:ext uri="{FF2B5EF4-FFF2-40B4-BE49-F238E27FC236}">
                <a16:creationId xmlns:a16="http://schemas.microsoft.com/office/drawing/2014/main" id="{A22BBE5B-8A8A-4728-B7F4-F17CA0955954}"/>
              </a:ext>
            </a:extLst>
          </p:cNvPr>
          <p:cNvSpPr/>
          <p:nvPr/>
        </p:nvSpPr>
        <p:spPr>
          <a:xfrm>
            <a:off x="959071" y="1232759"/>
            <a:ext cx="2333158" cy="1705357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Novità 2021-27</a:t>
            </a:r>
            <a:endParaRPr lang="it-IT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7A6C5C1C-621E-4B4B-AE16-2952C46DE02E}"/>
              </a:ext>
            </a:extLst>
          </p:cNvPr>
          <p:cNvSpPr txBox="1"/>
          <p:nvPr/>
        </p:nvSpPr>
        <p:spPr>
          <a:xfrm>
            <a:off x="4604134" y="1655986"/>
            <a:ext cx="2690518" cy="101566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/>
              <a:t>Focus CE:</a:t>
            </a:r>
          </a:p>
          <a:p>
            <a:pPr marL="285750" indent="-285750">
              <a:buFontTx/>
              <a:buChar char="-"/>
            </a:pPr>
            <a:r>
              <a:rPr lang="it-IT" sz="2000" dirty="0"/>
              <a:t>audit tematici</a:t>
            </a:r>
          </a:p>
          <a:p>
            <a:pPr marL="285750" indent="-285750">
              <a:buFontTx/>
              <a:buChar char="-"/>
            </a:pPr>
            <a:r>
              <a:rPr lang="it-IT" sz="2000" dirty="0"/>
              <a:t>conflitto di interesse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4B7D289C-F2A3-40CE-9497-A021D17ECAA2}"/>
              </a:ext>
            </a:extLst>
          </p:cNvPr>
          <p:cNvSpPr txBox="1"/>
          <p:nvPr/>
        </p:nvSpPr>
        <p:spPr>
          <a:xfrm>
            <a:off x="8316684" y="1917631"/>
            <a:ext cx="3087629" cy="40011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/>
              <a:t>Controllo I livello aggregato</a:t>
            </a:r>
          </a:p>
        </p:txBody>
      </p:sp>
      <p:sp>
        <p:nvSpPr>
          <p:cNvPr id="25" name="Croce 24">
            <a:extLst>
              <a:ext uri="{FF2B5EF4-FFF2-40B4-BE49-F238E27FC236}">
                <a16:creationId xmlns:a16="http://schemas.microsoft.com/office/drawing/2014/main" id="{5449962D-1512-4365-910F-35A4BEE46D4F}"/>
              </a:ext>
            </a:extLst>
          </p:cNvPr>
          <p:cNvSpPr/>
          <p:nvPr/>
        </p:nvSpPr>
        <p:spPr>
          <a:xfrm>
            <a:off x="7443279" y="1917631"/>
            <a:ext cx="425054" cy="400039"/>
          </a:xfrm>
          <a:prstGeom prst="plus">
            <a:avLst>
              <a:gd name="adj" fmla="val 430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BCFCEFE3-18EF-4CFA-ACC4-FA54CE00CADA}"/>
              </a:ext>
            </a:extLst>
          </p:cNvPr>
          <p:cNvCxnSpPr/>
          <p:nvPr/>
        </p:nvCxnSpPr>
        <p:spPr>
          <a:xfrm>
            <a:off x="3602001" y="2117650"/>
            <a:ext cx="6780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93532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328989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AUDIT DI SISTEMA p.c. 2024-2025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:a16="http://schemas.microsoft.com/office/drawing/2014/main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530352" y="1401462"/>
            <a:ext cx="10392809" cy="10647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just"/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DE0A5E0-DE73-40A1-A415-BF0BA5F63505}"/>
              </a:ext>
            </a:extLst>
          </p:cNvPr>
          <p:cNvSpPr txBox="1"/>
          <p:nvPr/>
        </p:nvSpPr>
        <p:spPr>
          <a:xfrm>
            <a:off x="1268840" y="1476853"/>
            <a:ext cx="9777112" cy="3785652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Oggetto dell’audit:</a:t>
            </a:r>
          </a:p>
          <a:p>
            <a:pPr marL="285750" indent="-285750" algn="just">
              <a:buFontTx/>
              <a:buChar char="-"/>
            </a:pPr>
            <a:r>
              <a:rPr lang="it-IT" sz="2400" dirty="0"/>
              <a:t>AFC  </a:t>
            </a:r>
            <a:r>
              <a:rPr lang="it-IT" sz="2400" dirty="0">
                <a:sym typeface="Wingdings" panose="05000000000000000000" pitchFamily="2" charset="2"/>
              </a:rPr>
              <a:t> </a:t>
            </a:r>
            <a:r>
              <a:rPr lang="it-IT" sz="2400" dirty="0"/>
              <a:t>Verifica delle procedure per la compilazione e la presentazione delle domande di pagamento e dei conti annuali (RC 10)</a:t>
            </a:r>
          </a:p>
          <a:p>
            <a:pPr marL="285750" indent="-285750" algn="just">
              <a:buFontTx/>
              <a:buChar char="-"/>
            </a:pPr>
            <a:r>
              <a:rPr lang="it-IT" sz="2400" dirty="0"/>
              <a:t>Controllo di I livello </a:t>
            </a:r>
            <a:r>
              <a:rPr lang="it-IT" sz="2400" dirty="0">
                <a:sym typeface="Wingdings" panose="05000000000000000000" pitchFamily="2" charset="2"/>
              </a:rPr>
              <a:t> funzioni e compiti della struttura + procedure e strumenti appropriati per le verifiche (RC 1 e RC 4)</a:t>
            </a:r>
            <a:endParaRPr lang="it-IT" sz="2400" dirty="0"/>
          </a:p>
          <a:p>
            <a:pPr marL="285750" indent="-285750" algn="just">
              <a:buFontTx/>
              <a:buChar char="-"/>
            </a:pPr>
            <a:endParaRPr lang="it-IT" sz="2400" dirty="0"/>
          </a:p>
          <a:p>
            <a:pPr algn="just"/>
            <a:r>
              <a:rPr lang="it-IT" sz="2400" dirty="0"/>
              <a:t>Avviato in data 11 settembre 2024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Chiusura dell’audit entro fine novembre 2024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1660765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30351" y="285787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AUDIT DELLE OPERAZIONI P.C. 2024-2025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1C73FD3B-A91B-47FA-9C80-4BA6A058E17D}"/>
              </a:ext>
            </a:extLst>
          </p:cNvPr>
          <p:cNvSpPr/>
          <p:nvPr/>
        </p:nvSpPr>
        <p:spPr>
          <a:xfrm>
            <a:off x="7074408" y="2249701"/>
            <a:ext cx="3033431" cy="119984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bg1"/>
                </a:solidFill>
              </a:rPr>
              <a:t> campionamento</a:t>
            </a:r>
          </a:p>
          <a:p>
            <a:pPr algn="ctr"/>
            <a:r>
              <a:rPr lang="it-IT" sz="2800" dirty="0">
                <a:solidFill>
                  <a:schemeClr val="bg1"/>
                </a:solidFill>
              </a:rPr>
              <a:t>agosto 2025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F26B6C7A-46DB-4EC3-9B93-C1D4C886891F}"/>
              </a:ext>
            </a:extLst>
          </p:cNvPr>
          <p:cNvSpPr/>
          <p:nvPr/>
        </p:nvSpPr>
        <p:spPr>
          <a:xfrm>
            <a:off x="1284516" y="2249701"/>
            <a:ext cx="3729274" cy="119984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accent5"/>
                </a:solidFill>
              </a:rPr>
              <a:t>1</a:t>
            </a:r>
            <a:r>
              <a:rPr lang="it-IT" sz="2400" baseline="30000" dirty="0">
                <a:solidFill>
                  <a:schemeClr val="accent5"/>
                </a:solidFill>
              </a:rPr>
              <a:t>a</a:t>
            </a:r>
            <a:r>
              <a:rPr lang="it-IT" sz="2400" dirty="0">
                <a:solidFill>
                  <a:schemeClr val="accent5"/>
                </a:solidFill>
              </a:rPr>
              <a:t> proposta di certificazione presentata dall’</a:t>
            </a:r>
            <a:r>
              <a:rPr lang="it-IT" sz="2400" dirty="0" err="1">
                <a:solidFill>
                  <a:schemeClr val="accent5"/>
                </a:solidFill>
              </a:rPr>
              <a:t>AdG</a:t>
            </a:r>
            <a:r>
              <a:rPr lang="it-IT" sz="2400" dirty="0">
                <a:solidFill>
                  <a:schemeClr val="accent5"/>
                </a:solidFill>
              </a:rPr>
              <a:t> novembre 2024</a:t>
            </a:r>
          </a:p>
        </p:txBody>
      </p:sp>
      <p:sp>
        <p:nvSpPr>
          <p:cNvPr id="15" name="Freccia a destra 14">
            <a:extLst>
              <a:ext uri="{FF2B5EF4-FFF2-40B4-BE49-F238E27FC236}">
                <a16:creationId xmlns:a16="http://schemas.microsoft.com/office/drawing/2014/main" id="{7F228E6B-6547-41F0-88EB-06AB04E064C6}"/>
              </a:ext>
            </a:extLst>
          </p:cNvPr>
          <p:cNvSpPr/>
          <p:nvPr/>
        </p:nvSpPr>
        <p:spPr>
          <a:xfrm>
            <a:off x="5643848" y="2664958"/>
            <a:ext cx="666738" cy="36933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180373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838200" y="419398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AUDIT DEI CONTI P.C. 2024-2025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6CA87C1C-290B-4C1C-8DBA-D8F43C3F35D8}"/>
              </a:ext>
            </a:extLst>
          </p:cNvPr>
          <p:cNvSpPr/>
          <p:nvPr/>
        </p:nvSpPr>
        <p:spPr>
          <a:xfrm>
            <a:off x="8446521" y="1536098"/>
            <a:ext cx="3081083" cy="122980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Adempimenti </a:t>
            </a:r>
            <a:r>
              <a:rPr lang="it-IT" dirty="0" err="1"/>
              <a:t>AdA</a:t>
            </a:r>
            <a:r>
              <a:rPr lang="it-IT" dirty="0"/>
              <a:t>:</a:t>
            </a:r>
          </a:p>
          <a:p>
            <a:pPr algn="ctr"/>
            <a:r>
              <a:rPr lang="it-IT" dirty="0"/>
              <a:t>Audit dei conti</a:t>
            </a:r>
          </a:p>
          <a:p>
            <a:pPr algn="ctr"/>
            <a:r>
              <a:rPr lang="it-IT" dirty="0"/>
              <a:t>Relazione Annuale di Controllo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891647FA-735C-40D7-AAC9-36CD2E39C157}"/>
              </a:ext>
            </a:extLst>
          </p:cNvPr>
          <p:cNvSpPr/>
          <p:nvPr/>
        </p:nvSpPr>
        <p:spPr>
          <a:xfrm>
            <a:off x="4716920" y="4063783"/>
            <a:ext cx="2520593" cy="12376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Presentazione dei conti entro 15 febbraio 2026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4BABC6DB-BAAB-4646-806D-424EE83349E9}"/>
              </a:ext>
            </a:extLst>
          </p:cNvPr>
          <p:cNvSpPr/>
          <p:nvPr/>
        </p:nvSpPr>
        <p:spPr>
          <a:xfrm>
            <a:off x="1187216" y="1643456"/>
            <a:ext cx="2558265" cy="122980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Accordo interno tra Autorità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2F398959-74FF-4C69-984C-42714944F3F5}"/>
              </a:ext>
            </a:extLst>
          </p:cNvPr>
          <p:cNvCxnSpPr>
            <a:cxnSpLocks/>
          </p:cNvCxnSpPr>
          <p:nvPr/>
        </p:nvCxnSpPr>
        <p:spPr>
          <a:xfrm rot="2700000">
            <a:off x="7721174" y="2769379"/>
            <a:ext cx="0" cy="1368000"/>
          </a:xfrm>
          <a:prstGeom prst="straightConnector1">
            <a:avLst/>
          </a:prstGeom>
          <a:ln w="25400" cap="flat">
            <a:solidFill>
              <a:schemeClr val="accent1">
                <a:lumMod val="7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9291DD75-BFE4-4A84-90B8-EC605CC225BD}"/>
              </a:ext>
            </a:extLst>
          </p:cNvPr>
          <p:cNvCxnSpPr>
            <a:cxnSpLocks/>
          </p:cNvCxnSpPr>
          <p:nvPr/>
        </p:nvCxnSpPr>
        <p:spPr>
          <a:xfrm rot="-2700000">
            <a:off x="4446188" y="2769378"/>
            <a:ext cx="0" cy="1368000"/>
          </a:xfrm>
          <a:prstGeom prst="straightConnector1">
            <a:avLst/>
          </a:prstGeom>
          <a:ln w="25400" cap="flat">
            <a:solidFill>
              <a:schemeClr val="accent1">
                <a:lumMod val="7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98416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44050" y="290410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AUDIT IGRUE - DAC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CC36FDE-6318-409A-A4DF-82CC3B64CA8C}"/>
              </a:ext>
            </a:extLst>
          </p:cNvPr>
          <p:cNvSpPr txBox="1"/>
          <p:nvPr/>
        </p:nvSpPr>
        <p:spPr>
          <a:xfrm>
            <a:off x="1132350" y="3801280"/>
            <a:ext cx="3574147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u="sng" dirty="0"/>
              <a:t>Valutazione in itinere – IGRUE</a:t>
            </a:r>
          </a:p>
          <a:p>
            <a:pPr marL="285750" indent="-285750" algn="just">
              <a:buFontTx/>
              <a:buChar char="-"/>
            </a:pPr>
            <a:r>
              <a:rPr lang="it-IT" dirty="0"/>
              <a:t>Avvio audit in data 16 luglio 2024</a:t>
            </a:r>
          </a:p>
          <a:p>
            <a:pPr marL="285750" indent="-285750" algn="just">
              <a:buFontTx/>
              <a:buChar char="-"/>
            </a:pPr>
            <a:r>
              <a:rPr lang="it-IT" dirty="0"/>
              <a:t>Non ancora concluso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00C3920-0104-460C-B3BB-93A588994CF3}"/>
              </a:ext>
            </a:extLst>
          </p:cNvPr>
          <p:cNvSpPr txBox="1"/>
          <p:nvPr/>
        </p:nvSpPr>
        <p:spPr>
          <a:xfrm>
            <a:off x="6568761" y="3524281"/>
            <a:ext cx="4490889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u="sng" dirty="0"/>
              <a:t>Audit di conformità - DAC</a:t>
            </a:r>
          </a:p>
          <a:p>
            <a:pPr marL="285750" indent="-285750" algn="just">
              <a:buFontTx/>
              <a:buChar char="-"/>
            </a:pPr>
            <a:r>
              <a:rPr lang="it-IT" dirty="0"/>
              <a:t>Lettera notifica avvio audit con richiesta documentazione nota Ares(2024)7917480 del 07/11/2024</a:t>
            </a:r>
          </a:p>
          <a:p>
            <a:pPr marL="285750" indent="-285750" algn="just">
              <a:buFontTx/>
              <a:buChar char="-"/>
            </a:pPr>
            <a:r>
              <a:rPr lang="it-IT" dirty="0"/>
              <a:t>Audit previsto dal 3 al 5 dicembre 2024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0E07E205-8D9C-4693-9737-8D751565517A}"/>
              </a:ext>
            </a:extLst>
          </p:cNvPr>
          <p:cNvSpPr/>
          <p:nvPr/>
        </p:nvSpPr>
        <p:spPr>
          <a:xfrm>
            <a:off x="2919423" y="1380741"/>
            <a:ext cx="6010382" cy="1457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/>
              <a:t>RC 11 – Adeguata separazione delle funzioni e indipendenza funzionale tra l’Autorità di Audit e le altre autorità del programma e il lavoro di audit eseguito secondo i principi di audit riconosciuti a livello internazionale.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2279DE00-5E0F-49E5-B349-68F5D7CE0933}"/>
              </a:ext>
            </a:extLst>
          </p:cNvPr>
          <p:cNvCxnSpPr>
            <a:cxnSpLocks/>
          </p:cNvCxnSpPr>
          <p:nvPr/>
        </p:nvCxnSpPr>
        <p:spPr>
          <a:xfrm flipH="1">
            <a:off x="2635803" y="2944421"/>
            <a:ext cx="2987436" cy="657046"/>
          </a:xfrm>
          <a:prstGeom prst="straightConnector1">
            <a:avLst/>
          </a:prstGeom>
          <a:ln w="25400" cap="flat">
            <a:solidFill>
              <a:schemeClr val="accent1">
                <a:lumMod val="7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B40004AC-3AEA-4A32-8167-277D1FAEA28D}"/>
              </a:ext>
            </a:extLst>
          </p:cNvPr>
          <p:cNvCxnSpPr>
            <a:cxnSpLocks/>
          </p:cNvCxnSpPr>
          <p:nvPr/>
        </p:nvCxnSpPr>
        <p:spPr>
          <a:xfrm>
            <a:off x="6699337" y="2912984"/>
            <a:ext cx="2432471" cy="516016"/>
          </a:xfrm>
          <a:prstGeom prst="straightConnector1">
            <a:avLst/>
          </a:prstGeom>
          <a:ln w="25400" cap="flat">
            <a:solidFill>
              <a:schemeClr val="accent1">
                <a:lumMod val="7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69139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  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 PER L’ATTENZIONE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241693" y="4076004"/>
            <a:ext cx="5708614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Comitato </a:t>
            </a:r>
            <a:r>
              <a:rPr lang="it-IT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Sorveglianza </a:t>
            </a: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novembre 2024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561823" y="234578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305126716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1813</TotalTime>
  <Words>398</Words>
  <Application>Microsoft Office PowerPoint</Application>
  <PresentationFormat>Widescreen</PresentationFormat>
  <Paragraphs>73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Tema di Office</vt:lpstr>
      <vt:lpstr>ATTIVITÀ DI AUDIT</vt:lpstr>
      <vt:lpstr>ATTIVITÀ DI AUDIT</vt:lpstr>
      <vt:lpstr>STRATEGIA DI AUDIT</vt:lpstr>
      <vt:lpstr>AUDIT DI SISTEMA p.c. 2024-2025</vt:lpstr>
      <vt:lpstr>AUDIT DELLE OPERAZIONI P.C. 2024-2025</vt:lpstr>
      <vt:lpstr>AUDIT DEI CONTI P.C. 2024-2025</vt:lpstr>
      <vt:lpstr>AUDIT IGRUE - DAC</vt:lpstr>
      <vt:lpstr>Presentazione standard di PowerPoint</vt:lpstr>
    </vt:vector>
  </TitlesOfParts>
  <Company>Regione Autonoma Valle d'Aosta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FESR 2021-2027</dc:title>
  <dc:creator>Lara GULLONE</dc:creator>
  <cp:lastModifiedBy>Martine josette GRANGE</cp:lastModifiedBy>
  <cp:revision>163</cp:revision>
  <cp:lastPrinted>2022-12-01T11:42:38Z</cp:lastPrinted>
  <dcterms:created xsi:type="dcterms:W3CDTF">2022-10-28T09:58:59Z</dcterms:created>
  <dcterms:modified xsi:type="dcterms:W3CDTF">2024-11-26T12:13:16Z</dcterms:modified>
</cp:coreProperties>
</file>