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24" r:id="rId3"/>
    <p:sldId id="388" r:id="rId4"/>
    <p:sldId id="409" r:id="rId5"/>
    <p:sldId id="389" r:id="rId6"/>
    <p:sldId id="390" r:id="rId7"/>
    <p:sldId id="259" r:id="rId8"/>
    <p:sldId id="391" r:id="rId9"/>
    <p:sldId id="397" r:id="rId10"/>
    <p:sldId id="325" r:id="rId11"/>
    <p:sldId id="393" r:id="rId12"/>
    <p:sldId id="398" r:id="rId13"/>
    <p:sldId id="394" r:id="rId14"/>
    <p:sldId id="395" r:id="rId15"/>
    <p:sldId id="396" r:id="rId16"/>
    <p:sldId id="345" r:id="rId17"/>
    <p:sldId id="361" r:id="rId18"/>
    <p:sldId id="405" r:id="rId19"/>
    <p:sldId id="406" r:id="rId20"/>
    <p:sldId id="404" r:id="rId21"/>
    <p:sldId id="399" r:id="rId22"/>
    <p:sldId id="400" r:id="rId23"/>
    <p:sldId id="407" r:id="rId24"/>
    <p:sldId id="401" r:id="rId25"/>
    <p:sldId id="402" r:id="rId26"/>
    <p:sldId id="383" r:id="rId27"/>
    <p:sldId id="387" r:id="rId2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9"/>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60" cy="496332"/>
          </a:xfrm>
          <a:prstGeom prst="rect">
            <a:avLst/>
          </a:prstGeom>
        </p:spPr>
        <p:txBody>
          <a:bodyPr vert="horz" lIns="92190" tIns="46095" rIns="92190" bIns="46095" rtlCol="0"/>
          <a:lstStyle>
            <a:lvl1pPr algn="l">
              <a:defRPr sz="1200"/>
            </a:lvl1pPr>
          </a:lstStyle>
          <a:p>
            <a:endParaRPr lang="it-IT"/>
          </a:p>
        </p:txBody>
      </p:sp>
      <p:sp>
        <p:nvSpPr>
          <p:cNvPr id="3" name="Segnaposto data 2"/>
          <p:cNvSpPr>
            <a:spLocks noGrp="1"/>
          </p:cNvSpPr>
          <p:nvPr>
            <p:ph type="dt" idx="1"/>
          </p:nvPr>
        </p:nvSpPr>
        <p:spPr>
          <a:xfrm>
            <a:off x="3850443" y="1"/>
            <a:ext cx="2945660" cy="496332"/>
          </a:xfrm>
          <a:prstGeom prst="rect">
            <a:avLst/>
          </a:prstGeom>
        </p:spPr>
        <p:txBody>
          <a:bodyPr vert="horz" lIns="92190" tIns="46095" rIns="92190" bIns="46095" rtlCol="0"/>
          <a:lstStyle>
            <a:lvl1pPr algn="r">
              <a:defRPr sz="1200"/>
            </a:lvl1pPr>
          </a:lstStyle>
          <a:p>
            <a:fld id="{3C6242CB-45DD-4542-B58A-B792A99555AC}" type="datetimeFigureOut">
              <a:rPr lang="it-IT" smtClean="0"/>
              <a:t>18/02/2022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90" tIns="46095" rIns="92190" bIns="46095"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2190" tIns="46095" rIns="92190" bIns="46095"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4"/>
            <a:ext cx="2945660" cy="496332"/>
          </a:xfrm>
          <a:prstGeom prst="rect">
            <a:avLst/>
          </a:prstGeom>
        </p:spPr>
        <p:txBody>
          <a:bodyPr vert="horz" lIns="92190" tIns="46095" rIns="92190" bIns="46095"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60" cy="496332"/>
          </a:xfrm>
          <a:prstGeom prst="rect">
            <a:avLst/>
          </a:prstGeom>
        </p:spPr>
        <p:txBody>
          <a:bodyPr vert="horz" lIns="92190" tIns="46095" rIns="92190" bIns="46095" rtlCol="0" anchor="b"/>
          <a:lstStyle>
            <a:lvl1pPr algn="r">
              <a:defRPr sz="1200"/>
            </a:lvl1pPr>
          </a:lstStyle>
          <a:p>
            <a:fld id="{8690DC3C-F3C8-4DC2-835B-F016042F4A7B}" type="slidenum">
              <a:rPr lang="it-IT" smtClean="0"/>
              <a:t>‹N›</a:t>
            </a:fld>
            <a:endParaRPr lang="it-IT"/>
          </a:p>
        </p:txBody>
      </p:sp>
    </p:spTree>
    <p:extLst>
      <p:ext uri="{BB962C8B-B14F-4D97-AF65-F5344CB8AC3E}">
        <p14:creationId xmlns:p14="http://schemas.microsoft.com/office/powerpoint/2010/main" val="203913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690DC3C-F3C8-4DC2-835B-F016042F4A7B}" type="slidenum">
              <a:rPr lang="it-IT" smtClean="0"/>
              <a:t>1</a:t>
            </a:fld>
            <a:endParaRPr lang="it-IT"/>
          </a:p>
        </p:txBody>
      </p:sp>
    </p:spTree>
    <p:extLst>
      <p:ext uri="{BB962C8B-B14F-4D97-AF65-F5344CB8AC3E}">
        <p14:creationId xmlns:p14="http://schemas.microsoft.com/office/powerpoint/2010/main" val="60823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690DC3C-F3C8-4DC2-835B-F016042F4A7B}" type="slidenum">
              <a:rPr lang="it-IT" smtClean="0"/>
              <a:t>8</a:t>
            </a:fld>
            <a:endParaRPr lang="it-IT"/>
          </a:p>
        </p:txBody>
      </p:sp>
    </p:spTree>
    <p:extLst>
      <p:ext uri="{BB962C8B-B14F-4D97-AF65-F5344CB8AC3E}">
        <p14:creationId xmlns:p14="http://schemas.microsoft.com/office/powerpoint/2010/main" val="181176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690DC3C-F3C8-4DC2-835B-F016042F4A7B}" type="slidenum">
              <a:rPr lang="it-IT" smtClean="0"/>
              <a:t>9</a:t>
            </a:fld>
            <a:endParaRPr lang="it-IT"/>
          </a:p>
        </p:txBody>
      </p:sp>
    </p:spTree>
    <p:extLst>
      <p:ext uri="{BB962C8B-B14F-4D97-AF65-F5344CB8AC3E}">
        <p14:creationId xmlns:p14="http://schemas.microsoft.com/office/powerpoint/2010/main" val="181176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29A26E8-84CA-4FBE-9A0E-42BA1F31E3B7}" type="datetime1">
              <a:rPr lang="it-IT" smtClean="0"/>
              <a:t>18/02/2022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16C09D7-38AF-425A-B79A-06EA84DCA683}" type="datetime1">
              <a:rPr lang="it-IT" smtClean="0"/>
              <a:t>18/02/2022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084BD56-D61D-44F2-83CC-205E1CE75E37}" type="datetime1">
              <a:rPr lang="it-IT" smtClean="0"/>
              <a:t>18/02/2022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0EDC36E-0520-4AA2-B864-D5D9CC3BDE07}" type="datetime1">
              <a:rPr lang="it-IT" smtClean="0"/>
              <a:t>18/02/2022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4F39043-6C6D-41BA-9830-89241BCCB952}" type="datetime1">
              <a:rPr lang="it-IT" smtClean="0"/>
              <a:t>18/02/2022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E645E15-3A48-4CE5-9090-8C6105FFE8A0}" type="datetime1">
              <a:rPr lang="it-IT" smtClean="0"/>
              <a:t>18/02/2022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939E2432-9453-42A4-BD05-CCF40C694482}" type="datetime1">
              <a:rPr lang="it-IT" smtClean="0"/>
              <a:t>18/02/2022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00D202A3-79E8-4233-93D8-A223E244320E}" type="datetime1">
              <a:rPr lang="it-IT" smtClean="0"/>
              <a:t>18/02/2022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60D5B-EF2B-4836-8AA0-523B0A7CC4EB}" type="datetime1">
              <a:rPr lang="it-IT" smtClean="0"/>
              <a:t>18/02/2022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B518AD7-88D1-43C2-B8D3-AFDEE33E094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B4E781E-ABBC-4003-9A9E-419B55E04DB6}" type="datetime1">
              <a:rPr lang="it-IT" smtClean="0"/>
              <a:t>18/02/2022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B518AD7-88D1-43C2-B8D3-AFDEE33E094B}"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68E446EC-0A62-4328-9F19-B10080172BF1}" type="datetime1">
              <a:rPr lang="it-IT" smtClean="0"/>
              <a:t>18/02/2022</a:t>
            </a:fld>
            <a:endParaRPr lang="it-IT"/>
          </a:p>
        </p:txBody>
      </p:sp>
      <p:sp>
        <p:nvSpPr>
          <p:cNvPr id="9" name="Slide Number Placeholder 8"/>
          <p:cNvSpPr>
            <a:spLocks noGrp="1"/>
          </p:cNvSpPr>
          <p:nvPr>
            <p:ph type="sldNum" sz="quarter" idx="11"/>
          </p:nvPr>
        </p:nvSpPr>
        <p:spPr/>
        <p:txBody>
          <a:bodyPr/>
          <a:lstStyle/>
          <a:p>
            <a:fld id="{3B518AD7-88D1-43C2-B8D3-AFDEE33E094B}"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518AD7-88D1-43C2-B8D3-AFDEE33E094B}"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FA20B23-0CC6-433B-A1FF-DE60ED58D016}" type="datetime1">
              <a:rPr lang="it-IT" smtClean="0"/>
              <a:t>18/02/2022</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548680"/>
            <a:ext cx="7522032" cy="4968552"/>
          </a:xfrm>
          <a:solidFill>
            <a:schemeClr val="accent1">
              <a:lumMod val="40000"/>
              <a:lumOff val="60000"/>
            </a:schemeClr>
          </a:solidFill>
        </p:spPr>
        <p:txBody>
          <a:bodyPr/>
          <a:lstStyle/>
          <a:p>
            <a:pPr algn="ctr"/>
            <a:r>
              <a:rPr lang="it-IT" sz="3200" dirty="0" smtClean="0"/>
              <a:t/>
            </a:r>
            <a:br>
              <a:rPr lang="it-IT" sz="3200" dirty="0" smtClean="0"/>
            </a:br>
            <a:r>
              <a:rPr lang="it-IT" sz="3200" dirty="0"/>
              <a:t/>
            </a:r>
            <a:br>
              <a:rPr lang="it-IT" sz="3200" dirty="0"/>
            </a:br>
            <a:r>
              <a:rPr lang="it-IT" sz="3200" dirty="0" smtClean="0"/>
              <a:t/>
            </a:r>
            <a:br>
              <a:rPr lang="it-IT" sz="3200" dirty="0" smtClean="0"/>
            </a:br>
            <a:r>
              <a:rPr lang="it-IT" sz="4400" b="1" dirty="0">
                <a:solidFill>
                  <a:srgbClr val="1F497D"/>
                </a:solidFill>
              </a:rPr>
              <a:t>I VOSTRI </a:t>
            </a:r>
            <a:br>
              <a:rPr lang="it-IT" sz="4400" b="1" dirty="0">
                <a:solidFill>
                  <a:srgbClr val="1F497D"/>
                </a:solidFill>
              </a:rPr>
            </a:br>
            <a:r>
              <a:rPr lang="it-IT" sz="4400" b="1" dirty="0">
                <a:solidFill>
                  <a:srgbClr val="1F497D"/>
                </a:solidFill>
              </a:rPr>
              <a:t>CONTRIBUTI </a:t>
            </a:r>
            <a:r>
              <a:rPr lang="it-IT" sz="4000" b="1" dirty="0">
                <a:solidFill>
                  <a:srgbClr val="1F497D"/>
                </a:solidFill>
              </a:rPr>
              <a:t/>
            </a:r>
            <a:br>
              <a:rPr lang="it-IT" sz="4000" b="1" dirty="0">
                <a:solidFill>
                  <a:srgbClr val="1F497D"/>
                </a:solidFill>
              </a:rPr>
            </a:br>
            <a:r>
              <a:rPr lang="it-IT" sz="2800" dirty="0">
                <a:solidFill>
                  <a:srgbClr val="1F497D"/>
                </a:solidFill>
              </a:rPr>
              <a:t>AL</a:t>
            </a:r>
            <a:r>
              <a:rPr lang="it-IT" sz="2800" b="1" dirty="0">
                <a:solidFill>
                  <a:srgbClr val="1F497D"/>
                </a:solidFill>
              </a:rPr>
              <a:t/>
            </a:r>
            <a:br>
              <a:rPr lang="it-IT" sz="2800" b="1" dirty="0">
                <a:solidFill>
                  <a:srgbClr val="1F497D"/>
                </a:solidFill>
              </a:rPr>
            </a:br>
            <a:r>
              <a:rPr lang="it-IT" sz="2800" dirty="0">
                <a:solidFill>
                  <a:srgbClr val="1F497D"/>
                </a:solidFill>
              </a:rPr>
              <a:t>PIANO  REGIONALE  </a:t>
            </a:r>
            <a:br>
              <a:rPr lang="it-IT" sz="2800" dirty="0">
                <a:solidFill>
                  <a:srgbClr val="1F497D"/>
                </a:solidFill>
              </a:rPr>
            </a:br>
            <a:r>
              <a:rPr lang="it-IT" sz="2800" dirty="0">
                <a:solidFill>
                  <a:srgbClr val="1F497D"/>
                </a:solidFill>
              </a:rPr>
              <a:t>PER  LA  SALUTE  </a:t>
            </a:r>
            <a:br>
              <a:rPr lang="it-IT" sz="2800" dirty="0">
                <a:solidFill>
                  <a:srgbClr val="1F497D"/>
                </a:solidFill>
              </a:rPr>
            </a:br>
            <a:r>
              <a:rPr lang="it-IT" sz="2800" dirty="0">
                <a:solidFill>
                  <a:srgbClr val="1F497D"/>
                </a:solidFill>
              </a:rPr>
              <a:t>E  IL BENESSERE  SOCIALE  </a:t>
            </a:r>
            <a:br>
              <a:rPr lang="it-IT" sz="2800" dirty="0">
                <a:solidFill>
                  <a:srgbClr val="1F497D"/>
                </a:solidFill>
              </a:rPr>
            </a:br>
            <a:r>
              <a:rPr lang="it-IT" sz="2800" dirty="0">
                <a:solidFill>
                  <a:srgbClr val="1F497D"/>
                </a:solidFill>
              </a:rPr>
              <a:t>2022 – 2025</a:t>
            </a:r>
            <a:br>
              <a:rPr lang="it-IT" sz="2800" dirty="0">
                <a:solidFill>
                  <a:srgbClr val="1F497D"/>
                </a:solidFill>
              </a:rPr>
            </a:br>
            <a:r>
              <a:rPr lang="it-IT" sz="3200" b="1" dirty="0" err="1" smtClean="0">
                <a:solidFill>
                  <a:srgbClr val="1F497D"/>
                </a:solidFill>
              </a:rPr>
              <a:t>Restitution</a:t>
            </a:r>
            <a:r>
              <a:rPr lang="it-IT" sz="3200" dirty="0" smtClean="0"/>
              <a:t/>
            </a:r>
            <a:br>
              <a:rPr lang="it-IT" sz="3200" dirty="0" smtClean="0"/>
            </a:br>
            <a:r>
              <a:rPr lang="it-IT" sz="3200" dirty="0"/>
              <a:t/>
            </a:r>
            <a:br>
              <a:rPr lang="it-IT" sz="3200" dirty="0"/>
            </a:br>
            <a:endParaRPr lang="it-IT" sz="3200" dirty="0"/>
          </a:p>
        </p:txBody>
      </p:sp>
      <p:sp>
        <p:nvSpPr>
          <p:cNvPr id="3" name="Sottotitolo 2"/>
          <p:cNvSpPr>
            <a:spLocks noGrp="1"/>
          </p:cNvSpPr>
          <p:nvPr>
            <p:ph type="subTitle" idx="1"/>
          </p:nvPr>
        </p:nvSpPr>
        <p:spPr>
          <a:xfrm>
            <a:off x="755576" y="5661248"/>
            <a:ext cx="7488832" cy="504056"/>
          </a:xfrm>
        </p:spPr>
        <p:txBody>
          <a:bodyPr>
            <a:normAutofit fontScale="77500" lnSpcReduction="20000"/>
          </a:bodyPr>
          <a:lstStyle/>
          <a:p>
            <a:r>
              <a:rPr lang="it-IT" dirty="0" smtClean="0">
                <a:solidFill>
                  <a:schemeClr val="tx1"/>
                </a:solidFill>
                <a:latin typeface="+mj-lt"/>
              </a:rPr>
              <a:t>Assessore dott. Roberto Alessandro BARMASSE</a:t>
            </a:r>
          </a:p>
          <a:p>
            <a:r>
              <a:rPr lang="it-IT" sz="1600" dirty="0" err="1" smtClean="0">
                <a:solidFill>
                  <a:schemeClr val="tx1"/>
                </a:solidFill>
                <a:latin typeface="+mj-lt"/>
              </a:rPr>
              <a:t>Restitution</a:t>
            </a:r>
            <a:r>
              <a:rPr lang="it-IT" sz="1600" dirty="0" smtClean="0">
                <a:solidFill>
                  <a:schemeClr val="tx1"/>
                </a:solidFill>
                <a:latin typeface="+mj-lt"/>
              </a:rPr>
              <a:t>  </a:t>
            </a:r>
            <a:r>
              <a:rPr lang="it-IT" sz="1600" dirty="0" smtClean="0">
                <a:solidFill>
                  <a:schemeClr val="tx1"/>
                </a:solidFill>
                <a:latin typeface="+mj-lt"/>
              </a:rPr>
              <a:t>17 febbraio 2022</a:t>
            </a:r>
            <a:endParaRPr lang="it-IT" sz="1600" dirty="0">
              <a:solidFill>
                <a:schemeClr val="tx1"/>
              </a:solidFill>
              <a:latin typeface="+mj-lt"/>
            </a:endParaRPr>
          </a:p>
        </p:txBody>
      </p:sp>
      <p:sp>
        <p:nvSpPr>
          <p:cNvPr id="4" name="Segnaposto data 3"/>
          <p:cNvSpPr>
            <a:spLocks noGrp="1"/>
          </p:cNvSpPr>
          <p:nvPr>
            <p:ph type="dt" sz="half" idx="10"/>
          </p:nvPr>
        </p:nvSpPr>
        <p:spPr/>
        <p:txBody>
          <a:bodyPr/>
          <a:lstStyle/>
          <a:p>
            <a:fld id="{7CB411E4-8509-407C-A6F3-E2B6A5261440}"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518AD7-88D1-43C2-B8D3-AFDEE33E094B}" type="slidenum">
              <a:rPr lang="it-IT" smtClean="0"/>
              <a:t>1</a:t>
            </a:fld>
            <a:endParaRPr lang="it-IT"/>
          </a:p>
        </p:txBody>
      </p:sp>
    </p:spTree>
    <p:extLst>
      <p:ext uri="{BB962C8B-B14F-4D97-AF65-F5344CB8AC3E}">
        <p14:creationId xmlns:p14="http://schemas.microsoft.com/office/powerpoint/2010/main" val="3091375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000" dirty="0" smtClean="0"/>
              <a:t/>
            </a:r>
            <a:br>
              <a:rPr lang="it-IT" sz="3000" dirty="0" smtClean="0"/>
            </a:br>
            <a:r>
              <a:rPr lang="it-IT" sz="3000" dirty="0" smtClean="0"/>
              <a:t>In </a:t>
            </a:r>
            <a:r>
              <a:rPr lang="it-IT" sz="3000" dirty="0"/>
              <a:t>merito </a:t>
            </a:r>
            <a:r>
              <a:rPr lang="it-IT" sz="3000" dirty="0" smtClean="0"/>
              <a:t>alla </a:t>
            </a:r>
            <a:r>
              <a:rPr lang="it-IT" sz="3000" b="1" dirty="0" smtClean="0"/>
              <a:t>Macro </a:t>
            </a:r>
            <a:r>
              <a:rPr lang="it-IT" sz="3000" b="1" dirty="0"/>
              <a:t>area </a:t>
            </a:r>
            <a:r>
              <a:rPr lang="it-IT" sz="3000" b="1" dirty="0" smtClean="0"/>
              <a:t>2 </a:t>
            </a:r>
            <a:r>
              <a:rPr lang="it-IT" sz="3000" dirty="0" smtClean="0"/>
              <a:t>sull’ </a:t>
            </a:r>
            <a:r>
              <a:rPr lang="it-IT" sz="3000" b="1" dirty="0" smtClean="0"/>
              <a:t>Assistenza Territoriale…</a:t>
            </a:r>
            <a:r>
              <a:rPr lang="it-IT" sz="3000" dirty="0"/>
              <a:t> </a:t>
            </a:r>
            <a:r>
              <a:rPr lang="it-IT" sz="2400" dirty="0" smtClean="0"/>
              <a:t>una </a:t>
            </a:r>
            <a:r>
              <a:rPr lang="it-IT" sz="2400" b="1" dirty="0" smtClean="0"/>
              <a:t>IMPORTANTE   PUNTUALIZZAZIONE</a:t>
            </a:r>
            <a:r>
              <a:rPr lang="it-IT" sz="2400" dirty="0" smtClean="0"/>
              <a:t>!</a:t>
            </a:r>
            <a:br>
              <a:rPr lang="it-IT" sz="2400" dirty="0" smtClean="0"/>
            </a:br>
            <a:endParaRPr lang="it-IT" sz="24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ctr">
              <a:buNone/>
            </a:pPr>
            <a:r>
              <a:rPr lang="it-IT" sz="2000" b="1" dirty="0" smtClean="0">
                <a:latin typeface="+mj-lt"/>
              </a:rPr>
              <a:t>E’ QUESTO il vero ambito su cui si gioca </a:t>
            </a:r>
          </a:p>
          <a:p>
            <a:pPr marL="114300" indent="0" algn="ctr">
              <a:buNone/>
            </a:pPr>
            <a:r>
              <a:rPr lang="it-IT" sz="2000" b="1" dirty="0" smtClean="0">
                <a:latin typeface="+mj-lt"/>
              </a:rPr>
              <a:t>il cambio di passo della sanità dei prossimi anni</a:t>
            </a:r>
          </a:p>
          <a:p>
            <a:pPr marL="114300" indent="0" algn="ctr">
              <a:buNone/>
            </a:pPr>
            <a:r>
              <a:rPr lang="it-IT" sz="1800" b="1" dirty="0" smtClean="0">
                <a:solidFill>
                  <a:srgbClr val="C00000"/>
                </a:solidFill>
                <a:latin typeface="+mj-lt"/>
              </a:rPr>
              <a:t>E’ QUESTO IL «NODO» CENTRALE DI TUTTO IL PIANO </a:t>
            </a:r>
          </a:p>
          <a:p>
            <a:pPr marL="114300" indent="0" algn="ctr">
              <a:buNone/>
            </a:pPr>
            <a:r>
              <a:rPr lang="it-IT" sz="1800" dirty="0" smtClean="0">
                <a:latin typeface="+mj-lt"/>
              </a:rPr>
              <a:t>NON l’Ospedale (che comunque va ammodernato e ripensato)</a:t>
            </a:r>
          </a:p>
          <a:p>
            <a:pPr marL="114300" indent="0" algn="ctr">
              <a:buNone/>
            </a:pPr>
            <a:r>
              <a:rPr lang="it-IT" sz="1800" dirty="0" smtClean="0">
                <a:latin typeface="+mj-lt"/>
              </a:rPr>
              <a:t>Siamo alle porte di una </a:t>
            </a:r>
            <a:r>
              <a:rPr lang="it-IT" sz="1800" b="1" dirty="0" smtClean="0">
                <a:latin typeface="+mj-lt"/>
              </a:rPr>
              <a:t>GRANDE RIFORMA TERRITORIALE</a:t>
            </a:r>
            <a:r>
              <a:rPr lang="it-IT" sz="1800" dirty="0" smtClean="0">
                <a:latin typeface="+mj-lt"/>
              </a:rPr>
              <a:t> (è atteso un Decreto ministeriale molto innovativo</a:t>
            </a:r>
            <a:r>
              <a:rPr lang="it-IT" sz="1800" b="1" dirty="0" smtClean="0">
                <a:latin typeface="+mj-lt"/>
              </a:rPr>
              <a:t> </a:t>
            </a:r>
            <a:r>
              <a:rPr lang="it-IT" sz="1800" dirty="0" smtClean="0">
                <a:latin typeface="+mj-lt"/>
              </a:rPr>
              <a:t>che, con il contributo delle Regioni, rinnova imparando dalla tragica esperienza della PANDEMIA ) </a:t>
            </a:r>
          </a:p>
          <a:p>
            <a:pPr marL="114300" indent="0" algn="ctr">
              <a:buNone/>
            </a:pPr>
            <a:r>
              <a:rPr lang="it-IT" sz="1800" b="1" dirty="0" smtClean="0">
                <a:latin typeface="+mj-lt"/>
              </a:rPr>
              <a:t>OCCORRERANNO </a:t>
            </a:r>
            <a:r>
              <a:rPr lang="it-IT" sz="1800" b="1" dirty="0" smtClean="0">
                <a:solidFill>
                  <a:srgbClr val="C00000"/>
                </a:solidFill>
                <a:latin typeface="+mj-lt"/>
              </a:rPr>
              <a:t>ANNI PER SPOSTARE GLI ATTUALI EQUILIBRI</a:t>
            </a:r>
            <a:r>
              <a:rPr lang="it-IT" sz="1800" b="1" dirty="0" smtClean="0">
                <a:latin typeface="+mj-lt"/>
              </a:rPr>
              <a:t>!</a:t>
            </a:r>
          </a:p>
          <a:p>
            <a:pPr marL="114300" indent="0" algn="ctr">
              <a:buNone/>
            </a:pPr>
            <a:r>
              <a:rPr lang="it-IT" sz="1800" b="1" dirty="0" smtClean="0">
                <a:latin typeface="+mj-lt"/>
              </a:rPr>
              <a:t> </a:t>
            </a:r>
            <a:r>
              <a:rPr lang="it-IT" sz="1800" dirty="0" smtClean="0">
                <a:latin typeface="+mj-lt"/>
              </a:rPr>
              <a:t>Ma</a:t>
            </a:r>
            <a:r>
              <a:rPr lang="it-IT" sz="1800" b="1" dirty="0" smtClean="0">
                <a:latin typeface="+mj-lt"/>
              </a:rPr>
              <a:t> SE</a:t>
            </a:r>
            <a:r>
              <a:rPr lang="it-IT" sz="1800" dirty="0" smtClean="0">
                <a:latin typeface="+mj-lt"/>
              </a:rPr>
              <a:t> gli Ospedali sono andati in congestione per il COVID, dovendo sospendere le attività ordinarie,  </a:t>
            </a:r>
            <a:r>
              <a:rPr lang="it-IT" sz="1800" b="1" dirty="0" smtClean="0">
                <a:latin typeface="+mj-lt"/>
              </a:rPr>
              <a:t>È proprio PERCHÉ </a:t>
            </a:r>
            <a:r>
              <a:rPr lang="it-IT" sz="1800" dirty="0" smtClean="0">
                <a:latin typeface="+mj-lt"/>
              </a:rPr>
              <a:t>l’assistenza territoriale  era ancora quella immaginata decenni fa dalla Programmazione sanitaria  e inadeguata alle nuove sfide…</a:t>
            </a:r>
          </a:p>
          <a:p>
            <a:pPr marL="114300" indent="0" algn="ctr">
              <a:buNone/>
            </a:pPr>
            <a:r>
              <a:rPr lang="it-IT" sz="1800" dirty="0" smtClean="0">
                <a:latin typeface="+mj-lt"/>
              </a:rPr>
              <a:t>in Valle d’Aosta come in tutta Italia, Europa  e nel mondo occidentale!</a:t>
            </a:r>
          </a:p>
          <a:p>
            <a:pPr marL="114300" indent="0" algn="ctr">
              <a:buNone/>
            </a:pPr>
            <a:r>
              <a:rPr lang="it-IT" sz="1800" b="1" dirty="0" smtClean="0">
                <a:solidFill>
                  <a:srgbClr val="C00000"/>
                </a:solidFill>
                <a:latin typeface="+mj-lt"/>
              </a:rPr>
              <a:t>La sanità del futuro NON dovrà essere più </a:t>
            </a:r>
            <a:r>
              <a:rPr lang="it-IT" sz="1800" b="1" dirty="0" err="1" smtClean="0">
                <a:solidFill>
                  <a:srgbClr val="C00000"/>
                </a:solidFill>
                <a:latin typeface="+mj-lt"/>
              </a:rPr>
              <a:t>Ospedalo</a:t>
            </a:r>
            <a:r>
              <a:rPr lang="it-IT" sz="1800" b="1" dirty="0" smtClean="0">
                <a:solidFill>
                  <a:srgbClr val="C00000"/>
                </a:solidFill>
                <a:latin typeface="+mj-lt"/>
              </a:rPr>
              <a:t>-centrica </a:t>
            </a:r>
          </a:p>
          <a:p>
            <a:pPr marL="114300" indent="0" algn="ctr">
              <a:buNone/>
            </a:pPr>
            <a:r>
              <a:rPr lang="it-IT" sz="1800" dirty="0" smtClean="0">
                <a:latin typeface="+mj-lt"/>
              </a:rPr>
              <a:t>se si vorrà migliorare sopravvivenza e qualità di vita delle popolazioni</a:t>
            </a:r>
          </a:p>
          <a:p>
            <a:pPr marL="114300" indent="0" algn="ctr">
              <a:buNone/>
            </a:pPr>
            <a:endParaRPr lang="it-IT" sz="1800" b="1"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10</a:t>
            </a:fld>
            <a:endParaRPr lang="it-IT"/>
          </a:p>
        </p:txBody>
      </p:sp>
    </p:spTree>
    <p:extLst>
      <p:ext uri="{BB962C8B-B14F-4D97-AF65-F5344CB8AC3E}">
        <p14:creationId xmlns:p14="http://schemas.microsoft.com/office/powerpoint/2010/main" val="12685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200" b="1" dirty="0"/>
              <a:t>COSA CI AVETE  DETTO  </a:t>
            </a:r>
            <a:r>
              <a:rPr lang="it-IT" sz="2800" dirty="0"/>
              <a:t>in merito alla </a:t>
            </a:r>
            <a:r>
              <a:rPr lang="it-IT" sz="2800" dirty="0" smtClean="0"/>
              <a:t/>
            </a:r>
            <a:br>
              <a:rPr lang="it-IT" sz="2800" dirty="0" smtClean="0"/>
            </a:br>
            <a:r>
              <a:rPr lang="it-IT" sz="3200" dirty="0" smtClean="0"/>
              <a:t>Macro </a:t>
            </a:r>
            <a:r>
              <a:rPr lang="it-IT" sz="3200" dirty="0"/>
              <a:t>area </a:t>
            </a:r>
            <a:r>
              <a:rPr lang="it-IT" sz="3200" dirty="0" smtClean="0"/>
              <a:t>2 sull’ </a:t>
            </a:r>
            <a:r>
              <a:rPr lang="it-IT" sz="3200" b="1" dirty="0" smtClean="0"/>
              <a:t>Assistenza Territoriale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algn="just">
              <a:spcAft>
                <a:spcPts val="600"/>
              </a:spcAft>
            </a:pPr>
            <a:r>
              <a:rPr lang="it-IT" sz="2000" dirty="0" smtClean="0">
                <a:latin typeface="+mj-lt"/>
              </a:rPr>
              <a:t>..</a:t>
            </a:r>
            <a:r>
              <a:rPr lang="it-IT" sz="2000" dirty="0">
                <a:latin typeface="+mj-lt"/>
              </a:rPr>
              <a:t>che  sulla  </a:t>
            </a:r>
            <a:r>
              <a:rPr lang="it-IT" sz="2000" b="1" dirty="0">
                <a:latin typeface="+mj-lt"/>
              </a:rPr>
              <a:t>riduzione a 2 dei DISTRETTI</a:t>
            </a:r>
            <a:r>
              <a:rPr lang="it-IT" sz="2000" dirty="0">
                <a:latin typeface="+mj-lt"/>
              </a:rPr>
              <a:t> e sul riordino dei </a:t>
            </a:r>
            <a:r>
              <a:rPr lang="it-IT" sz="2000" b="1" dirty="0" smtClean="0">
                <a:latin typeface="+mj-lt"/>
              </a:rPr>
              <a:t>consultori</a:t>
            </a:r>
            <a:r>
              <a:rPr lang="it-IT" sz="2000" dirty="0" smtClean="0">
                <a:latin typeface="+mj-lt"/>
              </a:rPr>
              <a:t> </a:t>
            </a:r>
            <a:r>
              <a:rPr lang="it-IT" sz="2000" dirty="0">
                <a:latin typeface="+mj-lt"/>
              </a:rPr>
              <a:t>sono necessari </a:t>
            </a:r>
            <a:r>
              <a:rPr lang="it-IT" sz="2000" dirty="0" smtClean="0">
                <a:latin typeface="+mj-lt"/>
              </a:rPr>
              <a:t>chiarimenti che garantiscano un’offerta adeguata al bisogno</a:t>
            </a:r>
            <a:endParaRPr lang="it-IT" sz="2000" dirty="0">
              <a:latin typeface="+mj-lt"/>
            </a:endParaRPr>
          </a:p>
          <a:p>
            <a:pPr algn="just"/>
            <a:r>
              <a:rPr lang="it-IT" sz="2000" dirty="0" smtClean="0">
                <a:latin typeface="+mj-lt"/>
              </a:rPr>
              <a:t>..che occorre migliorare l’interazione </a:t>
            </a:r>
            <a:r>
              <a:rPr lang="it-IT" sz="2000" dirty="0">
                <a:latin typeface="+mj-lt"/>
              </a:rPr>
              <a:t>tra cittadini e </a:t>
            </a:r>
            <a:r>
              <a:rPr lang="it-IT" sz="1800" b="1" dirty="0">
                <a:latin typeface="+mj-lt"/>
              </a:rPr>
              <a:t>MEDICI DI MEDICINA </a:t>
            </a:r>
            <a:r>
              <a:rPr lang="it-IT" sz="1800" b="1" dirty="0" smtClean="0">
                <a:latin typeface="+mj-lt"/>
              </a:rPr>
              <a:t>GENERALE, </a:t>
            </a:r>
            <a:r>
              <a:rPr lang="it-IT" sz="1800" dirty="0" smtClean="0">
                <a:latin typeface="+mj-lt"/>
              </a:rPr>
              <a:t>punto irrinunciabile di accesso ai servizi sanitari</a:t>
            </a:r>
            <a:endParaRPr lang="it-IT" sz="1800" dirty="0">
              <a:latin typeface="+mj-lt"/>
            </a:endParaRPr>
          </a:p>
          <a:p>
            <a:pPr algn="just">
              <a:lnSpc>
                <a:spcPct val="70000"/>
              </a:lnSpc>
            </a:pPr>
            <a:endParaRPr lang="it-IT" sz="800" dirty="0">
              <a:latin typeface="+mj-lt"/>
            </a:endParaRPr>
          </a:p>
          <a:p>
            <a:pPr algn="just">
              <a:lnSpc>
                <a:spcPct val="70000"/>
              </a:lnSpc>
            </a:pPr>
            <a:r>
              <a:rPr lang="it-IT" sz="1800" dirty="0" smtClean="0">
                <a:latin typeface="+mj-lt"/>
              </a:rPr>
              <a:t>… che gli </a:t>
            </a:r>
            <a:r>
              <a:rPr lang="it-IT" sz="1800" b="1" dirty="0" smtClean="0">
                <a:latin typeface="+mj-lt"/>
              </a:rPr>
              <a:t>AMBULATORI </a:t>
            </a:r>
            <a:r>
              <a:rPr lang="it-IT" sz="1800" b="1" dirty="0">
                <a:latin typeface="+mj-lt"/>
              </a:rPr>
              <a:t>AD ACCESSO DIRETTO </a:t>
            </a:r>
            <a:r>
              <a:rPr lang="it-IT" sz="1800" b="1" dirty="0" smtClean="0">
                <a:latin typeface="+mj-lt"/>
              </a:rPr>
              <a:t>sono </a:t>
            </a:r>
            <a:r>
              <a:rPr lang="it-IT" sz="2000" dirty="0" smtClean="0">
                <a:latin typeface="+mj-lt"/>
              </a:rPr>
              <a:t>da </a:t>
            </a:r>
            <a:r>
              <a:rPr lang="it-IT" sz="2000" dirty="0">
                <a:latin typeface="+mj-lt"/>
              </a:rPr>
              <a:t>mantenere</a:t>
            </a:r>
          </a:p>
          <a:p>
            <a:pPr algn="just">
              <a:lnSpc>
                <a:spcPct val="70000"/>
              </a:lnSpc>
            </a:pPr>
            <a:endParaRPr lang="it-IT" sz="800" dirty="0">
              <a:latin typeface="+mj-lt"/>
            </a:endParaRPr>
          </a:p>
          <a:p>
            <a:pPr algn="just"/>
            <a:r>
              <a:rPr lang="it-IT" sz="2000" dirty="0" smtClean="0">
                <a:latin typeface="+mj-lt"/>
              </a:rPr>
              <a:t>..che è auspicabile un potenziamento </a:t>
            </a:r>
            <a:r>
              <a:rPr lang="it-IT" sz="2000" dirty="0">
                <a:latin typeface="+mj-lt"/>
              </a:rPr>
              <a:t>e </a:t>
            </a:r>
            <a:r>
              <a:rPr lang="it-IT" sz="2000" dirty="0" smtClean="0">
                <a:latin typeface="+mj-lt"/>
              </a:rPr>
              <a:t>una integrazione </a:t>
            </a:r>
            <a:r>
              <a:rPr lang="it-IT" sz="2000" dirty="0">
                <a:latin typeface="+mj-lt"/>
              </a:rPr>
              <a:t>dei </a:t>
            </a:r>
            <a:r>
              <a:rPr lang="it-IT" sz="1800" b="1" dirty="0">
                <a:latin typeface="+mj-lt"/>
              </a:rPr>
              <a:t>SISTEMI INFORMATIVI TERRITORIALI</a:t>
            </a:r>
            <a:r>
              <a:rPr lang="it-IT" sz="2000" dirty="0">
                <a:latin typeface="+mj-lt"/>
              </a:rPr>
              <a:t> per velocizzare la condivisione di informazioni utili alla gestione della </a:t>
            </a:r>
            <a:r>
              <a:rPr lang="it-IT" sz="2000" dirty="0" smtClean="0">
                <a:latin typeface="+mj-lt"/>
              </a:rPr>
              <a:t>malattia, cosi come è richiesta una maggiore e più ampia </a:t>
            </a:r>
            <a:r>
              <a:rPr lang="it-IT" sz="1800" b="1" dirty="0" smtClean="0">
                <a:latin typeface="+mj-lt"/>
              </a:rPr>
              <a:t>DIGITALIZZAZIONE</a:t>
            </a:r>
            <a:r>
              <a:rPr lang="it-IT" sz="2000" dirty="0" smtClean="0">
                <a:latin typeface="+mj-lt"/>
              </a:rPr>
              <a:t> </a:t>
            </a:r>
            <a:r>
              <a:rPr lang="it-IT" sz="2000" dirty="0">
                <a:latin typeface="+mj-lt"/>
              </a:rPr>
              <a:t>dei dati </a:t>
            </a:r>
            <a:r>
              <a:rPr lang="it-IT" sz="2000" dirty="0" smtClean="0">
                <a:latin typeface="+mj-lt"/>
              </a:rPr>
              <a:t>clinici, </a:t>
            </a:r>
            <a:r>
              <a:rPr lang="it-IT" sz="2000" dirty="0">
                <a:latin typeface="+mj-lt"/>
              </a:rPr>
              <a:t>anche per </a:t>
            </a:r>
            <a:r>
              <a:rPr lang="it-IT" sz="2000" dirty="0" smtClean="0">
                <a:latin typeface="+mj-lt"/>
              </a:rPr>
              <a:t>semplificare i </a:t>
            </a:r>
            <a:r>
              <a:rPr lang="it-IT" sz="2000" dirty="0">
                <a:latin typeface="+mj-lt"/>
              </a:rPr>
              <a:t>contatti con il </a:t>
            </a:r>
            <a:r>
              <a:rPr lang="it-IT" sz="2000" dirty="0" smtClean="0">
                <a:latin typeface="+mj-lt"/>
              </a:rPr>
              <a:t>medico</a:t>
            </a:r>
          </a:p>
          <a:p>
            <a:pPr algn="just"/>
            <a:r>
              <a:rPr lang="it-IT" sz="2000" dirty="0" smtClean="0">
                <a:latin typeface="+mj-lt"/>
              </a:rPr>
              <a:t>…che occorre presidiare con maggiore efficacia il fenomeno dei </a:t>
            </a:r>
            <a:r>
              <a:rPr lang="it-IT" sz="2000" b="1" dirty="0" smtClean="0">
                <a:latin typeface="+mj-lt"/>
              </a:rPr>
              <a:t>tempi di attesa</a:t>
            </a:r>
            <a:endParaRPr lang="it-IT" sz="2000" b="1" dirty="0">
              <a:latin typeface="+mj-lt"/>
            </a:endParaRPr>
          </a:p>
          <a:p>
            <a:pPr marL="114300" indent="0" algn="just">
              <a:lnSpc>
                <a:spcPct val="70000"/>
              </a:lnSpc>
              <a:buNone/>
            </a:pPr>
            <a:endParaRPr lang="it-IT" sz="2000"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11</a:t>
            </a:fld>
            <a:endParaRPr lang="it-IT"/>
          </a:p>
        </p:txBody>
      </p:sp>
    </p:spTree>
    <p:extLst>
      <p:ext uri="{BB962C8B-B14F-4D97-AF65-F5344CB8AC3E}">
        <p14:creationId xmlns:p14="http://schemas.microsoft.com/office/powerpoint/2010/main" val="120461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200" b="1" dirty="0" smtClean="0"/>
              <a:t>Segue su</a:t>
            </a:r>
            <a:br>
              <a:rPr lang="it-IT" sz="3200" b="1" dirty="0" smtClean="0"/>
            </a:br>
            <a:r>
              <a:rPr lang="it-IT" sz="3200" dirty="0" smtClean="0"/>
              <a:t>Macro </a:t>
            </a:r>
            <a:r>
              <a:rPr lang="it-IT" sz="3200" dirty="0"/>
              <a:t>area </a:t>
            </a:r>
            <a:r>
              <a:rPr lang="it-IT" sz="3200" dirty="0" smtClean="0"/>
              <a:t>2 sull’ </a:t>
            </a:r>
            <a:r>
              <a:rPr lang="it-IT" sz="3200" b="1" dirty="0" smtClean="0"/>
              <a:t>Assistenza Territoriale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algn="just"/>
            <a:r>
              <a:rPr lang="it-IT" sz="2000" dirty="0" smtClean="0">
                <a:latin typeface="+mj-lt"/>
              </a:rPr>
              <a:t>.. che è richiesta maggiore </a:t>
            </a:r>
            <a:r>
              <a:rPr lang="it-IT" sz="2000" dirty="0">
                <a:latin typeface="+mj-lt"/>
              </a:rPr>
              <a:t>efficacia nella gestione e </a:t>
            </a:r>
            <a:r>
              <a:rPr lang="it-IT" sz="2000" dirty="0" smtClean="0">
                <a:latin typeface="+mj-lt"/>
              </a:rPr>
              <a:t>nella distribuzione </a:t>
            </a:r>
            <a:r>
              <a:rPr lang="it-IT" sz="2000" dirty="0">
                <a:latin typeface="+mj-lt"/>
              </a:rPr>
              <a:t>degli </a:t>
            </a:r>
            <a:r>
              <a:rPr lang="it-IT" sz="2000" b="1" dirty="0">
                <a:latin typeface="+mj-lt"/>
              </a:rPr>
              <a:t>AUSILI</a:t>
            </a:r>
            <a:r>
              <a:rPr lang="it-IT" sz="2000" dirty="0">
                <a:latin typeface="+mj-lt"/>
              </a:rPr>
              <a:t>, non solo nelle strutture residenziali (Centro di riferimento </a:t>
            </a:r>
            <a:r>
              <a:rPr lang="it-IT" sz="2000" dirty="0" smtClean="0">
                <a:latin typeface="+mj-lt"/>
              </a:rPr>
              <a:t>territoriale) ma anche in ambito domiciliare (es dispositivi per diabetici)</a:t>
            </a:r>
          </a:p>
          <a:p>
            <a:pPr algn="just"/>
            <a:r>
              <a:rPr lang="it-IT" sz="2000" dirty="0" smtClean="0">
                <a:latin typeface="+mj-lt"/>
              </a:rPr>
              <a:t>..che riconoscete  </a:t>
            </a:r>
            <a:r>
              <a:rPr lang="it-IT" sz="2000" dirty="0">
                <a:latin typeface="+mj-lt"/>
              </a:rPr>
              <a:t>le potenzialità della </a:t>
            </a:r>
            <a:r>
              <a:rPr lang="it-IT" sz="2000" b="1" dirty="0">
                <a:latin typeface="+mj-lt"/>
              </a:rPr>
              <a:t>TELEMEDICINA</a:t>
            </a:r>
            <a:r>
              <a:rPr lang="it-IT" sz="2000" dirty="0">
                <a:latin typeface="+mj-lt"/>
              </a:rPr>
              <a:t>.. ma senza </a:t>
            </a:r>
            <a:r>
              <a:rPr lang="it-IT" sz="2000" dirty="0" smtClean="0">
                <a:latin typeface="+mj-lt"/>
              </a:rPr>
              <a:t>che questa debba sostituirsi </a:t>
            </a:r>
            <a:r>
              <a:rPr lang="it-IT" sz="2000" dirty="0">
                <a:latin typeface="+mj-lt"/>
              </a:rPr>
              <a:t>alla valutazione specialista o all’operatore sanitario (es riabilitazione domiciliare ortopedica, neurologica, </a:t>
            </a:r>
            <a:r>
              <a:rPr lang="it-IT" sz="2000" dirty="0" err="1">
                <a:latin typeface="+mj-lt"/>
              </a:rPr>
              <a:t>ecc</a:t>
            </a:r>
            <a:r>
              <a:rPr lang="it-IT" sz="2000" dirty="0" smtClean="0">
                <a:latin typeface="+mj-lt"/>
              </a:rPr>
              <a:t>)</a:t>
            </a:r>
          </a:p>
          <a:p>
            <a:pPr algn="just"/>
            <a:r>
              <a:rPr lang="it-IT" sz="2000" dirty="0" smtClean="0">
                <a:latin typeface="+mj-lt"/>
              </a:rPr>
              <a:t>..che servono </a:t>
            </a:r>
            <a:r>
              <a:rPr lang="it-IT" sz="2000" b="1" dirty="0" smtClean="0">
                <a:latin typeface="+mj-lt"/>
              </a:rPr>
              <a:t>più </a:t>
            </a:r>
            <a:r>
              <a:rPr lang="it-IT" sz="2000" b="1" dirty="0">
                <a:latin typeface="+mj-lt"/>
              </a:rPr>
              <a:t>cure domiciliari </a:t>
            </a:r>
            <a:r>
              <a:rPr lang="it-IT" sz="2000" dirty="0">
                <a:latin typeface="+mj-lt"/>
              </a:rPr>
              <a:t>e </a:t>
            </a:r>
            <a:r>
              <a:rPr lang="it-IT" sz="2000" dirty="0" smtClean="0">
                <a:latin typeface="+mj-lt"/>
              </a:rPr>
              <a:t>che è necessario integrare </a:t>
            </a:r>
            <a:r>
              <a:rPr lang="it-IT" sz="2000" dirty="0">
                <a:latin typeface="+mj-lt"/>
              </a:rPr>
              <a:t>queste prestazioni </a:t>
            </a:r>
            <a:r>
              <a:rPr lang="it-IT" sz="2000" dirty="0" smtClean="0">
                <a:latin typeface="+mj-lt"/>
              </a:rPr>
              <a:t>nella cartella dell’Assistenza Domiciliare Integrata all’interno del </a:t>
            </a:r>
            <a:r>
              <a:rPr lang="it-IT" sz="2000" dirty="0">
                <a:latin typeface="+mj-lt"/>
              </a:rPr>
              <a:t>Fascicolo Sanitario Elettronico (FSE)</a:t>
            </a:r>
          </a:p>
          <a:p>
            <a:pPr algn="just"/>
            <a:r>
              <a:rPr lang="it-IT" sz="2000" dirty="0" smtClean="0">
                <a:latin typeface="+mj-lt"/>
              </a:rPr>
              <a:t>..che </a:t>
            </a:r>
            <a:r>
              <a:rPr lang="it-IT" sz="2000" dirty="0">
                <a:latin typeface="+mj-lt"/>
              </a:rPr>
              <a:t>m</a:t>
            </a:r>
            <a:r>
              <a:rPr lang="it-IT" sz="2000" dirty="0" smtClean="0">
                <a:latin typeface="+mj-lt"/>
              </a:rPr>
              <a:t>anca un’attenzione </a:t>
            </a:r>
            <a:r>
              <a:rPr lang="it-IT" sz="2000" dirty="0">
                <a:latin typeface="+mj-lt"/>
              </a:rPr>
              <a:t>specifica alla </a:t>
            </a:r>
            <a:r>
              <a:rPr lang="it-IT" sz="2000" b="1" dirty="0" smtClean="0">
                <a:latin typeface="+mj-lt"/>
              </a:rPr>
              <a:t>SANITA’ </a:t>
            </a:r>
            <a:r>
              <a:rPr lang="it-IT" sz="2000" b="1" dirty="0">
                <a:latin typeface="+mj-lt"/>
              </a:rPr>
              <a:t>PENITENZIARIA </a:t>
            </a:r>
            <a:r>
              <a:rPr lang="it-IT" sz="2000" dirty="0">
                <a:latin typeface="+mj-lt"/>
              </a:rPr>
              <a:t>(riabilitazione e ausili protesici, anche odontoiatrici</a:t>
            </a:r>
            <a:r>
              <a:rPr lang="it-IT" sz="2000" dirty="0" smtClean="0">
                <a:latin typeface="+mj-lt"/>
              </a:rPr>
              <a:t>) e alla garanzia dei LEA per i detenuti</a:t>
            </a:r>
          </a:p>
          <a:p>
            <a:pPr algn="just"/>
            <a:endParaRPr lang="it-IT" sz="1800" dirty="0">
              <a:latin typeface="+mj-lt"/>
            </a:endParaRPr>
          </a:p>
          <a:p>
            <a:pPr algn="just"/>
            <a:endParaRPr lang="it-IT" sz="1800"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12</a:t>
            </a:fld>
            <a:endParaRPr lang="it-IT"/>
          </a:p>
        </p:txBody>
      </p:sp>
    </p:spTree>
    <p:extLst>
      <p:ext uri="{BB962C8B-B14F-4D97-AF65-F5344CB8AC3E}">
        <p14:creationId xmlns:p14="http://schemas.microsoft.com/office/powerpoint/2010/main" val="2037008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200" b="1" dirty="0" smtClean="0"/>
              <a:t>Segue su</a:t>
            </a:r>
            <a:br>
              <a:rPr lang="it-IT" sz="3200" b="1" dirty="0" smtClean="0"/>
            </a:br>
            <a:r>
              <a:rPr lang="it-IT" sz="3200" dirty="0" smtClean="0"/>
              <a:t>Macro </a:t>
            </a:r>
            <a:r>
              <a:rPr lang="it-IT" sz="3200" dirty="0"/>
              <a:t>area </a:t>
            </a:r>
            <a:r>
              <a:rPr lang="it-IT" sz="3200" dirty="0" smtClean="0"/>
              <a:t>2 sull’ </a:t>
            </a:r>
            <a:r>
              <a:rPr lang="it-IT" sz="3200" b="1" dirty="0" smtClean="0"/>
              <a:t>Assistenza Territoriale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25000" lnSpcReduction="20000"/>
          </a:bodyPr>
          <a:lstStyle/>
          <a:p>
            <a:pPr algn="just">
              <a:lnSpc>
                <a:spcPct val="120000"/>
              </a:lnSpc>
              <a:spcAft>
                <a:spcPts val="600"/>
              </a:spcAft>
            </a:pPr>
            <a:r>
              <a:rPr lang="it-IT" sz="8000" dirty="0" smtClean="0">
                <a:latin typeface="+mj-lt"/>
              </a:rPr>
              <a:t>..che è opportuno prevedere l’inserimento dello </a:t>
            </a:r>
            <a:r>
              <a:rPr lang="it-IT" sz="8000" b="1" dirty="0" smtClean="0">
                <a:latin typeface="+mj-lt"/>
              </a:rPr>
              <a:t>PSICOLOGO DELLE CURE PRIMARIE </a:t>
            </a:r>
            <a:r>
              <a:rPr lang="it-IT" sz="8000" dirty="0" smtClean="0">
                <a:latin typeface="+mj-lt"/>
              </a:rPr>
              <a:t>integrato nell’équipe con medici di medicina generale (MMG) e pediatri di libera scelta (PLS)</a:t>
            </a:r>
          </a:p>
          <a:p>
            <a:pPr algn="just">
              <a:lnSpc>
                <a:spcPct val="120000"/>
              </a:lnSpc>
              <a:spcAft>
                <a:spcPts val="600"/>
              </a:spcAft>
            </a:pPr>
            <a:r>
              <a:rPr lang="it-IT" sz="8000" dirty="0" smtClean="0">
                <a:latin typeface="+mj-lt"/>
              </a:rPr>
              <a:t>..che riconoscere maggiore rilievo della </a:t>
            </a:r>
            <a:r>
              <a:rPr lang="it-IT" sz="8000" b="1" dirty="0" smtClean="0">
                <a:latin typeface="+mj-lt"/>
              </a:rPr>
              <a:t>PSICOLOGIA nei LEA </a:t>
            </a:r>
            <a:r>
              <a:rPr lang="it-IT" sz="8000" dirty="0" smtClean="0">
                <a:latin typeface="+mj-lt"/>
              </a:rPr>
              <a:t>significa riconoscere ad essa un ruolo preventivo e pro-attivo nel disagio, nella salute mentale e anche, più in generale, nel mantenimento dello stato di salute in presenza di una malattia </a:t>
            </a:r>
          </a:p>
          <a:p>
            <a:pPr algn="just">
              <a:lnSpc>
                <a:spcPct val="120000"/>
              </a:lnSpc>
              <a:spcAft>
                <a:spcPts val="600"/>
              </a:spcAft>
            </a:pPr>
            <a:r>
              <a:rPr lang="it-IT" sz="8000" dirty="0" smtClean="0">
                <a:latin typeface="+mj-lt"/>
              </a:rPr>
              <a:t>..che sarebbe auspicabile una sinergia tra pubblico e privato nella </a:t>
            </a:r>
            <a:r>
              <a:rPr lang="it-IT" sz="8000" b="1" dirty="0" smtClean="0">
                <a:latin typeface="+mj-lt"/>
              </a:rPr>
              <a:t>certificazione</a:t>
            </a:r>
            <a:r>
              <a:rPr lang="it-IT" sz="8000" dirty="0" smtClean="0">
                <a:latin typeface="+mj-lt"/>
              </a:rPr>
              <a:t> e presa in carico dei disturbi specifici dell’apprendimento </a:t>
            </a:r>
            <a:r>
              <a:rPr lang="it-IT" sz="8000" b="1" dirty="0" smtClean="0">
                <a:latin typeface="+mj-lt"/>
              </a:rPr>
              <a:t>(DSA) nelle scuole</a:t>
            </a:r>
          </a:p>
          <a:p>
            <a:pPr algn="just">
              <a:lnSpc>
                <a:spcPct val="120000"/>
              </a:lnSpc>
              <a:spcAft>
                <a:spcPts val="600"/>
              </a:spcAft>
            </a:pPr>
            <a:r>
              <a:rPr lang="it-IT" sz="8000" dirty="0" smtClean="0">
                <a:latin typeface="+mj-lt"/>
              </a:rPr>
              <a:t>..che servono </a:t>
            </a:r>
            <a:r>
              <a:rPr lang="it-IT" sz="8000" b="1" dirty="0" smtClean="0">
                <a:latin typeface="+mj-lt"/>
              </a:rPr>
              <a:t>più cure territoriali </a:t>
            </a:r>
            <a:r>
              <a:rPr lang="it-IT" sz="8000" dirty="0" smtClean="0">
                <a:latin typeface="+mj-lt"/>
              </a:rPr>
              <a:t>per la </a:t>
            </a:r>
            <a:r>
              <a:rPr lang="it-IT" sz="8000" b="1" dirty="0" smtClean="0">
                <a:latin typeface="+mj-lt"/>
              </a:rPr>
              <a:t>SALUTE MENTALE </a:t>
            </a:r>
            <a:r>
              <a:rPr lang="it-IT" sz="8000" dirty="0" smtClean="0">
                <a:latin typeface="+mj-lt"/>
              </a:rPr>
              <a:t>(con un Pronto soccorso territoriale psichiatrico) e meno ricoveri in psichiatria</a:t>
            </a:r>
          </a:p>
          <a:p>
            <a:pPr algn="just"/>
            <a:endParaRPr lang="it-IT" sz="8000" dirty="0">
              <a:latin typeface="+mj-lt"/>
            </a:endParaRPr>
          </a:p>
          <a:p>
            <a:pPr algn="just"/>
            <a:endParaRPr lang="it-IT" sz="2900" dirty="0">
              <a:latin typeface="+mj-lt"/>
            </a:endParaRPr>
          </a:p>
          <a:p>
            <a:pPr algn="just"/>
            <a:endParaRPr lang="it-IT" sz="2000" dirty="0">
              <a:latin typeface="+mj-lt"/>
            </a:endParaRPr>
          </a:p>
          <a:p>
            <a:pPr algn="just"/>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13</a:t>
            </a:fld>
            <a:endParaRPr lang="it-IT"/>
          </a:p>
        </p:txBody>
      </p:sp>
    </p:spTree>
    <p:extLst>
      <p:ext uri="{BB962C8B-B14F-4D97-AF65-F5344CB8AC3E}">
        <p14:creationId xmlns:p14="http://schemas.microsoft.com/office/powerpoint/2010/main" val="69220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200" b="1" dirty="0" smtClean="0"/>
              <a:t>Segue su</a:t>
            </a:r>
            <a:br>
              <a:rPr lang="it-IT" sz="3200" b="1" dirty="0" smtClean="0"/>
            </a:br>
            <a:r>
              <a:rPr lang="it-IT" sz="3200" dirty="0" smtClean="0"/>
              <a:t>Macro </a:t>
            </a:r>
            <a:r>
              <a:rPr lang="it-IT" sz="3200" dirty="0"/>
              <a:t>area </a:t>
            </a:r>
            <a:r>
              <a:rPr lang="it-IT" sz="3200" dirty="0" smtClean="0"/>
              <a:t>2 sull’ </a:t>
            </a:r>
            <a:r>
              <a:rPr lang="it-IT" sz="3200" b="1" dirty="0" smtClean="0"/>
              <a:t>Assistenza Territoriale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algn="just"/>
            <a:r>
              <a:rPr lang="it-IT" sz="2000" dirty="0"/>
              <a:t>..</a:t>
            </a:r>
            <a:r>
              <a:rPr lang="it-IT" sz="2000" dirty="0">
                <a:latin typeface="+mj-lt"/>
              </a:rPr>
              <a:t>che nella presa in carico integrata delle persone con disabilità è richiesta </a:t>
            </a:r>
            <a:r>
              <a:rPr lang="it-IT" sz="2000" b="1" dirty="0">
                <a:latin typeface="+mj-lt"/>
              </a:rPr>
              <a:t>l’autorappresentazione e l’auto determinazione</a:t>
            </a:r>
            <a:r>
              <a:rPr lang="it-IT" sz="2000" dirty="0">
                <a:latin typeface="+mj-lt"/>
              </a:rPr>
              <a:t> (Vedi MA4)</a:t>
            </a:r>
          </a:p>
          <a:p>
            <a:pPr algn="just"/>
            <a:r>
              <a:rPr lang="it-IT" sz="2000" dirty="0">
                <a:latin typeface="+mj-lt"/>
              </a:rPr>
              <a:t>…che condividete l’utilità del  </a:t>
            </a:r>
            <a:r>
              <a:rPr lang="it-IT" sz="2000" b="1" dirty="0">
                <a:latin typeface="+mj-lt"/>
              </a:rPr>
              <a:t>Budget di salute </a:t>
            </a:r>
            <a:r>
              <a:rPr lang="it-IT" sz="2000" dirty="0">
                <a:latin typeface="+mj-lt"/>
              </a:rPr>
              <a:t>e lo ritenete uno strumento interessante, ma ancora sperimentale e poco definito</a:t>
            </a:r>
          </a:p>
          <a:p>
            <a:pPr algn="just"/>
            <a:r>
              <a:rPr lang="it-IT" sz="2000" dirty="0" smtClean="0">
                <a:latin typeface="+mj-lt"/>
              </a:rPr>
              <a:t>..che valutate i servizi oggi offerti alle persone con disabilità incentrati </a:t>
            </a:r>
            <a:r>
              <a:rPr lang="it-IT" sz="2000" b="1" dirty="0" smtClean="0">
                <a:latin typeface="+mj-lt"/>
              </a:rPr>
              <a:t>più </a:t>
            </a:r>
            <a:r>
              <a:rPr lang="it-IT" sz="2000" b="1" dirty="0">
                <a:latin typeface="+mj-lt"/>
              </a:rPr>
              <a:t>sull’età </a:t>
            </a:r>
            <a:r>
              <a:rPr lang="it-IT" sz="2000" b="1" dirty="0" smtClean="0">
                <a:latin typeface="+mj-lt"/>
              </a:rPr>
              <a:t>adulta</a:t>
            </a:r>
            <a:r>
              <a:rPr lang="it-IT" sz="2000" dirty="0" smtClean="0">
                <a:latin typeface="+mj-lt"/>
              </a:rPr>
              <a:t>. (Vedi MA4)</a:t>
            </a:r>
          </a:p>
          <a:p>
            <a:pPr algn="just">
              <a:lnSpc>
                <a:spcPct val="120000"/>
              </a:lnSpc>
            </a:pPr>
            <a:r>
              <a:rPr lang="it-IT" sz="2000" dirty="0" smtClean="0">
                <a:latin typeface="+mj-lt"/>
              </a:rPr>
              <a:t>..che è necessario un potenziamento </a:t>
            </a:r>
            <a:r>
              <a:rPr lang="it-IT" sz="2000" dirty="0">
                <a:latin typeface="+mj-lt"/>
              </a:rPr>
              <a:t>del Servizio di Assistenza Domiciliare </a:t>
            </a:r>
            <a:r>
              <a:rPr lang="it-IT" sz="2000" b="1" dirty="0" smtClean="0">
                <a:latin typeface="+mj-lt"/>
              </a:rPr>
              <a:t>(SAD) </a:t>
            </a:r>
            <a:r>
              <a:rPr lang="it-IT" sz="2000" dirty="0" smtClean="0">
                <a:latin typeface="+mj-lt"/>
              </a:rPr>
              <a:t>tramite più operatori sociosanitari (OSS)</a:t>
            </a:r>
            <a:endParaRPr lang="it-IT" sz="2000" dirty="0">
              <a:latin typeface="+mj-lt"/>
            </a:endParaRPr>
          </a:p>
          <a:p>
            <a:pPr algn="just"/>
            <a:r>
              <a:rPr lang="it-IT" sz="2000" dirty="0" smtClean="0">
                <a:latin typeface="+mj-lt"/>
              </a:rPr>
              <a:t>..che le Unità Speciali di Continuità Assistenziale (</a:t>
            </a:r>
            <a:r>
              <a:rPr lang="it-IT" sz="2000" b="1" dirty="0" smtClean="0">
                <a:latin typeface="+mj-lt"/>
              </a:rPr>
              <a:t>USCA) </a:t>
            </a:r>
            <a:r>
              <a:rPr lang="it-IT" sz="2000" dirty="0" smtClean="0">
                <a:latin typeface="+mj-lt"/>
              </a:rPr>
              <a:t>nate durante</a:t>
            </a:r>
            <a:r>
              <a:rPr lang="it-IT" sz="2000" b="1" dirty="0" smtClean="0">
                <a:latin typeface="+mj-lt"/>
              </a:rPr>
              <a:t> </a:t>
            </a:r>
            <a:r>
              <a:rPr lang="it-IT" sz="2000" dirty="0" smtClean="0">
                <a:latin typeface="+mj-lt"/>
              </a:rPr>
              <a:t> la </a:t>
            </a:r>
            <a:r>
              <a:rPr lang="it-IT" sz="2000" dirty="0">
                <a:latin typeface="+mj-lt"/>
              </a:rPr>
              <a:t>pandemia </a:t>
            </a:r>
            <a:r>
              <a:rPr lang="it-IT" sz="2000" dirty="0" smtClean="0">
                <a:latin typeface="+mj-lt"/>
              </a:rPr>
              <a:t>sono state molto utili e che pertanto occorre assegnare loro un </a:t>
            </a:r>
            <a:r>
              <a:rPr lang="it-IT" sz="2000" dirty="0">
                <a:latin typeface="+mj-lt"/>
              </a:rPr>
              <a:t>impegno </a:t>
            </a:r>
            <a:r>
              <a:rPr lang="it-IT" sz="2000" dirty="0" smtClean="0">
                <a:latin typeface="+mj-lt"/>
              </a:rPr>
              <a:t>anche nella </a:t>
            </a:r>
            <a:r>
              <a:rPr lang="it-IT" sz="2000" dirty="0">
                <a:latin typeface="+mj-lt"/>
              </a:rPr>
              <a:t>cronicità e nella </a:t>
            </a:r>
            <a:r>
              <a:rPr lang="it-IT" sz="2000" dirty="0" smtClean="0">
                <a:latin typeface="+mj-lt"/>
              </a:rPr>
              <a:t>fragilità in tempo ordinario </a:t>
            </a:r>
          </a:p>
          <a:p>
            <a:pPr algn="just"/>
            <a:endParaRPr lang="it-IT" sz="2000" dirty="0" smtClean="0">
              <a:latin typeface="+mj-lt"/>
            </a:endParaRPr>
          </a:p>
          <a:p>
            <a:pPr algn="just"/>
            <a:endParaRPr lang="it-IT" sz="2000"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14</a:t>
            </a:fld>
            <a:endParaRPr lang="it-IT"/>
          </a:p>
        </p:txBody>
      </p:sp>
    </p:spTree>
    <p:extLst>
      <p:ext uri="{BB962C8B-B14F-4D97-AF65-F5344CB8AC3E}">
        <p14:creationId xmlns:p14="http://schemas.microsoft.com/office/powerpoint/2010/main" val="2873618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txBody>
          <a:bodyPr/>
          <a:lstStyle/>
          <a:p>
            <a:r>
              <a:rPr lang="it-IT" sz="3200" b="1" dirty="0" smtClean="0"/>
              <a:t>Segue su</a:t>
            </a:r>
            <a:br>
              <a:rPr lang="it-IT" sz="3200" b="1" dirty="0" smtClean="0"/>
            </a:br>
            <a:r>
              <a:rPr lang="it-IT" sz="3200" dirty="0" smtClean="0"/>
              <a:t>Macro </a:t>
            </a:r>
            <a:r>
              <a:rPr lang="it-IT" sz="3200" dirty="0"/>
              <a:t>area </a:t>
            </a:r>
            <a:r>
              <a:rPr lang="it-IT" sz="3200" dirty="0" smtClean="0"/>
              <a:t>2 sull’ </a:t>
            </a:r>
            <a:r>
              <a:rPr lang="it-IT" sz="3200" b="1" dirty="0" smtClean="0"/>
              <a:t>Assistenza Territoriale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85000" lnSpcReduction="20000"/>
          </a:bodyPr>
          <a:lstStyle/>
          <a:p>
            <a:pPr marL="114300" indent="0" algn="just">
              <a:buNone/>
            </a:pPr>
            <a:endParaRPr lang="it-IT" sz="800" dirty="0" smtClean="0">
              <a:latin typeface="+mj-lt"/>
            </a:endParaRPr>
          </a:p>
          <a:p>
            <a:pPr algn="just">
              <a:lnSpc>
                <a:spcPct val="120000"/>
              </a:lnSpc>
              <a:spcAft>
                <a:spcPts val="600"/>
              </a:spcAft>
            </a:pPr>
            <a:r>
              <a:rPr lang="it-IT" dirty="0">
                <a:latin typeface="+mj-lt"/>
              </a:rPr>
              <a:t>..che ritenete importante </a:t>
            </a:r>
            <a:r>
              <a:rPr lang="it-IT" b="1" dirty="0">
                <a:latin typeface="+mj-lt"/>
              </a:rPr>
              <a:t>assegnare un ruolo a figure non solo mediche specialistiche  </a:t>
            </a:r>
            <a:r>
              <a:rPr lang="it-IT" dirty="0">
                <a:latin typeface="+mj-lt"/>
              </a:rPr>
              <a:t>ma anche di psicologi, fisioterapisti, nutrizionisti… in tutte le équipe miste e integrate per la presa in carico della </a:t>
            </a:r>
            <a:r>
              <a:rPr lang="it-IT" b="1" dirty="0">
                <a:latin typeface="+mj-lt"/>
              </a:rPr>
              <a:t>cronicità</a:t>
            </a:r>
            <a:r>
              <a:rPr lang="it-IT" dirty="0">
                <a:latin typeface="+mj-lt"/>
              </a:rPr>
              <a:t>, della </a:t>
            </a:r>
            <a:r>
              <a:rPr lang="it-IT" b="1" dirty="0">
                <a:latin typeface="+mj-lt"/>
              </a:rPr>
              <a:t>fragilità</a:t>
            </a:r>
            <a:r>
              <a:rPr lang="it-IT" dirty="0">
                <a:latin typeface="+mj-lt"/>
              </a:rPr>
              <a:t> e delle persone con </a:t>
            </a:r>
            <a:r>
              <a:rPr lang="it-IT" b="1" dirty="0">
                <a:latin typeface="+mj-lt"/>
              </a:rPr>
              <a:t>disabilità</a:t>
            </a:r>
            <a:r>
              <a:rPr lang="it-IT" dirty="0">
                <a:latin typeface="+mj-lt"/>
              </a:rPr>
              <a:t> e delle patologie complesse in generale</a:t>
            </a:r>
          </a:p>
          <a:p>
            <a:pPr algn="just">
              <a:lnSpc>
                <a:spcPct val="120000"/>
              </a:lnSpc>
              <a:spcAft>
                <a:spcPts val="600"/>
              </a:spcAft>
            </a:pPr>
            <a:r>
              <a:rPr lang="it-IT" dirty="0" smtClean="0">
                <a:latin typeface="+mj-lt"/>
              </a:rPr>
              <a:t>…</a:t>
            </a:r>
            <a:r>
              <a:rPr lang="it-IT" dirty="0">
                <a:latin typeface="+mj-lt"/>
              </a:rPr>
              <a:t>che richiedete </a:t>
            </a:r>
            <a:r>
              <a:rPr lang="it-IT" b="1" dirty="0">
                <a:latin typeface="+mj-lt"/>
              </a:rPr>
              <a:t>maggiori informazioni sulla riorganizzazione </a:t>
            </a:r>
            <a:r>
              <a:rPr lang="it-IT" dirty="0">
                <a:latin typeface="+mj-lt"/>
              </a:rPr>
              <a:t>dell’assistenza residenziale e sulla destinazione delle attuali  </a:t>
            </a:r>
            <a:r>
              <a:rPr lang="it-IT" b="1" dirty="0">
                <a:latin typeface="+mj-lt"/>
              </a:rPr>
              <a:t>MICROCOMUNITÀ</a:t>
            </a:r>
            <a:r>
              <a:rPr lang="it-IT" dirty="0">
                <a:latin typeface="+mj-lt"/>
              </a:rPr>
              <a:t> (quale rapporto pubbliche/private?)</a:t>
            </a:r>
          </a:p>
          <a:p>
            <a:pPr algn="just">
              <a:lnSpc>
                <a:spcPct val="120000"/>
              </a:lnSpc>
              <a:spcAft>
                <a:spcPts val="600"/>
              </a:spcAft>
            </a:pPr>
            <a:r>
              <a:rPr lang="it-IT" dirty="0" smtClean="0">
                <a:latin typeface="+mj-lt"/>
              </a:rPr>
              <a:t>..</a:t>
            </a:r>
            <a:r>
              <a:rPr lang="it-IT" dirty="0">
                <a:latin typeface="+mj-lt"/>
              </a:rPr>
              <a:t>che richiedete </a:t>
            </a:r>
            <a:r>
              <a:rPr lang="it-IT" b="1" dirty="0">
                <a:latin typeface="+mj-lt"/>
              </a:rPr>
              <a:t>maggiore coinvolgimento </a:t>
            </a:r>
            <a:r>
              <a:rPr lang="it-IT" dirty="0">
                <a:latin typeface="+mj-lt"/>
              </a:rPr>
              <a:t>e partecipazione delle </a:t>
            </a:r>
            <a:r>
              <a:rPr lang="it-IT" b="1" dirty="0">
                <a:latin typeface="+mj-lt"/>
              </a:rPr>
              <a:t>famiglie </a:t>
            </a:r>
            <a:r>
              <a:rPr lang="it-IT" dirty="0">
                <a:latin typeface="+mj-lt"/>
              </a:rPr>
              <a:t>nelle prese in carico che necessitano di protocolli clinico assistenziali prolungati e articolati tra più figure professionali sanitarie e sociali</a:t>
            </a:r>
          </a:p>
          <a:p>
            <a:pPr algn="just">
              <a:lnSpc>
                <a:spcPct val="120000"/>
              </a:lnSpc>
              <a:spcAft>
                <a:spcPts val="600"/>
              </a:spcAft>
            </a:pPr>
            <a:r>
              <a:rPr lang="it-IT" dirty="0" smtClean="0">
                <a:latin typeface="+mj-lt"/>
              </a:rPr>
              <a:t>..</a:t>
            </a:r>
            <a:r>
              <a:rPr lang="it-IT" dirty="0">
                <a:latin typeface="+mj-lt"/>
              </a:rPr>
              <a:t>che sarebbe utile </a:t>
            </a:r>
            <a:r>
              <a:rPr lang="it-IT" b="1" dirty="0">
                <a:latin typeface="+mj-lt"/>
              </a:rPr>
              <a:t>riconoscere un ruolo ai volontari </a:t>
            </a:r>
            <a:r>
              <a:rPr lang="it-IT" dirty="0">
                <a:latin typeface="+mj-lt"/>
              </a:rPr>
              <a:t>nei centri multidisciplinari come, ad esempio, la </a:t>
            </a:r>
            <a:r>
              <a:rPr lang="it-IT" dirty="0" err="1">
                <a:latin typeface="+mj-lt"/>
              </a:rPr>
              <a:t>Breast</a:t>
            </a:r>
            <a:r>
              <a:rPr lang="it-IT" dirty="0">
                <a:latin typeface="+mj-lt"/>
              </a:rPr>
              <a:t> Unit ospedaliera</a:t>
            </a:r>
          </a:p>
          <a:p>
            <a:pPr algn="just"/>
            <a:endParaRPr lang="it-IT" sz="2000" dirty="0" smtClean="0">
              <a:latin typeface="+mj-lt"/>
            </a:endParaRPr>
          </a:p>
          <a:p>
            <a:pPr algn="just"/>
            <a:endParaRPr lang="it-IT" sz="800" dirty="0" smtClean="0">
              <a:latin typeface="+mj-lt"/>
            </a:endParaRPr>
          </a:p>
          <a:p>
            <a:pPr algn="just"/>
            <a:endParaRPr lang="it-IT" sz="2000" dirty="0">
              <a:latin typeface="+mj-lt"/>
            </a:endParaRPr>
          </a:p>
          <a:p>
            <a:pPr algn="just"/>
            <a:endParaRPr lang="it-IT" sz="2000" dirty="0" smtClean="0">
              <a:latin typeface="+mj-lt"/>
            </a:endParaRPr>
          </a:p>
          <a:p>
            <a:pPr algn="just"/>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15</a:t>
            </a:fld>
            <a:endParaRPr lang="it-IT"/>
          </a:p>
        </p:txBody>
      </p:sp>
    </p:spTree>
    <p:extLst>
      <p:ext uri="{BB962C8B-B14F-4D97-AF65-F5344CB8AC3E}">
        <p14:creationId xmlns:p14="http://schemas.microsoft.com/office/powerpoint/2010/main" val="2793776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60000"/>
              <a:lumOff val="40000"/>
            </a:schemeClr>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3</a:t>
            </a:r>
            <a:r>
              <a:rPr lang="it-IT" sz="3200" b="1" dirty="0"/>
              <a:t> </a:t>
            </a:r>
            <a:r>
              <a:rPr lang="it-IT" sz="3200" dirty="0"/>
              <a:t>sull’ </a:t>
            </a:r>
            <a:r>
              <a:rPr lang="it-IT" sz="3200" b="1" dirty="0"/>
              <a:t>Assistenza Ospedaliera</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Autofit/>
          </a:bodyPr>
          <a:lstStyle/>
          <a:p>
            <a:pPr algn="just"/>
            <a:r>
              <a:rPr lang="it-IT" sz="1800" dirty="0" smtClean="0">
                <a:latin typeface="+mj-lt"/>
              </a:rPr>
              <a:t>..che si registrano consensi sullo </a:t>
            </a:r>
            <a:r>
              <a:rPr lang="it-IT" sz="1800" b="1" dirty="0" smtClean="0">
                <a:latin typeface="+mj-lt"/>
              </a:rPr>
              <a:t>sblocco dello stallo lavori </a:t>
            </a:r>
            <a:r>
              <a:rPr lang="it-IT" sz="1800" dirty="0" smtClean="0">
                <a:latin typeface="+mj-lt"/>
              </a:rPr>
              <a:t>e sull’ospedale NUOVO  - che non è la ristrutturazione del vecchio Parini - ma che  l’opera richiede ancora la </a:t>
            </a:r>
            <a:r>
              <a:rPr lang="it-IT" sz="1800" b="1" dirty="0" smtClean="0">
                <a:latin typeface="+mj-lt"/>
              </a:rPr>
              <a:t>valutazione del Comune di Aosta </a:t>
            </a:r>
            <a:r>
              <a:rPr lang="it-IT" sz="1800" dirty="0" smtClean="0">
                <a:latin typeface="+mj-lt"/>
              </a:rPr>
              <a:t>sull’impatto del Progetto nella città (viabilità, parcheggi…)</a:t>
            </a:r>
          </a:p>
          <a:p>
            <a:pPr algn="just"/>
            <a:r>
              <a:rPr lang="it-IT" sz="1800" b="1" dirty="0" smtClean="0">
                <a:latin typeface="+mj-lt"/>
              </a:rPr>
              <a:t>… che richiedete più informazione pubblica </a:t>
            </a:r>
            <a:r>
              <a:rPr lang="it-IT" sz="1800" dirty="0" smtClean="0">
                <a:latin typeface="+mj-lt"/>
              </a:rPr>
              <a:t>sull’ospedale del FUTURO (struttura, funzioni, capacità…) incluse le informazioni sui costi e sui tempi di realizzo  e …che è necessario prevedere una maggiore </a:t>
            </a:r>
            <a:r>
              <a:rPr lang="it-IT" sz="1800" b="1" dirty="0" smtClean="0">
                <a:latin typeface="+mj-lt"/>
              </a:rPr>
              <a:t>UMANIZZAZIONE</a:t>
            </a:r>
            <a:r>
              <a:rPr lang="it-IT" sz="1800" dirty="0" smtClean="0">
                <a:latin typeface="+mj-lt"/>
              </a:rPr>
              <a:t> nei ricoveri (più volontari in corsia, migliore accoglienza delle persone con disabilità nel Progetto DAMA, più confort per pazienti e visitatori)</a:t>
            </a:r>
          </a:p>
          <a:p>
            <a:pPr algn="just"/>
            <a:r>
              <a:rPr lang="it-IT" sz="1800" dirty="0" smtClean="0">
                <a:latin typeface="+mj-lt"/>
              </a:rPr>
              <a:t>…che si registrano consensi sul concetto di Ospedale in </a:t>
            </a:r>
            <a:r>
              <a:rPr lang="it-IT" sz="1800" b="1" dirty="0" smtClean="0">
                <a:latin typeface="+mj-lt"/>
              </a:rPr>
              <a:t>RETE </a:t>
            </a:r>
            <a:r>
              <a:rPr lang="it-IT" sz="1800" dirty="0" smtClean="0">
                <a:latin typeface="+mj-lt"/>
              </a:rPr>
              <a:t>sia con il TERRITORIO sia con altri Ospedali EXTRA REGIONALI, ma che serve </a:t>
            </a:r>
            <a:r>
              <a:rPr lang="it-IT" sz="1800" b="1" dirty="0" smtClean="0">
                <a:latin typeface="+mj-lt"/>
              </a:rPr>
              <a:t>più informazione </a:t>
            </a:r>
            <a:r>
              <a:rPr lang="it-IT" sz="1800" dirty="0" smtClean="0">
                <a:latin typeface="+mj-lt"/>
              </a:rPr>
              <a:t>sui contenuti delle Reti in termini di assistenza per i cittadini  e …che sulla </a:t>
            </a:r>
            <a:r>
              <a:rPr lang="it-IT" sz="1800" b="1" dirty="0" smtClean="0">
                <a:latin typeface="+mj-lt"/>
              </a:rPr>
              <a:t>MOBILITA’ sanitaria</a:t>
            </a:r>
            <a:r>
              <a:rPr lang="it-IT" sz="1800" dirty="0" smtClean="0">
                <a:latin typeface="+mj-lt"/>
              </a:rPr>
              <a:t> occorre valutare quale favorire e quale trattenere con investimenti mirati e, fatto salvo il diritto di scelta di ciascuno, governare la fuga presso centri di eccellenza fuori regione </a:t>
            </a:r>
          </a:p>
        </p:txBody>
      </p:sp>
      <p:sp>
        <p:nvSpPr>
          <p:cNvPr id="4" name="Segnaposto data 3"/>
          <p:cNvSpPr>
            <a:spLocks noGrp="1"/>
          </p:cNvSpPr>
          <p:nvPr>
            <p:ph type="dt" sz="half" idx="10"/>
          </p:nvPr>
        </p:nvSpPr>
        <p:spPr/>
        <p:txBody>
          <a:bodyPr/>
          <a:lstStyle/>
          <a:p>
            <a:endParaRPr lang="it-IT" dirty="0" smtClean="0"/>
          </a:p>
          <a:p>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16</a:t>
            </a:fld>
            <a:endParaRPr lang="it-IT"/>
          </a:p>
        </p:txBody>
      </p:sp>
    </p:spTree>
    <p:extLst>
      <p:ext uri="{BB962C8B-B14F-4D97-AF65-F5344CB8AC3E}">
        <p14:creationId xmlns:p14="http://schemas.microsoft.com/office/powerpoint/2010/main" val="3635984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just">
              <a:buNone/>
            </a:pPr>
            <a:r>
              <a:rPr lang="it-IT" sz="2000" dirty="0" smtClean="0">
                <a:latin typeface="+mj-lt"/>
              </a:rPr>
              <a:t>…che serve una </a:t>
            </a:r>
            <a:r>
              <a:rPr lang="it-IT" sz="2000" b="1" dirty="0" smtClean="0">
                <a:latin typeface="+mj-lt"/>
              </a:rPr>
              <a:t>Riforma</a:t>
            </a:r>
            <a:r>
              <a:rPr lang="it-IT" sz="2000" dirty="0" smtClean="0">
                <a:latin typeface="+mj-lt"/>
              </a:rPr>
              <a:t> complessiva dei </a:t>
            </a:r>
            <a:r>
              <a:rPr lang="it-IT" sz="2000" b="1" dirty="0" smtClean="0">
                <a:latin typeface="+mj-lt"/>
              </a:rPr>
              <a:t>SERVIZI e interventi per le persone con DISABILITÀ </a:t>
            </a:r>
            <a:r>
              <a:rPr lang="it-IT" sz="2000" dirty="0" smtClean="0">
                <a:latin typeface="+mj-lt"/>
              </a:rPr>
              <a:t>erogati sul territorio regionale, anche ai sensi della recente legge quadro sulla disabilità</a:t>
            </a:r>
            <a:endParaRPr lang="it-IT" sz="2000" b="1" dirty="0" smtClean="0">
              <a:latin typeface="+mj-lt"/>
            </a:endParaRPr>
          </a:p>
          <a:p>
            <a:pPr marL="114300" indent="0" algn="just">
              <a:buNone/>
            </a:pPr>
            <a:r>
              <a:rPr lang="it-IT" sz="2000" dirty="0" smtClean="0">
                <a:latin typeface="+mj-lt"/>
              </a:rPr>
              <a:t>...che occorre modificare la </a:t>
            </a:r>
            <a:r>
              <a:rPr lang="it-IT" sz="2000" b="1" dirty="0" smtClean="0">
                <a:latin typeface="+mj-lt"/>
              </a:rPr>
              <a:t>CULTURA</a:t>
            </a:r>
            <a:r>
              <a:rPr lang="it-IT" sz="2000" dirty="0" smtClean="0">
                <a:latin typeface="+mj-lt"/>
              </a:rPr>
              <a:t> stessa della disabilità nell’ambito della programmazione e della presa in carico integrata da parte degli OPERATORI, anche attraverso percorsi formativi specifici</a:t>
            </a:r>
          </a:p>
          <a:p>
            <a:pPr marL="114300" indent="0" algn="just">
              <a:buNone/>
            </a:pPr>
            <a:r>
              <a:rPr lang="it-IT" sz="2000" dirty="0" smtClean="0">
                <a:latin typeface="+mj-lt"/>
              </a:rPr>
              <a:t>…che occorre prevedere </a:t>
            </a:r>
            <a:r>
              <a:rPr lang="it-IT" sz="2000" b="1" dirty="0" smtClean="0">
                <a:latin typeface="+mj-lt"/>
              </a:rPr>
              <a:t>l’autodeterminazione e la partecipazione </a:t>
            </a:r>
            <a:r>
              <a:rPr lang="it-IT" sz="2000" dirty="0" smtClean="0">
                <a:latin typeface="+mj-lt"/>
              </a:rPr>
              <a:t>delle famiglie e delle stesse persone con disabilità nell’elaborazione del progetto di vita PERSONALIZZATO</a:t>
            </a:r>
          </a:p>
          <a:p>
            <a:pPr marL="114300" indent="0" algn="just">
              <a:buNone/>
            </a:pPr>
            <a:r>
              <a:rPr lang="it-IT" sz="2000" dirty="0" smtClean="0">
                <a:latin typeface="+mj-lt"/>
              </a:rPr>
              <a:t>..che si rende necessario porre un’attenzione specifica alla </a:t>
            </a:r>
            <a:r>
              <a:rPr lang="it-IT" sz="2000" b="1" dirty="0" smtClean="0">
                <a:latin typeface="+mj-lt"/>
              </a:rPr>
              <a:t>disabilità nei minori </a:t>
            </a:r>
            <a:r>
              <a:rPr lang="it-IT" sz="2000" dirty="0" smtClean="0">
                <a:latin typeface="+mj-lt"/>
              </a:rPr>
              <a:t>in ottica non solo assistenziale e standardizzata ma </a:t>
            </a:r>
            <a:r>
              <a:rPr lang="it-IT" sz="2000" b="1" dirty="0" smtClean="0">
                <a:latin typeface="+mj-lt"/>
              </a:rPr>
              <a:t>INDIVIDUALE e PERSONALIZZATA</a:t>
            </a:r>
            <a:r>
              <a:rPr lang="it-IT" sz="2000" dirty="0" smtClean="0">
                <a:latin typeface="+mj-lt"/>
              </a:rPr>
              <a:t>, prevedendo anche misure di sostegno economico dedicate</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17</a:t>
            </a:fld>
            <a:endParaRPr lang="it-IT"/>
          </a:p>
        </p:txBody>
      </p:sp>
    </p:spTree>
    <p:extLst>
      <p:ext uri="{BB962C8B-B14F-4D97-AF65-F5344CB8AC3E}">
        <p14:creationId xmlns:p14="http://schemas.microsoft.com/office/powerpoint/2010/main" val="3284317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lvl="0" indent="0" algn="just">
              <a:buClr>
                <a:srgbClr val="4F81BD"/>
              </a:buClr>
              <a:buNone/>
            </a:pPr>
            <a:r>
              <a:rPr lang="it-IT" sz="2000" dirty="0" smtClean="0">
                <a:solidFill>
                  <a:prstClr val="black"/>
                </a:solidFill>
                <a:latin typeface="Cambria"/>
              </a:rPr>
              <a:t>…</a:t>
            </a:r>
            <a:r>
              <a:rPr lang="it-IT" sz="2000" dirty="0">
                <a:solidFill>
                  <a:prstClr val="black"/>
                </a:solidFill>
                <a:latin typeface="Cambria"/>
              </a:rPr>
              <a:t>che occorre estendere le </a:t>
            </a:r>
            <a:r>
              <a:rPr lang="it-IT" sz="2000" b="1" dirty="0">
                <a:solidFill>
                  <a:prstClr val="black"/>
                </a:solidFill>
                <a:latin typeface="Cambria"/>
              </a:rPr>
              <a:t>misure di sostegno economico </a:t>
            </a:r>
            <a:r>
              <a:rPr lang="it-IT" sz="2000" dirty="0">
                <a:solidFill>
                  <a:prstClr val="black"/>
                </a:solidFill>
                <a:latin typeface="Cambria"/>
              </a:rPr>
              <a:t>per la </a:t>
            </a:r>
            <a:r>
              <a:rPr lang="it-IT" sz="2000" b="1" dirty="0" smtClean="0">
                <a:solidFill>
                  <a:prstClr val="black"/>
                </a:solidFill>
                <a:latin typeface="Cambria"/>
              </a:rPr>
              <a:t>VITA INDIPENDENTE </a:t>
            </a:r>
            <a:r>
              <a:rPr lang="it-IT" sz="2000" dirty="0" smtClean="0">
                <a:solidFill>
                  <a:prstClr val="black"/>
                </a:solidFill>
                <a:latin typeface="Cambria"/>
              </a:rPr>
              <a:t>a </a:t>
            </a:r>
            <a:r>
              <a:rPr lang="it-IT" sz="2000" dirty="0">
                <a:solidFill>
                  <a:prstClr val="black"/>
                </a:solidFill>
                <a:latin typeface="Cambria"/>
              </a:rPr>
              <a:t>favore delle persone con disabilità </a:t>
            </a:r>
            <a:r>
              <a:rPr lang="it-IT" sz="2000" b="1" dirty="0">
                <a:solidFill>
                  <a:prstClr val="black"/>
                </a:solidFill>
                <a:latin typeface="Cambria"/>
              </a:rPr>
              <a:t>cognitiva</a:t>
            </a:r>
            <a:r>
              <a:rPr lang="it-IT" sz="2000" dirty="0">
                <a:solidFill>
                  <a:prstClr val="black"/>
                </a:solidFill>
                <a:latin typeface="Cambria"/>
              </a:rPr>
              <a:t> oltre che fisica</a:t>
            </a:r>
          </a:p>
          <a:p>
            <a:pPr marL="114300" lvl="0" indent="0" algn="just">
              <a:buClr>
                <a:srgbClr val="4F81BD"/>
              </a:buClr>
              <a:buNone/>
            </a:pPr>
            <a:r>
              <a:rPr lang="it-IT" sz="2000" dirty="0">
                <a:solidFill>
                  <a:prstClr val="black"/>
                </a:solidFill>
                <a:latin typeface="Cambria"/>
              </a:rPr>
              <a:t>…che si rende necessario condividere una puntuale </a:t>
            </a:r>
            <a:r>
              <a:rPr lang="it-IT" sz="2000" b="1" dirty="0">
                <a:solidFill>
                  <a:prstClr val="black"/>
                </a:solidFill>
                <a:latin typeface="Cambria"/>
              </a:rPr>
              <a:t>analisi dei bisogni </a:t>
            </a:r>
            <a:r>
              <a:rPr lang="it-IT" sz="2000" dirty="0">
                <a:solidFill>
                  <a:prstClr val="black"/>
                </a:solidFill>
                <a:latin typeface="Cambria"/>
              </a:rPr>
              <a:t>e delle risorse territoriali inerenti le persone con disabilità e le persone non autosufficienti</a:t>
            </a:r>
          </a:p>
          <a:p>
            <a:pPr marL="114300" lvl="0" indent="0" algn="just">
              <a:buClr>
                <a:srgbClr val="4F81BD"/>
              </a:buClr>
              <a:buNone/>
            </a:pPr>
            <a:r>
              <a:rPr lang="it-IT" sz="2000" dirty="0">
                <a:solidFill>
                  <a:prstClr val="black"/>
                </a:solidFill>
                <a:latin typeface="Cambria"/>
              </a:rPr>
              <a:t>…che occorre porre attenzione alle </a:t>
            </a:r>
            <a:r>
              <a:rPr lang="it-IT" sz="2000" b="1" dirty="0" smtClean="0">
                <a:solidFill>
                  <a:prstClr val="black"/>
                </a:solidFill>
                <a:latin typeface="Cambria"/>
              </a:rPr>
              <a:t>DIMISSIONI </a:t>
            </a:r>
            <a:r>
              <a:rPr lang="it-IT" sz="2000" dirty="0" smtClean="0">
                <a:solidFill>
                  <a:prstClr val="black"/>
                </a:solidFill>
                <a:latin typeface="Cambria"/>
              </a:rPr>
              <a:t>delle </a:t>
            </a:r>
            <a:r>
              <a:rPr lang="it-IT" sz="2000" dirty="0">
                <a:solidFill>
                  <a:prstClr val="black"/>
                </a:solidFill>
                <a:latin typeface="Cambria"/>
              </a:rPr>
              <a:t>persone non autosufficienti dai presidi ospedalieri al fine di assicurare l’adeguata assistenza non solo </a:t>
            </a:r>
            <a:r>
              <a:rPr lang="it-IT" sz="2000" dirty="0" smtClean="0">
                <a:solidFill>
                  <a:prstClr val="black"/>
                </a:solidFill>
                <a:latin typeface="Cambria"/>
              </a:rPr>
              <a:t>sanitaria, </a:t>
            </a:r>
            <a:r>
              <a:rPr lang="it-IT" sz="2000" dirty="0">
                <a:solidFill>
                  <a:prstClr val="black"/>
                </a:solidFill>
                <a:latin typeface="Cambria"/>
              </a:rPr>
              <a:t>ma anche </a:t>
            </a:r>
            <a:r>
              <a:rPr lang="it-IT" sz="2000" dirty="0" smtClean="0">
                <a:solidFill>
                  <a:prstClr val="black"/>
                </a:solidFill>
                <a:latin typeface="Cambria"/>
              </a:rPr>
              <a:t>sociale, prioritariamente presso </a:t>
            </a:r>
            <a:r>
              <a:rPr lang="it-IT" sz="2000" dirty="0">
                <a:solidFill>
                  <a:prstClr val="black"/>
                </a:solidFill>
                <a:latin typeface="Cambria"/>
              </a:rPr>
              <a:t>il rispettivo </a:t>
            </a:r>
            <a:r>
              <a:rPr lang="it-IT" sz="2000" b="1" dirty="0" smtClean="0">
                <a:solidFill>
                  <a:prstClr val="black"/>
                </a:solidFill>
                <a:latin typeface="Cambria"/>
              </a:rPr>
              <a:t>domicilio</a:t>
            </a:r>
          </a:p>
          <a:p>
            <a:pPr marL="114300" lvl="0" indent="0" algn="just">
              <a:buClr>
                <a:srgbClr val="4F81BD"/>
              </a:buClr>
              <a:buNone/>
            </a:pPr>
            <a:r>
              <a:rPr lang="it-IT" sz="2000" dirty="0">
                <a:solidFill>
                  <a:prstClr val="black"/>
                </a:solidFill>
                <a:latin typeface="Cambria"/>
              </a:rPr>
              <a:t>…che occorre potenziare i </a:t>
            </a:r>
            <a:r>
              <a:rPr lang="it-IT" sz="2000" b="1" dirty="0">
                <a:solidFill>
                  <a:prstClr val="black"/>
                </a:solidFill>
                <a:latin typeface="Cambria"/>
              </a:rPr>
              <a:t>SOSTEGNI ECONOMICI </a:t>
            </a:r>
            <a:r>
              <a:rPr lang="it-IT" sz="2000" dirty="0">
                <a:solidFill>
                  <a:prstClr val="black"/>
                </a:solidFill>
                <a:latin typeface="Cambria"/>
              </a:rPr>
              <a:t>per garantire il </a:t>
            </a:r>
            <a:r>
              <a:rPr lang="it-IT" sz="2000" b="1" dirty="0">
                <a:solidFill>
                  <a:prstClr val="black"/>
                </a:solidFill>
                <a:latin typeface="Cambria"/>
              </a:rPr>
              <a:t>mantenimento a domicilio </a:t>
            </a:r>
            <a:r>
              <a:rPr lang="it-IT" sz="2000" dirty="0">
                <a:solidFill>
                  <a:prstClr val="black"/>
                </a:solidFill>
                <a:latin typeface="Cambria"/>
              </a:rPr>
              <a:t>delle persone non autosufficienti che si avvalgono di un’assistenza privata e che al suddetto personale venga garantita un’adeguata </a:t>
            </a:r>
            <a:r>
              <a:rPr lang="it-IT" sz="2000" b="1" dirty="0">
                <a:solidFill>
                  <a:prstClr val="black"/>
                </a:solidFill>
                <a:latin typeface="Cambria"/>
              </a:rPr>
              <a:t>FORMAZIONE</a:t>
            </a:r>
            <a:r>
              <a:rPr lang="it-IT" sz="2000" dirty="0">
                <a:solidFill>
                  <a:prstClr val="black"/>
                </a:solidFill>
                <a:latin typeface="Cambria"/>
              </a:rPr>
              <a:t> </a:t>
            </a:r>
            <a:endParaRPr lang="it-IT" sz="2000" b="1" dirty="0" smtClean="0">
              <a:solidFill>
                <a:prstClr val="black"/>
              </a:solidFill>
              <a:latin typeface="Cambria"/>
            </a:endParaRPr>
          </a:p>
          <a:p>
            <a:pPr marL="114300" lvl="0" indent="0" algn="just">
              <a:buClr>
                <a:srgbClr val="4F81BD"/>
              </a:buClr>
              <a:buNone/>
            </a:pPr>
            <a:endParaRPr lang="it-IT" sz="2000" dirty="0">
              <a:solidFill>
                <a:prstClr val="black"/>
              </a:solidFill>
              <a:latin typeface="Cambria"/>
            </a:endParaRPr>
          </a:p>
          <a:p>
            <a:pPr marL="114300" indent="0" algn="just">
              <a:buNone/>
            </a:pPr>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18</a:t>
            </a:fld>
            <a:endParaRPr lang="it-IT"/>
          </a:p>
        </p:txBody>
      </p:sp>
    </p:spTree>
    <p:extLst>
      <p:ext uri="{BB962C8B-B14F-4D97-AF65-F5344CB8AC3E}">
        <p14:creationId xmlns:p14="http://schemas.microsoft.com/office/powerpoint/2010/main" val="157585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lvl="0" indent="0" algn="just">
              <a:buClr>
                <a:srgbClr val="4F81BD"/>
              </a:buClr>
              <a:buNone/>
            </a:pPr>
            <a:r>
              <a:rPr lang="it-IT" sz="2000" dirty="0" smtClean="0">
                <a:latin typeface="+mj-lt"/>
              </a:rPr>
              <a:t>……</a:t>
            </a:r>
            <a:r>
              <a:rPr lang="it-IT" sz="2000" dirty="0">
                <a:latin typeface="+mj-lt"/>
              </a:rPr>
              <a:t>che occorre potenziare i SERVIZI DOMICILIARI per le persone anziane garantendo un’erogazione uniforme su tutto il territorio regionale </a:t>
            </a:r>
            <a:endParaRPr lang="it-IT" sz="2000" dirty="0" smtClean="0">
              <a:latin typeface="+mj-lt"/>
            </a:endParaRPr>
          </a:p>
          <a:p>
            <a:pPr marL="114300" indent="0" algn="just">
              <a:buNone/>
            </a:pPr>
            <a:r>
              <a:rPr lang="it-IT" sz="2000" dirty="0" smtClean="0">
                <a:latin typeface="+mj-lt"/>
              </a:rPr>
              <a:t>…</a:t>
            </a:r>
            <a:r>
              <a:rPr lang="it-IT" sz="2000" dirty="0">
                <a:latin typeface="+mj-lt"/>
              </a:rPr>
              <a:t>che si rende necessario promuovere </a:t>
            </a:r>
            <a:r>
              <a:rPr lang="it-IT" sz="2000" dirty="0" smtClean="0">
                <a:latin typeface="+mj-lt"/>
              </a:rPr>
              <a:t>l’</a:t>
            </a:r>
            <a:r>
              <a:rPr lang="it-IT" sz="2000" b="1" dirty="0" smtClean="0">
                <a:latin typeface="+mj-lt"/>
              </a:rPr>
              <a:t>INVECCHIAMENTO ATTIVO </a:t>
            </a:r>
            <a:r>
              <a:rPr lang="it-IT" sz="2000" dirty="0" smtClean="0">
                <a:latin typeface="+mj-lt"/>
              </a:rPr>
              <a:t>mediante </a:t>
            </a:r>
            <a:r>
              <a:rPr lang="it-IT" sz="2000" dirty="0">
                <a:latin typeface="+mj-lt"/>
              </a:rPr>
              <a:t>iniziative di socializzazione, di aggregazione e </a:t>
            </a:r>
            <a:r>
              <a:rPr lang="it-IT" sz="2000" dirty="0" smtClean="0">
                <a:latin typeface="+mj-lt"/>
              </a:rPr>
              <a:t>tramite l’organizzazione </a:t>
            </a:r>
            <a:r>
              <a:rPr lang="it-IT" sz="2000" dirty="0">
                <a:latin typeface="+mj-lt"/>
              </a:rPr>
              <a:t>di attività che garantiscano il </a:t>
            </a:r>
            <a:r>
              <a:rPr lang="it-IT" sz="2000" b="1" dirty="0">
                <a:latin typeface="+mj-lt"/>
              </a:rPr>
              <a:t>mantenimento delle capacità residue</a:t>
            </a:r>
          </a:p>
          <a:p>
            <a:pPr marL="114300" indent="0" algn="just">
              <a:buNone/>
            </a:pPr>
            <a:r>
              <a:rPr lang="it-IT" sz="2000" dirty="0">
                <a:latin typeface="+mj-lt"/>
              </a:rPr>
              <a:t>…che occorre promuovere </a:t>
            </a:r>
            <a:r>
              <a:rPr lang="it-IT" sz="2000" b="1" dirty="0">
                <a:latin typeface="+mj-lt"/>
              </a:rPr>
              <a:t>servizi di co-</a:t>
            </a:r>
            <a:r>
              <a:rPr lang="it-IT" sz="2000" b="1" dirty="0" err="1">
                <a:latin typeface="+mj-lt"/>
              </a:rPr>
              <a:t>housing</a:t>
            </a:r>
            <a:r>
              <a:rPr lang="it-IT" sz="2000" b="1" dirty="0">
                <a:latin typeface="+mj-lt"/>
              </a:rPr>
              <a:t> </a:t>
            </a:r>
            <a:r>
              <a:rPr lang="it-IT" sz="2000" dirty="0">
                <a:latin typeface="+mj-lt"/>
              </a:rPr>
              <a:t>in favore degli anziani autosufficienti o parzialmente autosufficienti così come servizi di co-</a:t>
            </a:r>
            <a:r>
              <a:rPr lang="it-IT" sz="2000" dirty="0" err="1">
                <a:latin typeface="+mj-lt"/>
              </a:rPr>
              <a:t>housing</a:t>
            </a:r>
            <a:r>
              <a:rPr lang="it-IT" sz="2000" dirty="0">
                <a:latin typeface="+mj-lt"/>
              </a:rPr>
              <a:t> per le persone con disabilità</a:t>
            </a:r>
          </a:p>
          <a:p>
            <a:pPr marL="114300" indent="0" algn="just">
              <a:buNone/>
            </a:pPr>
            <a:r>
              <a:rPr lang="it-IT" sz="2000" dirty="0" smtClean="0">
                <a:latin typeface="+mj-lt"/>
              </a:rPr>
              <a:t>…</a:t>
            </a:r>
            <a:r>
              <a:rPr lang="it-IT" sz="2000" dirty="0">
                <a:latin typeface="+mj-lt"/>
              </a:rPr>
              <a:t>che si rende necessario declinare le modalità di </a:t>
            </a:r>
            <a:r>
              <a:rPr lang="it-IT" sz="2000" b="1" dirty="0">
                <a:latin typeface="+mj-lt"/>
              </a:rPr>
              <a:t>valorizzazione</a:t>
            </a:r>
            <a:r>
              <a:rPr lang="it-IT" sz="2000" dirty="0">
                <a:latin typeface="+mj-lt"/>
              </a:rPr>
              <a:t> dell’attività dei </a:t>
            </a:r>
            <a:r>
              <a:rPr lang="it-IT" sz="2000" b="1" dirty="0" err="1">
                <a:latin typeface="+mj-lt"/>
              </a:rPr>
              <a:t>caregivers</a:t>
            </a:r>
            <a:r>
              <a:rPr lang="it-IT" sz="2000" dirty="0">
                <a:latin typeface="+mj-lt"/>
              </a:rPr>
              <a:t> nella cura e sostegno delle persone anziane e delle persone con </a:t>
            </a:r>
            <a:r>
              <a:rPr lang="it-IT" sz="2000" dirty="0" smtClean="0">
                <a:latin typeface="+mj-lt"/>
              </a:rPr>
              <a:t>disabilità</a:t>
            </a:r>
          </a:p>
          <a:p>
            <a:pPr marL="114300" indent="0" algn="just">
              <a:buNone/>
            </a:pPr>
            <a:endParaRPr lang="it-IT" sz="2000"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19</a:t>
            </a:fld>
            <a:endParaRPr lang="it-IT"/>
          </a:p>
        </p:txBody>
      </p:sp>
    </p:spTree>
    <p:extLst>
      <p:ext uri="{BB962C8B-B14F-4D97-AF65-F5344CB8AC3E}">
        <p14:creationId xmlns:p14="http://schemas.microsoft.com/office/powerpoint/2010/main" val="122109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r>
              <a:rPr lang="it-IT" sz="3200" dirty="0" smtClean="0"/>
              <a:t/>
            </a:r>
            <a:br>
              <a:rPr lang="it-IT" sz="3200" dirty="0" smtClean="0"/>
            </a:br>
            <a:r>
              <a:rPr lang="it-IT" sz="3200" b="1" dirty="0" smtClean="0"/>
              <a:t>Alcuni chiarimenti e informazioni  utili</a:t>
            </a:r>
            <a:br>
              <a:rPr lang="it-IT" sz="3200" b="1" dirty="0" smtClean="0"/>
            </a:br>
            <a:r>
              <a:rPr lang="it-IT" sz="3200" b="1" dirty="0" smtClean="0"/>
              <a:t>sull’iter del Piano….</a:t>
            </a:r>
            <a:br>
              <a:rPr lang="it-IT" sz="3200" b="1" dirty="0" smtClean="0"/>
            </a:br>
            <a:endParaRPr lang="it-IT" sz="28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92500" lnSpcReduction="10000"/>
          </a:bodyPr>
          <a:lstStyle/>
          <a:p>
            <a:pPr marL="114300" indent="0">
              <a:buNone/>
            </a:pPr>
            <a:r>
              <a:rPr lang="it-IT" dirty="0" smtClean="0">
                <a:latin typeface="+mj-lt"/>
              </a:rPr>
              <a:t>Il Piano è un documento politico «alto» che non dettaglia fino alle azioni perché delinea le priorità e i principi di governo sottesi alla programmazione regionale,  ed è proprio </a:t>
            </a:r>
            <a:r>
              <a:rPr lang="it-IT" b="1" dirty="0" smtClean="0">
                <a:latin typeface="+mj-lt"/>
              </a:rPr>
              <a:t>sulle priorità e sui principi </a:t>
            </a:r>
            <a:r>
              <a:rPr lang="it-IT" dirty="0" smtClean="0">
                <a:latin typeface="+mj-lt"/>
              </a:rPr>
              <a:t>che è stata chiamata la </a:t>
            </a:r>
            <a:r>
              <a:rPr lang="it-IT" b="1" dirty="0" smtClean="0">
                <a:latin typeface="+mj-lt"/>
              </a:rPr>
              <a:t>partecipazione diretta </a:t>
            </a:r>
            <a:r>
              <a:rPr lang="it-IT" dirty="0" smtClean="0">
                <a:latin typeface="+mj-lt"/>
              </a:rPr>
              <a:t>e richiesto </a:t>
            </a:r>
            <a:r>
              <a:rPr lang="it-IT" b="1" dirty="0" smtClean="0">
                <a:latin typeface="+mj-lt"/>
              </a:rPr>
              <a:t>il consenso </a:t>
            </a:r>
            <a:r>
              <a:rPr lang="it-IT" dirty="0" smtClean="0">
                <a:latin typeface="+mj-lt"/>
              </a:rPr>
              <a:t>a procedere.</a:t>
            </a:r>
          </a:p>
          <a:p>
            <a:pPr marL="114300" indent="0">
              <a:buNone/>
            </a:pPr>
            <a:endParaRPr lang="it-IT" sz="800" dirty="0" smtClean="0">
              <a:latin typeface="+mj-lt"/>
            </a:endParaRPr>
          </a:p>
          <a:p>
            <a:pPr marL="114300" indent="0">
              <a:buNone/>
            </a:pPr>
            <a:r>
              <a:rPr lang="it-IT" dirty="0" smtClean="0">
                <a:latin typeface="+mj-lt"/>
              </a:rPr>
              <a:t>Ragionare su un piano «alto» </a:t>
            </a:r>
            <a:r>
              <a:rPr lang="it-IT" b="1" dirty="0" smtClean="0">
                <a:latin typeface="+mj-lt"/>
              </a:rPr>
              <a:t>è utile </a:t>
            </a:r>
            <a:r>
              <a:rPr lang="it-IT" dirty="0" smtClean="0">
                <a:latin typeface="+mj-lt"/>
              </a:rPr>
              <a:t>perché permette di assegnare le risorse laddove le priorità sono maggiormente condivise e ritenute prioritarie e non più rinviabili.</a:t>
            </a:r>
          </a:p>
          <a:p>
            <a:pPr marL="114300" indent="0">
              <a:buNone/>
            </a:pPr>
            <a:endParaRPr lang="it-IT" sz="800" dirty="0">
              <a:latin typeface="+mj-lt"/>
            </a:endParaRPr>
          </a:p>
          <a:p>
            <a:pPr marL="114300" indent="0">
              <a:buNone/>
            </a:pPr>
            <a:r>
              <a:rPr lang="it-IT" dirty="0" smtClean="0">
                <a:latin typeface="+mj-lt"/>
              </a:rPr>
              <a:t>Su alcune questioni il Piano può risultare «</a:t>
            </a:r>
            <a:r>
              <a:rPr lang="it-IT" b="1" dirty="0" smtClean="0">
                <a:latin typeface="+mj-lt"/>
              </a:rPr>
              <a:t>troppo tecnico» </a:t>
            </a:r>
            <a:r>
              <a:rPr lang="it-IT" dirty="0" smtClean="0">
                <a:latin typeface="+mj-lt"/>
              </a:rPr>
              <a:t>alla lettura di un pubblico ampio. Per questo, ogni Macro area ha una sezione introduttiva (nel riquadro) più discorsiva e sintetica. </a:t>
            </a:r>
          </a:p>
          <a:p>
            <a:pPr marL="114300" indent="0">
              <a:buNone/>
            </a:pPr>
            <a:r>
              <a:rPr lang="it-IT" b="1" dirty="0" smtClean="0">
                <a:latin typeface="+mj-lt"/>
              </a:rPr>
              <a:t>Il senso </a:t>
            </a:r>
            <a:r>
              <a:rPr lang="it-IT" dirty="0" smtClean="0">
                <a:latin typeface="+mj-lt"/>
              </a:rPr>
              <a:t>della </a:t>
            </a:r>
            <a:r>
              <a:rPr lang="it-IT" b="1" dirty="0" smtClean="0">
                <a:latin typeface="+mj-lt"/>
              </a:rPr>
              <a:t>partecipazione diretta </a:t>
            </a:r>
            <a:r>
              <a:rPr lang="it-IT" dirty="0" smtClean="0">
                <a:latin typeface="+mj-lt"/>
              </a:rPr>
              <a:t>è anche quello di  portare all’attenzione delle istituzioni le </a:t>
            </a:r>
            <a:r>
              <a:rPr lang="it-IT" b="1" dirty="0" smtClean="0">
                <a:latin typeface="+mj-lt"/>
              </a:rPr>
              <a:t>criticità e i bisogni, </a:t>
            </a:r>
            <a:r>
              <a:rPr lang="it-IT" dirty="0" smtClean="0">
                <a:latin typeface="+mj-lt"/>
              </a:rPr>
              <a:t>poi valutati nella loro pertinenza e tradotti in contenuti nelle sezioni «più tecniche»</a:t>
            </a:r>
          </a:p>
          <a:p>
            <a:pPr marL="114300" indent="0">
              <a:buNone/>
            </a:pPr>
            <a:endParaRPr lang="it-IT"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a:t>
            </a:fld>
            <a:endParaRPr lang="it-IT"/>
          </a:p>
        </p:txBody>
      </p:sp>
    </p:spTree>
    <p:extLst>
      <p:ext uri="{BB962C8B-B14F-4D97-AF65-F5344CB8AC3E}">
        <p14:creationId xmlns:p14="http://schemas.microsoft.com/office/powerpoint/2010/main" val="577339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just">
              <a:buNone/>
            </a:pPr>
            <a:r>
              <a:rPr lang="it-IT" sz="2000" dirty="0" smtClean="0">
                <a:latin typeface="+mj-lt"/>
              </a:rPr>
              <a:t>...che occorre intervenire sui servizi esistenti sia in termini quantitativi che qualitativi, al fine di garantire una reale </a:t>
            </a:r>
            <a:r>
              <a:rPr lang="it-IT" sz="2000" b="1" dirty="0" smtClean="0">
                <a:latin typeface="+mj-lt"/>
              </a:rPr>
              <a:t>INCLUSIONE</a:t>
            </a:r>
            <a:r>
              <a:rPr lang="it-IT" sz="2000" dirty="0" smtClean="0">
                <a:latin typeface="+mj-lt"/>
              </a:rPr>
              <a:t> delle persone non autosufficienti e delle persone con disabilità, quali ad esempio i servizi connessi alla mobilità, all’accesso ai servizi, agli ausili…</a:t>
            </a:r>
          </a:p>
          <a:p>
            <a:pPr marL="114300" indent="0" algn="just">
              <a:buNone/>
            </a:pPr>
            <a:r>
              <a:rPr lang="it-IT" sz="2000" dirty="0">
                <a:latin typeface="+mj-lt"/>
              </a:rPr>
              <a:t>…che occorre sviluppare maggiormente  i </a:t>
            </a:r>
            <a:r>
              <a:rPr lang="it-IT" sz="2000" b="1" dirty="0">
                <a:latin typeface="+mj-lt"/>
              </a:rPr>
              <a:t>CENTRI DI AGGREGAZIONE  E DI INCONTRO per le F</a:t>
            </a:r>
            <a:r>
              <a:rPr lang="it-IT" sz="2000" b="1" dirty="0" smtClean="0">
                <a:latin typeface="+mj-lt"/>
              </a:rPr>
              <a:t>amiglie</a:t>
            </a:r>
            <a:r>
              <a:rPr lang="it-IT" sz="2000" dirty="0" smtClean="0">
                <a:latin typeface="+mj-lt"/>
              </a:rPr>
              <a:t> </a:t>
            </a:r>
            <a:r>
              <a:rPr lang="it-IT" sz="2000" dirty="0">
                <a:latin typeface="+mj-lt"/>
              </a:rPr>
              <a:t>evitandone l’isolamento</a:t>
            </a:r>
          </a:p>
          <a:p>
            <a:pPr marL="114300" indent="0" algn="just">
              <a:buNone/>
            </a:pPr>
            <a:r>
              <a:rPr lang="it-IT" sz="2000" dirty="0">
                <a:latin typeface="+mj-lt"/>
              </a:rPr>
              <a:t>…che si rende necessario valorizzare il </a:t>
            </a:r>
            <a:r>
              <a:rPr lang="it-IT" sz="2000" b="1" dirty="0">
                <a:latin typeface="+mj-lt"/>
              </a:rPr>
              <a:t>ruolo attivo </a:t>
            </a:r>
            <a:r>
              <a:rPr lang="it-IT" sz="2000" dirty="0">
                <a:latin typeface="+mj-lt"/>
              </a:rPr>
              <a:t>delle famiglie sia nella co-progettazione dei servizi, sia in qualità di </a:t>
            </a:r>
            <a:r>
              <a:rPr lang="it-IT" sz="2000" b="1" dirty="0" smtClean="0">
                <a:latin typeface="+mj-lt"/>
              </a:rPr>
              <a:t>RISORSA</a:t>
            </a:r>
            <a:r>
              <a:rPr lang="it-IT" sz="2000" dirty="0" smtClean="0">
                <a:latin typeface="+mj-lt"/>
              </a:rPr>
              <a:t> </a:t>
            </a:r>
            <a:r>
              <a:rPr lang="it-IT" sz="2000" dirty="0">
                <a:latin typeface="+mj-lt"/>
              </a:rPr>
              <a:t>per il benessere della comunità</a:t>
            </a:r>
          </a:p>
          <a:p>
            <a:pPr marL="114300" indent="0" algn="just">
              <a:buNone/>
            </a:pPr>
            <a:r>
              <a:rPr lang="it-IT" sz="2000" dirty="0">
                <a:latin typeface="+mj-lt"/>
              </a:rPr>
              <a:t>…che occorre declinare maggiormente l’obiettivo di creare una </a:t>
            </a:r>
            <a:r>
              <a:rPr lang="it-IT" sz="2000" b="1" dirty="0" smtClean="0">
                <a:latin typeface="+mj-lt"/>
              </a:rPr>
              <a:t>COMUNITÀ «AMICA DELLA FAMIGLIA» </a:t>
            </a:r>
            <a:r>
              <a:rPr lang="it-IT" sz="2000" dirty="0" smtClean="0">
                <a:latin typeface="+mj-lt"/>
              </a:rPr>
              <a:t>che </a:t>
            </a:r>
            <a:r>
              <a:rPr lang="it-IT" sz="2000" dirty="0">
                <a:latin typeface="+mj-lt"/>
              </a:rPr>
              <a:t>preveda degli interventi e dei servizi in favore della </a:t>
            </a:r>
            <a:r>
              <a:rPr lang="it-IT" sz="2000" b="1" dirty="0">
                <a:latin typeface="+mj-lt"/>
              </a:rPr>
              <a:t>natalità</a:t>
            </a:r>
          </a:p>
          <a:p>
            <a:pPr marL="114300" indent="0" algn="just">
              <a:buNone/>
            </a:pPr>
            <a:endParaRPr lang="it-IT" sz="2000" dirty="0" smtClean="0">
              <a:latin typeface="+mj-lt"/>
            </a:endParaRPr>
          </a:p>
          <a:p>
            <a:pPr marL="114300" indent="0" algn="just">
              <a:buNone/>
            </a:pPr>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20</a:t>
            </a:fld>
            <a:endParaRPr lang="it-IT"/>
          </a:p>
        </p:txBody>
      </p:sp>
    </p:spTree>
    <p:extLst>
      <p:ext uri="{BB962C8B-B14F-4D97-AF65-F5344CB8AC3E}">
        <p14:creationId xmlns:p14="http://schemas.microsoft.com/office/powerpoint/2010/main" val="3388707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92500"/>
          </a:bodyPr>
          <a:lstStyle/>
          <a:p>
            <a:pPr marL="114300" indent="0" algn="just">
              <a:buNone/>
            </a:pPr>
            <a:r>
              <a:rPr lang="it-IT" dirty="0" smtClean="0">
                <a:latin typeface="+mj-lt"/>
              </a:rPr>
              <a:t>…che si rende necessario prevedere l’</a:t>
            </a:r>
            <a:r>
              <a:rPr lang="it-IT" b="1" dirty="0" smtClean="0">
                <a:latin typeface="+mj-lt"/>
              </a:rPr>
              <a:t>INTEGRAZIONE</a:t>
            </a:r>
            <a:r>
              <a:rPr lang="it-IT" dirty="0" smtClean="0">
                <a:latin typeface="+mj-lt"/>
              </a:rPr>
              <a:t> tra le </a:t>
            </a:r>
            <a:r>
              <a:rPr lang="it-IT" b="1" dirty="0" smtClean="0">
                <a:latin typeface="+mj-lt"/>
              </a:rPr>
              <a:t>politiche di settore</a:t>
            </a:r>
            <a:r>
              <a:rPr lang="it-IT" dirty="0" smtClean="0">
                <a:latin typeface="+mj-lt"/>
              </a:rPr>
              <a:t> in quanto i differenti ambiti di programmazione hanno ricadute sul </a:t>
            </a:r>
            <a:r>
              <a:rPr lang="it-IT" b="1" dirty="0" smtClean="0">
                <a:latin typeface="+mj-lt"/>
              </a:rPr>
              <a:t>sistema famiglia</a:t>
            </a:r>
          </a:p>
          <a:p>
            <a:pPr marL="114300" indent="0" algn="just">
              <a:buNone/>
            </a:pPr>
            <a:r>
              <a:rPr lang="it-IT" dirty="0" smtClean="0">
                <a:latin typeface="+mj-lt"/>
              </a:rPr>
              <a:t>…che occorre attivare interventi di </a:t>
            </a:r>
            <a:r>
              <a:rPr lang="it-IT" b="1" dirty="0" smtClean="0">
                <a:latin typeface="+mj-lt"/>
              </a:rPr>
              <a:t>contrasto alla povertà </a:t>
            </a:r>
            <a:r>
              <a:rPr lang="it-IT" dirty="0" smtClean="0">
                <a:latin typeface="+mj-lt"/>
              </a:rPr>
              <a:t>e all’</a:t>
            </a:r>
            <a:r>
              <a:rPr lang="it-IT" b="1" dirty="0" smtClean="0">
                <a:latin typeface="+mj-lt"/>
              </a:rPr>
              <a:t>esclusione sociale </a:t>
            </a:r>
            <a:r>
              <a:rPr lang="it-IT" dirty="0" smtClean="0">
                <a:latin typeface="+mj-lt"/>
              </a:rPr>
              <a:t>che prevedano l’accompagnamento e il sostegno degli individui in relazione alle rispettive e diversificate fragilità e non soltanto dal punto di vista lavorativo o economico</a:t>
            </a:r>
          </a:p>
          <a:p>
            <a:pPr marL="114300" indent="0" algn="just">
              <a:buNone/>
            </a:pPr>
            <a:r>
              <a:rPr lang="it-IT" dirty="0" smtClean="0">
                <a:latin typeface="+mj-lt"/>
              </a:rPr>
              <a:t>…che si rende necessario fronteggiare il processo di impoverimento mediante un </a:t>
            </a:r>
            <a:r>
              <a:rPr lang="it-IT" b="1" dirty="0" smtClean="0">
                <a:latin typeface="+mj-lt"/>
              </a:rPr>
              <a:t>APPROCCIO MULTIDISCIPLINARE </a:t>
            </a:r>
            <a:r>
              <a:rPr lang="it-IT" dirty="0" smtClean="0">
                <a:latin typeface="+mj-lt"/>
              </a:rPr>
              <a:t>e integrato favorendo il coinvolgimento degli enti del </a:t>
            </a:r>
            <a:r>
              <a:rPr lang="it-IT" b="1" dirty="0" smtClean="0">
                <a:latin typeface="+mj-lt"/>
              </a:rPr>
              <a:t>Terzo settore</a:t>
            </a:r>
          </a:p>
          <a:p>
            <a:pPr marL="114300" indent="0" algn="just">
              <a:buNone/>
            </a:pPr>
            <a:r>
              <a:rPr lang="it-IT" dirty="0" smtClean="0">
                <a:latin typeface="+mj-lt"/>
              </a:rPr>
              <a:t>…che occorre valorizzare il </a:t>
            </a:r>
            <a:r>
              <a:rPr lang="it-IT" b="1" dirty="0" smtClean="0">
                <a:latin typeface="+mj-lt"/>
              </a:rPr>
              <a:t>ruolo centrale dell’Assistente </a:t>
            </a:r>
            <a:r>
              <a:rPr lang="it-IT" b="1" dirty="0">
                <a:latin typeface="+mj-lt"/>
              </a:rPr>
              <a:t>S</a:t>
            </a:r>
            <a:r>
              <a:rPr lang="it-IT" b="1" dirty="0" smtClean="0">
                <a:latin typeface="+mj-lt"/>
              </a:rPr>
              <a:t>ociale </a:t>
            </a:r>
            <a:r>
              <a:rPr lang="it-IT" dirty="0" smtClean="0">
                <a:latin typeface="+mj-lt"/>
              </a:rPr>
              <a:t>in tutti i contesti multidisciplinari di presa in carico e di assistenza promuovendo una FORMAZIONE CONTINUA E STRUTTURATA</a:t>
            </a:r>
          </a:p>
          <a:p>
            <a:pPr algn="just"/>
            <a:endParaRPr lang="it-IT" sz="2000" dirty="0" smtClean="0">
              <a:latin typeface="+mj-lt"/>
            </a:endParaRPr>
          </a:p>
          <a:p>
            <a:pPr algn="just"/>
            <a:endParaRPr lang="it-IT" sz="2000" dirty="0" smtClean="0">
              <a:latin typeface="+mj-lt"/>
            </a:endParaRPr>
          </a:p>
          <a:p>
            <a:pPr algn="just"/>
            <a:endParaRPr lang="it-IT" sz="2000" dirty="0" smtClean="0">
              <a:latin typeface="+mj-lt"/>
            </a:endParaRPr>
          </a:p>
          <a:p>
            <a:pPr algn="just"/>
            <a:endParaRPr lang="it-IT" sz="2000" dirty="0" smtClean="0">
              <a:latin typeface="+mj-lt"/>
            </a:endParaRPr>
          </a:p>
          <a:p>
            <a:pPr algn="just"/>
            <a:endParaRPr lang="it-IT" sz="2000" dirty="0">
              <a:latin typeface="+mj-lt"/>
            </a:endParaRPr>
          </a:p>
          <a:p>
            <a:pPr algn="just"/>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21</a:t>
            </a:fld>
            <a:endParaRPr lang="it-IT"/>
          </a:p>
        </p:txBody>
      </p:sp>
    </p:spTree>
    <p:extLst>
      <p:ext uri="{BB962C8B-B14F-4D97-AF65-F5344CB8AC3E}">
        <p14:creationId xmlns:p14="http://schemas.microsoft.com/office/powerpoint/2010/main" val="2018938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solidFill>
                  <a:srgbClr val="1F497D"/>
                </a:solidFill>
              </a:rPr>
              <a:t>COSA CI AVETE  DETTO </a:t>
            </a:r>
            <a:r>
              <a:rPr lang="it-IT" sz="3200" dirty="0">
                <a:solidFill>
                  <a:srgbClr val="1F497D"/>
                </a:solidFill>
              </a:rPr>
              <a:t>in merito alla</a:t>
            </a:r>
            <a:r>
              <a:rPr lang="it-IT" sz="3200" b="1" dirty="0" smtClean="0"/>
              <a:t/>
            </a:r>
            <a:br>
              <a:rPr lang="it-IT" sz="3200" b="1" dirty="0" smtClean="0"/>
            </a:br>
            <a:r>
              <a:rPr lang="it-IT" sz="3200" dirty="0" smtClean="0"/>
              <a:t>Macro </a:t>
            </a:r>
            <a:r>
              <a:rPr lang="it-IT" sz="3200" dirty="0"/>
              <a:t>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just">
              <a:buNone/>
            </a:pPr>
            <a:r>
              <a:rPr lang="it-IT" sz="2000" dirty="0" smtClean="0">
                <a:latin typeface="+mj-lt"/>
              </a:rPr>
              <a:t>…</a:t>
            </a:r>
            <a:r>
              <a:rPr lang="it-IT" sz="2000" dirty="0">
                <a:latin typeface="+mj-lt"/>
              </a:rPr>
              <a:t>che occorre chiarire </a:t>
            </a:r>
            <a:r>
              <a:rPr lang="it-IT" sz="2000" dirty="0" smtClean="0">
                <a:latin typeface="+mj-lt"/>
              </a:rPr>
              <a:t>maggiormente le </a:t>
            </a:r>
            <a:r>
              <a:rPr lang="it-IT" sz="2000" b="1" dirty="0" smtClean="0">
                <a:latin typeface="+mj-lt"/>
              </a:rPr>
              <a:t>COMPETENZE</a:t>
            </a:r>
            <a:r>
              <a:rPr lang="it-IT" sz="2000" dirty="0" smtClean="0">
                <a:latin typeface="+mj-lt"/>
              </a:rPr>
              <a:t> </a:t>
            </a:r>
            <a:r>
              <a:rPr lang="it-IT" sz="2000" dirty="0">
                <a:latin typeface="+mj-lt"/>
              </a:rPr>
              <a:t>e le funzioni dell’</a:t>
            </a:r>
            <a:r>
              <a:rPr lang="it-IT" sz="2000" b="1" dirty="0">
                <a:latin typeface="+mj-lt"/>
              </a:rPr>
              <a:t>Ente strumentale </a:t>
            </a:r>
            <a:r>
              <a:rPr lang="it-IT" sz="2000" dirty="0">
                <a:latin typeface="+mj-lt"/>
              </a:rPr>
              <a:t>per la gestione dei servizi sociali </a:t>
            </a:r>
            <a:r>
              <a:rPr lang="it-IT" sz="2000" dirty="0" smtClean="0">
                <a:latin typeface="+mj-lt"/>
              </a:rPr>
              <a:t>e </a:t>
            </a:r>
            <a:r>
              <a:rPr lang="it-IT" sz="2000" b="1" dirty="0" smtClean="0">
                <a:latin typeface="+mj-lt"/>
              </a:rPr>
              <a:t>coinvolgere</a:t>
            </a:r>
            <a:r>
              <a:rPr lang="it-IT" sz="2000" dirty="0" smtClean="0">
                <a:latin typeface="+mj-lt"/>
              </a:rPr>
              <a:t> gli enti del Terzo settore e gli </a:t>
            </a:r>
            <a:r>
              <a:rPr lang="it-IT" sz="2000" dirty="0">
                <a:latin typeface="+mj-lt"/>
              </a:rPr>
              <a:t>O</a:t>
            </a:r>
            <a:r>
              <a:rPr lang="it-IT" sz="2000" dirty="0" smtClean="0">
                <a:latin typeface="+mj-lt"/>
              </a:rPr>
              <a:t>rdini professionali, nella fase di concertazione e riorganizzazione dei servizi</a:t>
            </a:r>
          </a:p>
          <a:p>
            <a:pPr marL="114300" indent="0" algn="just">
              <a:buNone/>
            </a:pPr>
            <a:endParaRPr lang="it-IT" sz="800" dirty="0" smtClean="0">
              <a:latin typeface="+mj-lt"/>
            </a:endParaRPr>
          </a:p>
          <a:p>
            <a:pPr marL="114300" indent="0" algn="just">
              <a:buNone/>
            </a:pPr>
            <a:r>
              <a:rPr lang="it-IT" sz="2000" dirty="0" smtClean="0">
                <a:latin typeface="+mj-lt"/>
              </a:rPr>
              <a:t>…che occorre ribadire la «natura </a:t>
            </a:r>
            <a:r>
              <a:rPr lang="it-IT" sz="2000" b="1" dirty="0" smtClean="0">
                <a:latin typeface="+mj-lt"/>
              </a:rPr>
              <a:t>pubblica</a:t>
            </a:r>
            <a:r>
              <a:rPr lang="it-IT" sz="2000" dirty="0" smtClean="0">
                <a:latin typeface="+mj-lt"/>
              </a:rPr>
              <a:t> dei servizi assistenziali» anche in considerazione della definizione dei LEPS</a:t>
            </a:r>
          </a:p>
          <a:p>
            <a:pPr marL="114300" indent="0" algn="just">
              <a:buNone/>
            </a:pPr>
            <a:endParaRPr lang="it-IT" sz="800" dirty="0" smtClean="0">
              <a:latin typeface="+mj-lt"/>
            </a:endParaRPr>
          </a:p>
          <a:p>
            <a:pPr marL="114300" indent="0" algn="just">
              <a:buNone/>
            </a:pPr>
            <a:r>
              <a:rPr lang="it-IT" sz="2000" dirty="0" smtClean="0">
                <a:latin typeface="+mj-lt"/>
              </a:rPr>
              <a:t>…che il COINVOLGIMENTO degli enti del </a:t>
            </a:r>
            <a:r>
              <a:rPr lang="it-IT" sz="2000" b="1" dirty="0" smtClean="0">
                <a:latin typeface="+mj-lt"/>
              </a:rPr>
              <a:t>Terzo settore</a:t>
            </a:r>
            <a:r>
              <a:rPr lang="it-IT" sz="2000" dirty="0" smtClean="0">
                <a:latin typeface="+mj-lt"/>
              </a:rPr>
              <a:t>, in generale, dovrebbe essere garantito fin dalla fase di </a:t>
            </a:r>
            <a:r>
              <a:rPr lang="it-IT" sz="2000" b="1" dirty="0" smtClean="0">
                <a:latin typeface="+mj-lt"/>
              </a:rPr>
              <a:t>PROGRAMMAZIONE</a:t>
            </a:r>
            <a:r>
              <a:rPr lang="it-IT" sz="2000" dirty="0" smtClean="0">
                <a:latin typeface="+mj-lt"/>
              </a:rPr>
              <a:t> delle politiche sociali e non solo nella fase di gestione</a:t>
            </a:r>
          </a:p>
          <a:p>
            <a:pPr marL="114300" indent="0" algn="just">
              <a:buNone/>
            </a:pPr>
            <a:endParaRPr lang="it-IT" sz="800" dirty="0" smtClean="0">
              <a:latin typeface="+mj-lt"/>
            </a:endParaRPr>
          </a:p>
          <a:p>
            <a:pPr marL="114300" indent="0" algn="just">
              <a:buNone/>
            </a:pPr>
            <a:r>
              <a:rPr lang="it-IT" sz="2000" dirty="0" smtClean="0">
                <a:latin typeface="+mj-lt"/>
              </a:rPr>
              <a:t>…che occorre prevedere i </a:t>
            </a:r>
            <a:r>
              <a:rPr lang="it-IT" sz="2000" b="1" dirty="0" smtClean="0">
                <a:latin typeface="+mj-lt"/>
              </a:rPr>
              <a:t>servizi di prossimità </a:t>
            </a:r>
            <a:r>
              <a:rPr lang="it-IT" sz="2000" dirty="0" smtClean="0">
                <a:latin typeface="+mj-lt"/>
              </a:rPr>
              <a:t>nell’ambito dei Punti Unici di Accesso in quanto articolazione funzionali dei Punti medesimi</a:t>
            </a:r>
          </a:p>
          <a:p>
            <a:pPr marL="114300" indent="0" algn="just">
              <a:buNone/>
            </a:pPr>
            <a:endParaRPr lang="it-IT" sz="2000" b="1"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22</a:t>
            </a:fld>
            <a:endParaRPr lang="it-IT"/>
          </a:p>
        </p:txBody>
      </p:sp>
    </p:spTree>
    <p:extLst>
      <p:ext uri="{BB962C8B-B14F-4D97-AF65-F5344CB8AC3E}">
        <p14:creationId xmlns:p14="http://schemas.microsoft.com/office/powerpoint/2010/main" val="316138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rgbClr val="FFC000"/>
          </a:solidFill>
        </p:spPr>
        <p:txBody>
          <a:bodyPr/>
          <a:lstStyle/>
          <a:p>
            <a:r>
              <a:rPr lang="it-IT" sz="3200" b="1" dirty="0">
                <a:solidFill>
                  <a:srgbClr val="1F497D"/>
                </a:solidFill>
              </a:rPr>
              <a:t>COSA CI AVETE  DETTO </a:t>
            </a:r>
            <a:r>
              <a:rPr lang="it-IT" sz="3200" dirty="0">
                <a:solidFill>
                  <a:srgbClr val="1F497D"/>
                </a:solidFill>
              </a:rPr>
              <a:t>in merito alla</a:t>
            </a:r>
            <a:r>
              <a:rPr lang="it-IT" sz="3200" b="1" dirty="0" smtClean="0"/>
              <a:t/>
            </a:r>
            <a:br>
              <a:rPr lang="it-IT" sz="3200" b="1" dirty="0" smtClean="0"/>
            </a:br>
            <a:r>
              <a:rPr lang="it-IT" sz="3200" dirty="0" smtClean="0"/>
              <a:t>Macro </a:t>
            </a:r>
            <a:r>
              <a:rPr lang="it-IT" sz="3200" dirty="0"/>
              <a:t>area </a:t>
            </a:r>
            <a:r>
              <a:rPr lang="it-IT" sz="3200" dirty="0" smtClean="0"/>
              <a:t>4 sul </a:t>
            </a:r>
            <a:r>
              <a:rPr lang="it-IT" sz="3200" b="1" dirty="0" smtClean="0"/>
              <a:t>Welfare e servizi sociali</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lnSpcReduction="10000"/>
          </a:bodyPr>
          <a:lstStyle/>
          <a:p>
            <a:pPr marL="114300" indent="0" algn="just">
              <a:buNone/>
            </a:pPr>
            <a:r>
              <a:rPr lang="it-IT" sz="2000" dirty="0" smtClean="0">
                <a:latin typeface="+mj-lt"/>
              </a:rPr>
              <a:t>…</a:t>
            </a:r>
            <a:r>
              <a:rPr lang="it-IT" sz="2000" dirty="0">
                <a:latin typeface="+mj-lt"/>
              </a:rPr>
              <a:t>che si rende necessario definire </a:t>
            </a:r>
            <a:r>
              <a:rPr lang="it-IT" sz="2000" b="1" dirty="0" smtClean="0">
                <a:latin typeface="+mj-lt"/>
              </a:rPr>
              <a:t>OBIETTIVI</a:t>
            </a:r>
            <a:r>
              <a:rPr lang="it-IT" sz="2000" dirty="0" smtClean="0">
                <a:latin typeface="+mj-lt"/>
              </a:rPr>
              <a:t> </a:t>
            </a:r>
            <a:r>
              <a:rPr lang="it-IT" sz="2000" dirty="0">
                <a:latin typeface="+mj-lt"/>
              </a:rPr>
              <a:t>e </a:t>
            </a:r>
            <a:r>
              <a:rPr lang="it-IT" sz="2000" b="1" dirty="0" smtClean="0">
                <a:latin typeface="+mj-lt"/>
              </a:rPr>
              <a:t>TEMPI</a:t>
            </a:r>
            <a:r>
              <a:rPr lang="it-IT" sz="2000" dirty="0" smtClean="0">
                <a:latin typeface="+mj-lt"/>
              </a:rPr>
              <a:t> </a:t>
            </a:r>
            <a:r>
              <a:rPr lang="it-IT" sz="2000" dirty="0">
                <a:latin typeface="+mj-lt"/>
              </a:rPr>
              <a:t>maggiormente individuabili e quantificabili in relazione alla transizione al </a:t>
            </a:r>
            <a:r>
              <a:rPr lang="it-IT" sz="2000" b="1" dirty="0">
                <a:latin typeface="+mj-lt"/>
              </a:rPr>
              <a:t>Sistema integrato 0-6 anni</a:t>
            </a:r>
          </a:p>
          <a:p>
            <a:pPr marL="114300" indent="0" algn="just">
              <a:buNone/>
            </a:pPr>
            <a:r>
              <a:rPr lang="it-IT" sz="2000" dirty="0">
                <a:latin typeface="+mj-lt"/>
              </a:rPr>
              <a:t>…che sarebbe opportuno evidenziare i riferimenti al </a:t>
            </a:r>
            <a:r>
              <a:rPr lang="it-IT" sz="2000" b="1" dirty="0" smtClean="0">
                <a:latin typeface="+mj-lt"/>
              </a:rPr>
              <a:t>PIANO STRATEGICO REGIONALE PER LO SVILUPPO SOSTENIBILE </a:t>
            </a:r>
            <a:r>
              <a:rPr lang="it-IT" sz="2000" dirty="0" smtClean="0">
                <a:latin typeface="+mj-lt"/>
              </a:rPr>
              <a:t>in </a:t>
            </a:r>
            <a:r>
              <a:rPr lang="it-IT" sz="2000" dirty="0">
                <a:latin typeface="+mj-lt"/>
              </a:rPr>
              <a:t>relazione agli obiettivi afferenti alla Macro area 4</a:t>
            </a:r>
          </a:p>
          <a:p>
            <a:pPr marL="114300" indent="0" algn="just">
              <a:buNone/>
            </a:pPr>
            <a:r>
              <a:rPr lang="it-IT" sz="2000" dirty="0">
                <a:latin typeface="+mj-lt"/>
              </a:rPr>
              <a:t>…che occorre declinare nell’ambito della programmazione regionale quali sono gli </a:t>
            </a:r>
            <a:r>
              <a:rPr lang="it-IT" sz="2000" b="1" dirty="0">
                <a:latin typeface="+mj-lt"/>
              </a:rPr>
              <a:t>interventi</a:t>
            </a:r>
            <a:r>
              <a:rPr lang="it-IT" sz="2000" dirty="0">
                <a:latin typeface="+mj-lt"/>
              </a:rPr>
              <a:t> e i </a:t>
            </a:r>
            <a:r>
              <a:rPr lang="it-IT" sz="2000" b="1" dirty="0">
                <a:latin typeface="+mj-lt"/>
              </a:rPr>
              <a:t>servizi</a:t>
            </a:r>
            <a:r>
              <a:rPr lang="it-IT" sz="2000" dirty="0">
                <a:latin typeface="+mj-lt"/>
              </a:rPr>
              <a:t>  nell’ambito </a:t>
            </a:r>
            <a:r>
              <a:rPr lang="it-IT" sz="2000" dirty="0" smtClean="0">
                <a:latin typeface="+mj-lt"/>
              </a:rPr>
              <a:t>dell’</a:t>
            </a:r>
            <a:r>
              <a:rPr lang="it-IT" sz="2000" b="1" dirty="0" smtClean="0">
                <a:latin typeface="+mj-lt"/>
              </a:rPr>
              <a:t>IMMIGRAZIONE</a:t>
            </a:r>
            <a:r>
              <a:rPr lang="it-IT" sz="2000" dirty="0" smtClean="0">
                <a:latin typeface="+mj-lt"/>
              </a:rPr>
              <a:t> </a:t>
            </a:r>
            <a:r>
              <a:rPr lang="it-IT" sz="2000" dirty="0">
                <a:latin typeface="+mj-lt"/>
              </a:rPr>
              <a:t>che si intende promuovere nell’ambito del Piano</a:t>
            </a:r>
          </a:p>
          <a:p>
            <a:pPr marL="114300" indent="0" algn="just">
              <a:buNone/>
            </a:pPr>
            <a:r>
              <a:rPr lang="it-IT" sz="2000" dirty="0">
                <a:latin typeface="+mj-lt"/>
              </a:rPr>
              <a:t>…che si rende necessario evidenziare gli interventi e servizi a </a:t>
            </a:r>
            <a:r>
              <a:rPr lang="it-IT" sz="2000" b="1" dirty="0" smtClean="0">
                <a:latin typeface="+mj-lt"/>
              </a:rPr>
              <a:t>SOSTEGNO DELLA GENITORIALITÀ </a:t>
            </a:r>
            <a:r>
              <a:rPr lang="it-IT" sz="2000" dirty="0" smtClean="0">
                <a:latin typeface="+mj-lt"/>
              </a:rPr>
              <a:t>nelle </a:t>
            </a:r>
            <a:r>
              <a:rPr lang="it-IT" sz="2000" dirty="0">
                <a:latin typeface="+mj-lt"/>
              </a:rPr>
              <a:t>differenti fasi della vita dei figli</a:t>
            </a:r>
          </a:p>
          <a:p>
            <a:pPr marL="114300" indent="0" algn="just">
              <a:buNone/>
            </a:pPr>
            <a:r>
              <a:rPr lang="it-IT" sz="2000" dirty="0">
                <a:latin typeface="+mj-lt"/>
              </a:rPr>
              <a:t>… che occorre </a:t>
            </a:r>
            <a:r>
              <a:rPr lang="it-IT" sz="2000" dirty="0" smtClean="0">
                <a:latin typeface="+mj-lt"/>
              </a:rPr>
              <a:t>dettagliare maggiormente gli interventi e servizi che si intendono mettere in atto per contrastare la </a:t>
            </a:r>
            <a:r>
              <a:rPr lang="it-IT" sz="2000" b="1" dirty="0" smtClean="0">
                <a:latin typeface="+mj-lt"/>
              </a:rPr>
              <a:t>VIOLENZA DI GENERE</a:t>
            </a:r>
            <a:endParaRPr lang="it-IT" sz="2000" b="1"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23</a:t>
            </a:fld>
            <a:endParaRPr lang="it-IT"/>
          </a:p>
        </p:txBody>
      </p:sp>
    </p:spTree>
    <p:extLst>
      <p:ext uri="{BB962C8B-B14F-4D97-AF65-F5344CB8AC3E}">
        <p14:creationId xmlns:p14="http://schemas.microsoft.com/office/powerpoint/2010/main" val="2354105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chemeClr val="accent4">
              <a:lumMod val="40000"/>
              <a:lumOff val="60000"/>
            </a:schemeClr>
          </a:solidFill>
        </p:spPr>
        <p:txBody>
          <a:bodyPr/>
          <a:lstStyle/>
          <a:p>
            <a:r>
              <a:rPr lang="it-IT" sz="3200" b="1" dirty="0"/>
              <a:t>COSA CI AVETE  </a:t>
            </a:r>
            <a:r>
              <a:rPr lang="it-IT" sz="3200" b="1" dirty="0" smtClean="0"/>
              <a:t>DETTO </a:t>
            </a:r>
            <a:r>
              <a:rPr lang="it-IT" sz="3200" dirty="0"/>
              <a:t>in merito alla</a:t>
            </a:r>
            <a:br>
              <a:rPr lang="it-IT" sz="3200" dirty="0"/>
            </a:br>
            <a:r>
              <a:rPr lang="it-IT" sz="3200" dirty="0"/>
              <a:t>Macro area </a:t>
            </a:r>
            <a:r>
              <a:rPr lang="it-IT" sz="3200" dirty="0" smtClean="0"/>
              <a:t>5 sulla  </a:t>
            </a:r>
            <a:r>
              <a:rPr lang="it-IT" sz="3200" b="1" dirty="0" err="1" smtClean="0"/>
              <a:t>Governance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algn="just"/>
            <a:r>
              <a:rPr lang="it-IT" sz="2000" dirty="0" smtClean="0">
                <a:latin typeface="+mj-lt"/>
              </a:rPr>
              <a:t>…che manca una  </a:t>
            </a:r>
            <a:r>
              <a:rPr lang="it-IT" sz="2000" b="1" dirty="0" err="1" smtClean="0">
                <a:latin typeface="+mj-lt"/>
              </a:rPr>
              <a:t>governance</a:t>
            </a:r>
            <a:r>
              <a:rPr lang="it-IT" sz="2000" b="1" dirty="0" smtClean="0">
                <a:latin typeface="+mj-lt"/>
              </a:rPr>
              <a:t> </a:t>
            </a:r>
            <a:r>
              <a:rPr lang="it-IT" sz="2000" dirty="0" smtClean="0">
                <a:latin typeface="+mj-lt"/>
              </a:rPr>
              <a:t>(un monitoraggio) </a:t>
            </a:r>
            <a:r>
              <a:rPr lang="it-IT" sz="2000" b="1" dirty="0" smtClean="0">
                <a:latin typeface="+mj-lt"/>
              </a:rPr>
              <a:t>del Piano </a:t>
            </a:r>
            <a:r>
              <a:rPr lang="it-IT" sz="2000" dirty="0" smtClean="0">
                <a:latin typeface="+mj-lt"/>
              </a:rPr>
              <a:t>(PSBS)</a:t>
            </a:r>
          </a:p>
          <a:p>
            <a:pPr algn="just"/>
            <a:r>
              <a:rPr lang="it-IT" sz="2000" dirty="0" smtClean="0">
                <a:latin typeface="+mj-lt"/>
              </a:rPr>
              <a:t>…che serve </a:t>
            </a:r>
            <a:r>
              <a:rPr lang="it-IT" sz="2000" dirty="0">
                <a:latin typeface="+mj-lt"/>
              </a:rPr>
              <a:t>p</a:t>
            </a:r>
            <a:r>
              <a:rPr lang="it-IT" sz="2000" dirty="0" smtClean="0">
                <a:latin typeface="+mj-lt"/>
              </a:rPr>
              <a:t>iù esplicitazione dei </a:t>
            </a:r>
            <a:r>
              <a:rPr lang="it-IT" sz="2000" b="1" dirty="0" smtClean="0">
                <a:latin typeface="+mj-lt"/>
              </a:rPr>
              <a:t>fabbisogni di figure professionali </a:t>
            </a:r>
            <a:r>
              <a:rPr lang="it-IT" sz="2000" dirty="0" smtClean="0">
                <a:latin typeface="+mj-lt"/>
              </a:rPr>
              <a:t>e più programmazione delle risorse umane in ambito sanitario e sociale</a:t>
            </a:r>
          </a:p>
          <a:p>
            <a:pPr algn="just"/>
            <a:r>
              <a:rPr lang="it-IT" sz="2000" dirty="0" smtClean="0">
                <a:latin typeface="+mj-lt"/>
              </a:rPr>
              <a:t>…che va istituita con atto della Giunta la </a:t>
            </a:r>
            <a:r>
              <a:rPr lang="it-IT" sz="2000" b="1" dirty="0" smtClean="0">
                <a:latin typeface="+mj-lt"/>
              </a:rPr>
              <a:t>Consulta regionale delle professioni sanitarie </a:t>
            </a:r>
            <a:r>
              <a:rPr lang="it-IT" sz="2000" dirty="0" smtClean="0">
                <a:latin typeface="+mj-lt"/>
              </a:rPr>
              <a:t>(DM 7/1/2020) </a:t>
            </a:r>
          </a:p>
          <a:p>
            <a:pPr algn="just"/>
            <a:r>
              <a:rPr lang="it-IT" sz="2000" dirty="0" smtClean="0">
                <a:latin typeface="+mj-lt"/>
              </a:rPr>
              <a:t>…che ritenete che la prova di </a:t>
            </a:r>
            <a:r>
              <a:rPr lang="it-IT" sz="2000" b="1" dirty="0" smtClean="0">
                <a:latin typeface="+mj-lt"/>
              </a:rPr>
              <a:t>francese</a:t>
            </a:r>
            <a:r>
              <a:rPr lang="it-IT" sz="2000" dirty="0" smtClean="0">
                <a:latin typeface="+mj-lt"/>
              </a:rPr>
              <a:t> per il personale medico debba essere svolta dopo 3 anni dall’assunzione per permetterne l’apprendimento impedendo che invece sia uno sbarramento all’arruolamento necessario di alcune figure professionali carenti</a:t>
            </a:r>
          </a:p>
          <a:p>
            <a:pPr algn="just"/>
            <a:r>
              <a:rPr lang="it-IT" sz="2000" dirty="0" smtClean="0">
                <a:latin typeface="+mj-lt"/>
              </a:rPr>
              <a:t>…che occorre implementare una funzione preposta alla </a:t>
            </a:r>
            <a:r>
              <a:rPr lang="it-IT" sz="2000" b="1" dirty="0" smtClean="0">
                <a:latin typeface="+mj-lt"/>
              </a:rPr>
              <a:t>valutazione</a:t>
            </a:r>
            <a:r>
              <a:rPr lang="it-IT" sz="2000" dirty="0" smtClean="0">
                <a:latin typeface="+mj-lt"/>
              </a:rPr>
              <a:t> continua del </a:t>
            </a:r>
            <a:r>
              <a:rPr lang="it-IT" sz="2000" b="1" dirty="0" smtClean="0">
                <a:latin typeface="+mj-lt"/>
              </a:rPr>
              <a:t>benessere dei sanitari, </a:t>
            </a:r>
            <a:r>
              <a:rPr lang="it-IT" sz="2000" dirty="0" smtClean="0">
                <a:latin typeface="+mj-lt"/>
              </a:rPr>
              <a:t>evitando il </a:t>
            </a:r>
            <a:r>
              <a:rPr lang="it-IT" sz="2000" i="1" dirty="0" err="1" smtClean="0">
                <a:latin typeface="+mj-lt"/>
              </a:rPr>
              <a:t>burn</a:t>
            </a:r>
            <a:r>
              <a:rPr lang="it-IT" sz="2000" i="1" dirty="0" smtClean="0">
                <a:latin typeface="+mj-lt"/>
              </a:rPr>
              <a:t> out </a:t>
            </a:r>
            <a:r>
              <a:rPr lang="it-IT" sz="2000" dirty="0" smtClean="0">
                <a:latin typeface="+mj-lt"/>
              </a:rPr>
              <a:t>e la fuga dei professionisti  fuori regione</a:t>
            </a:r>
          </a:p>
          <a:p>
            <a:pPr algn="just"/>
            <a:endParaRPr lang="it-IT" sz="2000" dirty="0" smtClean="0">
              <a:latin typeface="+mj-lt"/>
            </a:endParaRPr>
          </a:p>
          <a:p>
            <a:pPr algn="just"/>
            <a:endParaRPr lang="it-IT" sz="2000" dirty="0" smtClean="0">
              <a:latin typeface="+mj-lt"/>
            </a:endParaRPr>
          </a:p>
          <a:p>
            <a:pPr marL="114300" indent="0" algn="just">
              <a:buNone/>
            </a:pPr>
            <a:endParaRPr lang="it-IT" sz="2000"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24</a:t>
            </a:fld>
            <a:endParaRPr lang="it-IT"/>
          </a:p>
        </p:txBody>
      </p:sp>
    </p:spTree>
    <p:extLst>
      <p:ext uri="{BB962C8B-B14F-4D97-AF65-F5344CB8AC3E}">
        <p14:creationId xmlns:p14="http://schemas.microsoft.com/office/powerpoint/2010/main" val="408510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620000" cy="1143000"/>
          </a:xfrm>
          <a:solidFill>
            <a:schemeClr val="accent4">
              <a:lumMod val="40000"/>
              <a:lumOff val="60000"/>
            </a:schemeClr>
          </a:solidFill>
        </p:spPr>
        <p:txBody>
          <a:bodyPr/>
          <a:lstStyle/>
          <a:p>
            <a:r>
              <a:rPr lang="it-IT" sz="3200" b="1" dirty="0" smtClean="0"/>
              <a:t>Segue su</a:t>
            </a:r>
            <a:br>
              <a:rPr lang="it-IT" sz="3200" b="1" dirty="0" smtClean="0"/>
            </a:br>
            <a:r>
              <a:rPr lang="it-IT" sz="3200" dirty="0" smtClean="0"/>
              <a:t>Macro </a:t>
            </a:r>
            <a:r>
              <a:rPr lang="it-IT" sz="3200" dirty="0"/>
              <a:t>area </a:t>
            </a:r>
            <a:r>
              <a:rPr lang="it-IT" sz="3200" dirty="0" smtClean="0"/>
              <a:t>5 sulla  </a:t>
            </a:r>
            <a:r>
              <a:rPr lang="it-IT" sz="3200" b="1" dirty="0" err="1" smtClean="0"/>
              <a:t>Governance</a:t>
            </a:r>
            <a:endParaRPr lang="it-IT" sz="2000" b="1"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lnSpcReduction="10000"/>
          </a:bodyPr>
          <a:lstStyle/>
          <a:p>
            <a:pPr algn="just"/>
            <a:r>
              <a:rPr lang="it-IT" sz="2000" dirty="0" smtClean="0">
                <a:latin typeface="+mj-lt"/>
              </a:rPr>
              <a:t>…che è necessario semplificare </a:t>
            </a:r>
            <a:r>
              <a:rPr lang="it-IT" sz="2000" dirty="0">
                <a:latin typeface="+mj-lt"/>
              </a:rPr>
              <a:t>la </a:t>
            </a:r>
            <a:r>
              <a:rPr lang="it-IT" sz="2000" b="1" dirty="0">
                <a:latin typeface="+mj-lt"/>
              </a:rPr>
              <a:t>burocrazia </a:t>
            </a:r>
            <a:r>
              <a:rPr lang="it-IT" sz="2000" b="1" dirty="0" smtClean="0">
                <a:latin typeface="+mj-lt"/>
              </a:rPr>
              <a:t>sia per i cittadini </a:t>
            </a:r>
            <a:r>
              <a:rPr lang="it-IT" sz="2000" dirty="0" smtClean="0">
                <a:latin typeface="+mj-lt"/>
              </a:rPr>
              <a:t>per </a:t>
            </a:r>
            <a:r>
              <a:rPr lang="it-IT" sz="2000" dirty="0">
                <a:latin typeface="+mj-lt"/>
              </a:rPr>
              <a:t>richiedenti </a:t>
            </a:r>
            <a:r>
              <a:rPr lang="it-IT" sz="2000" dirty="0" smtClean="0">
                <a:latin typeface="+mj-lt"/>
              </a:rPr>
              <a:t>i servizi, sia </a:t>
            </a:r>
            <a:r>
              <a:rPr lang="it-IT" sz="2000" dirty="0">
                <a:latin typeface="+mj-lt"/>
              </a:rPr>
              <a:t>per </a:t>
            </a:r>
            <a:r>
              <a:rPr lang="it-IT" sz="2000" dirty="0" smtClean="0">
                <a:latin typeface="+mj-lt"/>
              </a:rPr>
              <a:t>gli operatori </a:t>
            </a:r>
            <a:r>
              <a:rPr lang="it-IT" sz="2000" dirty="0">
                <a:latin typeface="+mj-lt"/>
              </a:rPr>
              <a:t>stessi dei servizi (</a:t>
            </a:r>
            <a:r>
              <a:rPr lang="it-IT" sz="2000" dirty="0" smtClean="0">
                <a:latin typeface="+mj-lt"/>
              </a:rPr>
              <a:t>sanitari e </a:t>
            </a:r>
            <a:r>
              <a:rPr lang="it-IT" sz="2000" dirty="0">
                <a:latin typeface="+mj-lt"/>
              </a:rPr>
              <a:t>sociali) lasciando più tempo </a:t>
            </a:r>
            <a:r>
              <a:rPr lang="it-IT" sz="2000" dirty="0" smtClean="0">
                <a:latin typeface="+mj-lt"/>
              </a:rPr>
              <a:t>alle attività di cura</a:t>
            </a:r>
          </a:p>
          <a:p>
            <a:pPr algn="just"/>
            <a:r>
              <a:rPr lang="it-IT" sz="2000" dirty="0" smtClean="0">
                <a:latin typeface="+mj-lt"/>
              </a:rPr>
              <a:t>…che va riconosciuta maggiore </a:t>
            </a:r>
            <a:r>
              <a:rPr lang="it-IT" sz="2000" b="1" dirty="0" smtClean="0">
                <a:latin typeface="+mj-lt"/>
              </a:rPr>
              <a:t>autonomia progettuale </a:t>
            </a:r>
            <a:r>
              <a:rPr lang="it-IT" sz="2000" dirty="0" smtClean="0">
                <a:latin typeface="+mj-lt"/>
              </a:rPr>
              <a:t>ai servizi territoriali, specie se preposti all’assistenza alle persone con disabilità</a:t>
            </a:r>
            <a:endParaRPr lang="it-IT" sz="2000" dirty="0">
              <a:latin typeface="+mj-lt"/>
            </a:endParaRPr>
          </a:p>
          <a:p>
            <a:pPr algn="just"/>
            <a:r>
              <a:rPr lang="it-IT" sz="2000" dirty="0" smtClean="0">
                <a:latin typeface="+mj-lt"/>
              </a:rPr>
              <a:t>…che sono auspicabili maggiori </a:t>
            </a:r>
            <a:r>
              <a:rPr lang="it-IT" sz="2000" b="1" dirty="0">
                <a:latin typeface="+mj-lt"/>
              </a:rPr>
              <a:t>interazioni con gli Ordini Professionali </a:t>
            </a:r>
            <a:r>
              <a:rPr lang="it-IT" sz="2000" dirty="0">
                <a:latin typeface="+mj-lt"/>
              </a:rPr>
              <a:t>nei progetti di riforma dei servizi e nelle nuove forme di </a:t>
            </a:r>
            <a:r>
              <a:rPr lang="it-IT" sz="2000" i="1" dirty="0" err="1">
                <a:latin typeface="+mj-lt"/>
              </a:rPr>
              <a:t>governance</a:t>
            </a:r>
            <a:endParaRPr lang="it-IT" sz="2000" i="1" dirty="0">
              <a:latin typeface="+mj-lt"/>
            </a:endParaRPr>
          </a:p>
          <a:p>
            <a:pPr algn="just"/>
            <a:r>
              <a:rPr lang="it-IT" sz="2000" dirty="0" smtClean="0">
                <a:latin typeface="+mj-lt"/>
              </a:rPr>
              <a:t>…che sono necessarie nuove </a:t>
            </a:r>
            <a:r>
              <a:rPr lang="it-IT" sz="2000" b="1" dirty="0" smtClean="0">
                <a:latin typeface="+mj-lt"/>
              </a:rPr>
              <a:t>Politiche per il personale medico </a:t>
            </a:r>
            <a:r>
              <a:rPr lang="it-IT" sz="2000" dirty="0" smtClean="0">
                <a:latin typeface="+mj-lt"/>
              </a:rPr>
              <a:t>(turni, formazione, incompatibilità tra incarichi, part time dei medici in CA, associazionismo…) e una valutazione sulla possibilità della </a:t>
            </a:r>
            <a:r>
              <a:rPr lang="it-IT" sz="2000" b="1" dirty="0" smtClean="0">
                <a:latin typeface="+mj-lt"/>
              </a:rPr>
              <a:t>regionalizzazione dei contratti</a:t>
            </a:r>
          </a:p>
          <a:p>
            <a:pPr algn="just"/>
            <a:r>
              <a:rPr lang="it-IT" sz="2000" dirty="0" smtClean="0">
                <a:latin typeface="+mj-lt"/>
              </a:rPr>
              <a:t>..che occorre svolgere più iniziative di </a:t>
            </a:r>
            <a:r>
              <a:rPr lang="it-IT" sz="2000" b="1" dirty="0" smtClean="0">
                <a:latin typeface="+mj-lt"/>
              </a:rPr>
              <a:t>comunicazione </a:t>
            </a:r>
            <a:r>
              <a:rPr lang="it-IT" sz="2000" dirty="0" smtClean="0">
                <a:latin typeface="+mj-lt"/>
              </a:rPr>
              <a:t>mirata ai cittadini sui diritti esigibili in ambito sanitario, sociale, integrato</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25</a:t>
            </a:fld>
            <a:endParaRPr lang="it-IT"/>
          </a:p>
        </p:txBody>
      </p:sp>
    </p:spTree>
    <p:extLst>
      <p:ext uri="{BB962C8B-B14F-4D97-AF65-F5344CB8AC3E}">
        <p14:creationId xmlns:p14="http://schemas.microsoft.com/office/powerpoint/2010/main" val="1290848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lstStyle/>
          <a:p>
            <a:pPr algn="ctr"/>
            <a:r>
              <a:rPr lang="it-IT" sz="3200" dirty="0" smtClean="0"/>
              <a:t/>
            </a:r>
            <a:br>
              <a:rPr lang="it-IT" sz="3200" dirty="0" smtClean="0"/>
            </a:br>
            <a:r>
              <a:rPr lang="it-IT" sz="3200" dirty="0" smtClean="0"/>
              <a:t>un</a:t>
            </a:r>
            <a:r>
              <a:rPr lang="it-IT" sz="3200" b="1" dirty="0" smtClean="0"/>
              <a:t> GRAZIE! </a:t>
            </a:r>
            <a:r>
              <a:rPr lang="it-IT" sz="3200" dirty="0" smtClean="0"/>
              <a:t>a:</a:t>
            </a:r>
            <a:r>
              <a:rPr lang="it-IT" sz="2000" dirty="0" smtClean="0"/>
              <a:t/>
            </a:r>
            <a:br>
              <a:rPr lang="it-IT" sz="2000" dirty="0" smtClean="0"/>
            </a:br>
            <a:endParaRPr lang="it-IT" sz="20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ctr">
              <a:buNone/>
            </a:pPr>
            <a:endParaRPr lang="it-IT" sz="2000" dirty="0" smtClean="0">
              <a:latin typeface="+mj-lt"/>
            </a:endParaRPr>
          </a:p>
          <a:p>
            <a:pPr marL="114300" indent="0" algn="ctr">
              <a:buNone/>
            </a:pPr>
            <a:r>
              <a:rPr lang="it-IT" sz="2800" dirty="0" smtClean="0">
                <a:latin typeface="+mj-lt"/>
              </a:rPr>
              <a:t>….Avremmo voluto qui di seguito elencare i vostri nomi </a:t>
            </a:r>
          </a:p>
          <a:p>
            <a:pPr marL="114300" indent="0" algn="ctr">
              <a:buNone/>
            </a:pPr>
            <a:r>
              <a:rPr lang="it-IT" sz="2800" b="1" dirty="0" smtClean="0">
                <a:latin typeface="+mj-lt"/>
              </a:rPr>
              <a:t>per</a:t>
            </a:r>
            <a:r>
              <a:rPr lang="it-IT" sz="2800" dirty="0" smtClean="0">
                <a:latin typeface="+mj-lt"/>
              </a:rPr>
              <a:t> </a:t>
            </a:r>
            <a:r>
              <a:rPr lang="it-IT" sz="2800" b="1" dirty="0" smtClean="0">
                <a:latin typeface="+mj-lt"/>
              </a:rPr>
              <a:t>ringraziarvi </a:t>
            </a:r>
          </a:p>
          <a:p>
            <a:pPr marL="114300" indent="0" algn="ctr">
              <a:buNone/>
            </a:pPr>
            <a:r>
              <a:rPr lang="it-IT" sz="2800" b="1" dirty="0" smtClean="0">
                <a:latin typeface="+mj-lt"/>
              </a:rPr>
              <a:t>uno ad uno</a:t>
            </a:r>
          </a:p>
          <a:p>
            <a:pPr marL="114300" indent="0" algn="ctr">
              <a:buNone/>
            </a:pPr>
            <a:r>
              <a:rPr lang="it-IT" sz="2800" dirty="0" smtClean="0">
                <a:latin typeface="+mj-lt"/>
              </a:rPr>
              <a:t>Le regole imposte dalla privacy non ce lo permettono, </a:t>
            </a:r>
          </a:p>
          <a:p>
            <a:pPr marL="114300" indent="0" algn="ctr">
              <a:buNone/>
            </a:pPr>
            <a:r>
              <a:rPr lang="it-IT" sz="2800" b="1" dirty="0" smtClean="0">
                <a:latin typeface="+mj-lt"/>
              </a:rPr>
              <a:t>Ma Voi sentitevi ringraziati personalmente</a:t>
            </a:r>
          </a:p>
          <a:p>
            <a:pPr marL="114300" indent="0" algn="ctr">
              <a:buNone/>
            </a:pPr>
            <a:r>
              <a:rPr lang="it-IT" sz="2800" dirty="0" smtClean="0">
                <a:latin typeface="+mj-lt"/>
              </a:rPr>
              <a:t>perché cosi ci fa piacere che sia..!</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26</a:t>
            </a:fld>
            <a:endParaRPr lang="it-IT"/>
          </a:p>
        </p:txBody>
      </p:sp>
    </p:spTree>
    <p:extLst>
      <p:ext uri="{BB962C8B-B14F-4D97-AF65-F5344CB8AC3E}">
        <p14:creationId xmlns:p14="http://schemas.microsoft.com/office/powerpoint/2010/main" val="1744702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7620000" cy="1143000"/>
          </a:xfrm>
          <a:solidFill>
            <a:schemeClr val="tx2">
              <a:lumMod val="40000"/>
              <a:lumOff val="60000"/>
            </a:schemeClr>
          </a:solidFill>
        </p:spPr>
        <p:txBody>
          <a:bodyPr/>
          <a:lstStyle/>
          <a:p>
            <a:pPr algn="ctr"/>
            <a:r>
              <a:rPr lang="it-IT" sz="3200" dirty="0" smtClean="0"/>
              <a:t>Dall’Assessorato regionale </a:t>
            </a:r>
            <a:br>
              <a:rPr lang="it-IT" sz="3200" dirty="0" smtClean="0"/>
            </a:br>
            <a:r>
              <a:rPr lang="it-IT" sz="3200" b="1" dirty="0" smtClean="0"/>
              <a:t>Sanità Salute e Politiche sociali</a:t>
            </a:r>
            <a:r>
              <a:rPr lang="it-IT" sz="3200" dirty="0" smtClean="0"/>
              <a:t/>
            </a:r>
            <a:br>
              <a:rPr lang="it-IT" sz="3200" dirty="0" smtClean="0"/>
            </a:br>
            <a:endParaRPr lang="it-IT" sz="20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ctr">
              <a:buNone/>
            </a:pPr>
            <a:r>
              <a:rPr lang="it-IT" sz="4000" b="1" dirty="0" smtClean="0">
                <a:solidFill>
                  <a:srgbClr val="0070C0"/>
                </a:solidFill>
                <a:latin typeface="+mj-lt"/>
              </a:rPr>
              <a:t>GRAZIE </a:t>
            </a:r>
          </a:p>
          <a:p>
            <a:pPr marL="114300" indent="0" algn="ctr">
              <a:buNone/>
            </a:pPr>
            <a:r>
              <a:rPr lang="it-IT" sz="2000" b="1" dirty="0" smtClean="0">
                <a:solidFill>
                  <a:srgbClr val="0070C0"/>
                </a:solidFill>
                <a:latin typeface="+mj-lt"/>
              </a:rPr>
              <a:t>per avere accolto il nostro invito!</a:t>
            </a:r>
          </a:p>
          <a:p>
            <a:pPr marL="114300" indent="0" algn="ctr">
              <a:buNone/>
            </a:pPr>
            <a:endParaRPr lang="it-IT" sz="2000" b="1" dirty="0" smtClean="0">
              <a:solidFill>
                <a:srgbClr val="0070C0"/>
              </a:solidFill>
              <a:latin typeface="+mj-lt"/>
            </a:endParaRPr>
          </a:p>
          <a:p>
            <a:pPr marL="114300" indent="0" algn="ctr">
              <a:buNone/>
            </a:pPr>
            <a:r>
              <a:rPr lang="it-IT" sz="2000" dirty="0" smtClean="0">
                <a:solidFill>
                  <a:srgbClr val="0070C0"/>
                </a:solidFill>
                <a:latin typeface="+mj-lt"/>
              </a:rPr>
              <a:t>Abbiamo registrato </a:t>
            </a:r>
            <a:r>
              <a:rPr lang="it-IT" sz="2000" b="1" dirty="0" smtClean="0">
                <a:solidFill>
                  <a:srgbClr val="0070C0"/>
                </a:solidFill>
                <a:latin typeface="+mj-lt"/>
              </a:rPr>
              <a:t>oltre 500 accessi  </a:t>
            </a:r>
            <a:r>
              <a:rPr lang="it-IT" sz="2000" dirty="0" smtClean="0">
                <a:solidFill>
                  <a:srgbClr val="0070C0"/>
                </a:solidFill>
                <a:latin typeface="+mj-lt"/>
              </a:rPr>
              <a:t>alla Piattaforma in un mese.</a:t>
            </a:r>
          </a:p>
          <a:p>
            <a:pPr marL="114300" indent="0" algn="ctr">
              <a:buNone/>
            </a:pPr>
            <a:r>
              <a:rPr lang="it-IT" sz="2000" b="1" dirty="0" smtClean="0">
                <a:solidFill>
                  <a:srgbClr val="0070C0"/>
                </a:solidFill>
                <a:latin typeface="+mj-lt"/>
              </a:rPr>
              <a:t>Oltre 50 i contributi scritti</a:t>
            </a:r>
          </a:p>
          <a:p>
            <a:pPr marL="114300" indent="0" algn="ctr">
              <a:buNone/>
            </a:pPr>
            <a:r>
              <a:rPr lang="it-IT" sz="2000" dirty="0" smtClean="0">
                <a:solidFill>
                  <a:srgbClr val="0070C0"/>
                </a:solidFill>
                <a:latin typeface="+mj-lt"/>
              </a:rPr>
              <a:t> </a:t>
            </a:r>
          </a:p>
          <a:p>
            <a:pPr marL="114300" indent="0" algn="ctr">
              <a:buNone/>
            </a:pPr>
            <a:r>
              <a:rPr lang="it-IT" sz="2000" b="1" dirty="0" smtClean="0">
                <a:solidFill>
                  <a:srgbClr val="0070C0"/>
                </a:solidFill>
                <a:latin typeface="+mj-lt"/>
              </a:rPr>
              <a:t>GRAZIE</a:t>
            </a:r>
            <a:r>
              <a:rPr lang="it-IT" sz="2000" dirty="0" smtClean="0">
                <a:solidFill>
                  <a:srgbClr val="0070C0"/>
                </a:solidFill>
                <a:latin typeface="+mj-lt"/>
              </a:rPr>
              <a:t>.. perché crediamo che </a:t>
            </a:r>
            <a:r>
              <a:rPr lang="it-IT" sz="2000" b="1" dirty="0" smtClean="0">
                <a:solidFill>
                  <a:srgbClr val="0070C0"/>
                </a:solidFill>
                <a:latin typeface="+mj-lt"/>
              </a:rPr>
              <a:t>tutte le voci vadano ascoltate</a:t>
            </a:r>
            <a:r>
              <a:rPr lang="it-IT" sz="2000" dirty="0" smtClean="0">
                <a:solidFill>
                  <a:srgbClr val="0070C0"/>
                </a:solidFill>
                <a:latin typeface="+mj-lt"/>
              </a:rPr>
              <a:t>: </a:t>
            </a:r>
          </a:p>
          <a:p>
            <a:pPr marL="114300" indent="0" algn="ctr">
              <a:buNone/>
            </a:pPr>
            <a:r>
              <a:rPr lang="it-IT" sz="2000" dirty="0" smtClean="0">
                <a:solidFill>
                  <a:srgbClr val="0070C0"/>
                </a:solidFill>
                <a:latin typeface="+mj-lt"/>
              </a:rPr>
              <a:t>quelle a favore e quelle contrarie. </a:t>
            </a:r>
          </a:p>
          <a:p>
            <a:pPr marL="114300" indent="0" algn="ctr">
              <a:buNone/>
            </a:pPr>
            <a:r>
              <a:rPr lang="it-IT" sz="2400" b="1" dirty="0" smtClean="0">
                <a:solidFill>
                  <a:srgbClr val="0070C0"/>
                </a:solidFill>
                <a:latin typeface="+mj-lt"/>
              </a:rPr>
              <a:t>Tutti insieme </a:t>
            </a:r>
          </a:p>
          <a:p>
            <a:pPr marL="114300" indent="0" algn="ctr">
              <a:buNone/>
            </a:pPr>
            <a:r>
              <a:rPr lang="it-IT" sz="2000" dirty="0" smtClean="0">
                <a:solidFill>
                  <a:srgbClr val="0070C0"/>
                </a:solidFill>
                <a:latin typeface="+mj-lt"/>
              </a:rPr>
              <a:t>abbiamo contribuito a migliorare il PSBS 2022-2025</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27</a:t>
            </a:fld>
            <a:endParaRPr lang="it-IT"/>
          </a:p>
        </p:txBody>
      </p:sp>
    </p:spTree>
    <p:extLst>
      <p:ext uri="{BB962C8B-B14F-4D97-AF65-F5344CB8AC3E}">
        <p14:creationId xmlns:p14="http://schemas.microsoft.com/office/powerpoint/2010/main" val="100656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r>
              <a:rPr lang="it-IT" sz="3200" dirty="0" smtClean="0"/>
              <a:t/>
            </a:r>
            <a:br>
              <a:rPr lang="it-IT" sz="3200" dirty="0" smtClean="0"/>
            </a:br>
            <a:r>
              <a:rPr lang="it-IT" sz="3200" b="1" dirty="0" smtClean="0"/>
              <a:t>Alcuni chiarimenti e informazioni  utili</a:t>
            </a:r>
            <a:br>
              <a:rPr lang="it-IT" sz="3200" b="1" dirty="0" smtClean="0"/>
            </a:br>
            <a:r>
              <a:rPr lang="it-IT" sz="3200" b="1" dirty="0" smtClean="0"/>
              <a:t>sull’iter del Piano….</a:t>
            </a:r>
            <a:br>
              <a:rPr lang="it-IT" sz="3200" b="1" dirty="0" smtClean="0"/>
            </a:br>
            <a:endParaRPr lang="it-IT" sz="28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92500"/>
          </a:bodyPr>
          <a:lstStyle/>
          <a:p>
            <a:pPr marL="114300" indent="0" algn="ctr">
              <a:buNone/>
            </a:pPr>
            <a:r>
              <a:rPr lang="it-IT" dirty="0" smtClean="0">
                <a:latin typeface="+mj-lt"/>
              </a:rPr>
              <a:t>CIÒ DETTO, però, OCCORRE SAPERE CHE:</a:t>
            </a:r>
          </a:p>
          <a:p>
            <a:pPr marL="114300" indent="0">
              <a:buNone/>
            </a:pPr>
            <a:r>
              <a:rPr lang="it-IT" dirty="0" smtClean="0">
                <a:latin typeface="+mj-lt"/>
              </a:rPr>
              <a:t>Il Piano </a:t>
            </a:r>
            <a:r>
              <a:rPr lang="it-IT" b="1" dirty="0" smtClean="0">
                <a:latin typeface="+mj-lt"/>
              </a:rPr>
              <a:t>non</a:t>
            </a:r>
            <a:r>
              <a:rPr lang="it-IT" dirty="0" smtClean="0">
                <a:latin typeface="+mj-lt"/>
              </a:rPr>
              <a:t> </a:t>
            </a:r>
            <a:r>
              <a:rPr lang="it-IT" b="1" dirty="0" smtClean="0">
                <a:latin typeface="+mj-lt"/>
              </a:rPr>
              <a:t>rimane</a:t>
            </a:r>
            <a:r>
              <a:rPr lang="it-IT" dirty="0" smtClean="0">
                <a:latin typeface="+mj-lt"/>
              </a:rPr>
              <a:t> chiuso su un livello </a:t>
            </a:r>
            <a:r>
              <a:rPr lang="it-IT" b="1" dirty="0" smtClean="0">
                <a:latin typeface="+mj-lt"/>
              </a:rPr>
              <a:t>«alto».</a:t>
            </a:r>
          </a:p>
          <a:p>
            <a:pPr marL="114300" indent="0">
              <a:buNone/>
            </a:pPr>
            <a:r>
              <a:rPr lang="it-IT" dirty="0" smtClean="0">
                <a:latin typeface="+mj-lt"/>
              </a:rPr>
              <a:t>A seguito della condivisione pubblica sulle priorità di intervento, il Piano è </a:t>
            </a:r>
            <a:r>
              <a:rPr lang="it-IT" b="1" dirty="0" smtClean="0">
                <a:latin typeface="+mj-lt"/>
              </a:rPr>
              <a:t>integrato  e completato</a:t>
            </a:r>
            <a:r>
              <a:rPr lang="it-IT" dirty="0" smtClean="0">
                <a:latin typeface="+mj-lt"/>
              </a:rPr>
              <a:t> e, per ogni Macro Area, individuati degli </a:t>
            </a:r>
            <a:r>
              <a:rPr lang="it-IT" b="1" dirty="0" smtClean="0">
                <a:latin typeface="+mj-lt"/>
              </a:rPr>
              <a:t>Obiettivi programmatici</a:t>
            </a:r>
            <a:endParaRPr lang="it-IT" dirty="0" smtClean="0">
              <a:latin typeface="+mj-lt"/>
            </a:endParaRPr>
          </a:p>
          <a:p>
            <a:pPr marL="114300" indent="0">
              <a:buNone/>
            </a:pPr>
            <a:r>
              <a:rPr lang="it-IT" dirty="0" smtClean="0">
                <a:latin typeface="+mj-lt"/>
              </a:rPr>
              <a:t>Con questa forma, una </a:t>
            </a:r>
            <a:r>
              <a:rPr lang="it-IT" b="1" dirty="0" smtClean="0">
                <a:latin typeface="+mj-lt"/>
              </a:rPr>
              <a:t> </a:t>
            </a:r>
            <a:r>
              <a:rPr lang="it-IT" b="1" dirty="0">
                <a:latin typeface="+mj-lt"/>
              </a:rPr>
              <a:t>DGR </a:t>
            </a:r>
            <a:r>
              <a:rPr lang="it-IT" dirty="0" smtClean="0">
                <a:latin typeface="+mj-lt"/>
              </a:rPr>
              <a:t>lo trasmetterà al </a:t>
            </a:r>
            <a:r>
              <a:rPr lang="it-IT" dirty="0">
                <a:latin typeface="+mj-lt"/>
              </a:rPr>
              <a:t>Consiglio </a:t>
            </a:r>
            <a:r>
              <a:rPr lang="it-IT" dirty="0" smtClean="0">
                <a:latin typeface="+mj-lt"/>
              </a:rPr>
              <a:t>regionale che, previa disamina,  lo </a:t>
            </a:r>
            <a:r>
              <a:rPr lang="it-IT" b="1" dirty="0" smtClean="0">
                <a:latin typeface="+mj-lt"/>
              </a:rPr>
              <a:t>approverà con </a:t>
            </a:r>
            <a:r>
              <a:rPr lang="it-IT" b="1" dirty="0">
                <a:latin typeface="+mj-lt"/>
              </a:rPr>
              <a:t>Delibera Consigliare </a:t>
            </a:r>
            <a:r>
              <a:rPr lang="it-IT" dirty="0" smtClean="0">
                <a:latin typeface="+mj-lt"/>
              </a:rPr>
              <a:t>(il Piano infatti non è più una legge regionale)</a:t>
            </a:r>
            <a:endParaRPr lang="it-IT" dirty="0">
              <a:latin typeface="+mj-lt"/>
            </a:endParaRPr>
          </a:p>
          <a:p>
            <a:pPr marL="114300" indent="0">
              <a:buNone/>
            </a:pPr>
            <a:r>
              <a:rPr lang="it-IT" dirty="0" smtClean="0">
                <a:latin typeface="+mj-lt"/>
              </a:rPr>
              <a:t>A inizio di </a:t>
            </a:r>
            <a:r>
              <a:rPr lang="it-IT" b="1" dirty="0" smtClean="0">
                <a:latin typeface="+mj-lt"/>
              </a:rPr>
              <a:t>ogni anno</a:t>
            </a:r>
            <a:r>
              <a:rPr lang="it-IT" dirty="0" smtClean="0">
                <a:latin typeface="+mj-lt"/>
              </a:rPr>
              <a:t> - legato all’approvazione del DEFR - </a:t>
            </a:r>
            <a:r>
              <a:rPr lang="it-IT" b="1" dirty="0" smtClean="0">
                <a:latin typeface="+mj-lt"/>
              </a:rPr>
              <a:t>una DGR </a:t>
            </a:r>
            <a:r>
              <a:rPr lang="it-IT" dirty="0" smtClean="0">
                <a:latin typeface="+mj-lt"/>
              </a:rPr>
              <a:t>approverà </a:t>
            </a:r>
            <a:r>
              <a:rPr lang="it-IT" b="1" dirty="0" smtClean="0">
                <a:latin typeface="+mj-lt"/>
              </a:rPr>
              <a:t>le azioni annuali </a:t>
            </a:r>
            <a:r>
              <a:rPr lang="it-IT" dirty="0" smtClean="0">
                <a:latin typeface="+mj-lt"/>
              </a:rPr>
              <a:t>previste e</a:t>
            </a:r>
            <a:r>
              <a:rPr lang="it-IT" b="1" dirty="0" smtClean="0">
                <a:latin typeface="+mj-lt"/>
              </a:rPr>
              <a:t> </a:t>
            </a:r>
            <a:r>
              <a:rPr lang="it-IT" dirty="0" smtClean="0">
                <a:latin typeface="+mj-lt"/>
              </a:rPr>
              <a:t>collegate agli Obiettivi  programmatici del PSBS</a:t>
            </a:r>
          </a:p>
          <a:p>
            <a:pPr marL="114300" indent="0">
              <a:buNone/>
            </a:pPr>
            <a:r>
              <a:rPr lang="it-IT" dirty="0" smtClean="0">
                <a:latin typeface="+mj-lt"/>
              </a:rPr>
              <a:t>Le azioni, a loro volta, saranno definite nel corso dell’anno in </a:t>
            </a:r>
            <a:r>
              <a:rPr lang="it-IT" b="1" dirty="0" smtClean="0">
                <a:latin typeface="+mj-lt"/>
              </a:rPr>
              <a:t>DGR «settoriali» </a:t>
            </a:r>
            <a:r>
              <a:rPr lang="it-IT" dirty="0" smtClean="0">
                <a:latin typeface="+mj-lt"/>
              </a:rPr>
              <a:t>che conterranno, ove richiesti: indicatori di processo ed esito, risorse e modalità di partecipazione diretta.</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3</a:t>
            </a:fld>
            <a:endParaRPr lang="it-IT"/>
          </a:p>
        </p:txBody>
      </p:sp>
    </p:spTree>
    <p:extLst>
      <p:ext uri="{BB962C8B-B14F-4D97-AF65-F5344CB8AC3E}">
        <p14:creationId xmlns:p14="http://schemas.microsoft.com/office/powerpoint/2010/main" val="152350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r>
              <a:rPr lang="it-IT" sz="3200" dirty="0" smtClean="0"/>
              <a:t/>
            </a:r>
            <a:br>
              <a:rPr lang="it-IT" sz="3200" dirty="0" smtClean="0"/>
            </a:br>
            <a:r>
              <a:rPr lang="it-IT" sz="3200" b="1" dirty="0" smtClean="0"/>
              <a:t>Alcuni chiarimenti e informazioni  utili</a:t>
            </a:r>
            <a:br>
              <a:rPr lang="it-IT" sz="3200" b="1" dirty="0" smtClean="0"/>
            </a:br>
            <a:r>
              <a:rPr lang="it-IT" sz="3200" b="1" dirty="0" smtClean="0"/>
              <a:t>sull’iter del Piano….</a:t>
            </a:r>
            <a:br>
              <a:rPr lang="it-IT" sz="3200" b="1" dirty="0" smtClean="0"/>
            </a:br>
            <a:endParaRPr lang="it-IT" sz="28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a:bodyPr>
          <a:lstStyle/>
          <a:p>
            <a:pPr marL="114300" indent="0" algn="ctr">
              <a:buNone/>
            </a:pPr>
            <a:r>
              <a:rPr lang="it-IT" b="1" dirty="0" smtClean="0">
                <a:latin typeface="+mj-lt"/>
              </a:rPr>
              <a:t>Compresa la differenza </a:t>
            </a:r>
            <a:r>
              <a:rPr lang="it-IT" dirty="0" smtClean="0">
                <a:latin typeface="+mj-lt"/>
              </a:rPr>
              <a:t>tra un documento di programmazione «alto», di governo (quale è il PSBS), e gli atti amministrativi (DGR) che discendono dagli Obiettivi operativi per ciascuna Macro area del PSBS</a:t>
            </a:r>
          </a:p>
          <a:p>
            <a:pPr marL="114300" indent="0" algn="ctr">
              <a:buNone/>
            </a:pPr>
            <a:endParaRPr lang="it-IT" b="1" dirty="0" smtClean="0">
              <a:latin typeface="+mj-lt"/>
            </a:endParaRPr>
          </a:p>
          <a:p>
            <a:pPr marL="114300" indent="0" algn="ctr">
              <a:buNone/>
            </a:pPr>
            <a:r>
              <a:rPr lang="it-IT" b="1" dirty="0" smtClean="0">
                <a:latin typeface="+mj-lt"/>
              </a:rPr>
              <a:t>diventa comprensibile la ragione</a:t>
            </a:r>
          </a:p>
          <a:p>
            <a:pPr marL="114300" indent="0" algn="ctr">
              <a:buNone/>
            </a:pPr>
            <a:endParaRPr lang="it-IT" b="1" dirty="0" smtClean="0">
              <a:latin typeface="+mj-lt"/>
            </a:endParaRPr>
          </a:p>
          <a:p>
            <a:pPr marL="114300" indent="0" algn="ctr">
              <a:buNone/>
            </a:pPr>
            <a:r>
              <a:rPr lang="it-IT" dirty="0" smtClean="0">
                <a:latin typeface="+mj-lt"/>
              </a:rPr>
              <a:t>del recepimento di alcuni Vostri </a:t>
            </a:r>
            <a:r>
              <a:rPr lang="it-IT" b="1" dirty="0" smtClean="0">
                <a:latin typeface="+mj-lt"/>
              </a:rPr>
              <a:t>contributi</a:t>
            </a:r>
            <a:r>
              <a:rPr lang="it-IT" dirty="0" smtClean="0">
                <a:latin typeface="+mj-lt"/>
              </a:rPr>
              <a:t> – che presentano una </a:t>
            </a:r>
            <a:r>
              <a:rPr lang="it-IT" b="1" dirty="0" smtClean="0">
                <a:latin typeface="+mj-lt"/>
              </a:rPr>
              <a:t>valenza gestionale </a:t>
            </a:r>
            <a:r>
              <a:rPr lang="it-IT" dirty="0" smtClean="0">
                <a:latin typeface="+mj-lt"/>
              </a:rPr>
              <a:t>– </a:t>
            </a:r>
            <a:r>
              <a:rPr lang="it-IT" b="1" dirty="0" smtClean="0">
                <a:latin typeface="+mj-lt"/>
              </a:rPr>
              <a:t>non</a:t>
            </a:r>
            <a:r>
              <a:rPr lang="it-IT" dirty="0" smtClean="0">
                <a:latin typeface="+mj-lt"/>
              </a:rPr>
              <a:t> all’interno del PSBS, </a:t>
            </a:r>
            <a:r>
              <a:rPr lang="it-IT" b="1" dirty="0" smtClean="0">
                <a:latin typeface="+mj-lt"/>
              </a:rPr>
              <a:t>ma</a:t>
            </a:r>
            <a:r>
              <a:rPr lang="it-IT" dirty="0" smtClean="0">
                <a:latin typeface="+mj-lt"/>
              </a:rPr>
              <a:t> successivamente, al momento della predisposizione delle </a:t>
            </a:r>
            <a:r>
              <a:rPr lang="it-IT" b="1" dirty="0" smtClean="0">
                <a:latin typeface="+mj-lt"/>
              </a:rPr>
              <a:t>singole</a:t>
            </a:r>
            <a:r>
              <a:rPr lang="it-IT" dirty="0" smtClean="0">
                <a:latin typeface="+mj-lt"/>
              </a:rPr>
              <a:t> </a:t>
            </a:r>
            <a:r>
              <a:rPr lang="it-IT" b="1" dirty="0" smtClean="0">
                <a:latin typeface="+mj-lt"/>
              </a:rPr>
              <a:t>DGR «settoriali» </a:t>
            </a:r>
            <a:r>
              <a:rPr lang="it-IT" dirty="0" smtClean="0">
                <a:latin typeface="+mj-lt"/>
              </a:rPr>
              <a:t>che conterranno, come già detto, indicatori di processo ed esito, risorse e modalità di partecipazione diretta.</a:t>
            </a:r>
          </a:p>
        </p:txBody>
      </p:sp>
      <p:sp>
        <p:nvSpPr>
          <p:cNvPr id="4" name="Segnaposto data 3"/>
          <p:cNvSpPr>
            <a:spLocks noGrp="1"/>
          </p:cNvSpPr>
          <p:nvPr>
            <p:ph type="dt" sz="half" idx="10"/>
          </p:nvPr>
        </p:nvSpPr>
        <p:spPr/>
        <p:txBody>
          <a:bodyPr/>
          <a:lstStyle/>
          <a:p>
            <a:fld id="{4FDC81C6-13AE-4BF8-B6F2-16CFF4D61C6F}" type="datetime1">
              <a:rPr lang="it-IT" smtClean="0">
                <a:solidFill>
                  <a:srgbClr val="EEECE1"/>
                </a:solidFill>
              </a:rPr>
              <a:pPr/>
              <a:t>18/02/2022</a:t>
            </a:fld>
            <a:endParaRPr lang="it-IT">
              <a:solidFill>
                <a:srgbClr val="EEECE1"/>
              </a:solidFill>
            </a:endParaRPr>
          </a:p>
        </p:txBody>
      </p:sp>
      <p:sp>
        <p:nvSpPr>
          <p:cNvPr id="5" name="Segnaposto piè di pagina 4"/>
          <p:cNvSpPr>
            <a:spLocks noGrp="1"/>
          </p:cNvSpPr>
          <p:nvPr>
            <p:ph type="ftr" sz="quarter" idx="11"/>
          </p:nvPr>
        </p:nvSpPr>
        <p:spPr/>
        <p:txBody>
          <a:bodyPr/>
          <a:lstStyle/>
          <a:p>
            <a:endParaRPr lang="it-IT" dirty="0">
              <a:solidFill>
                <a:srgbClr val="EEECE1"/>
              </a:solidFill>
            </a:endParaRPr>
          </a:p>
        </p:txBody>
      </p:sp>
      <p:sp>
        <p:nvSpPr>
          <p:cNvPr id="6" name="Segnaposto numero diapositiva 5"/>
          <p:cNvSpPr>
            <a:spLocks noGrp="1"/>
          </p:cNvSpPr>
          <p:nvPr>
            <p:ph type="sldNum" sz="quarter" idx="12"/>
          </p:nvPr>
        </p:nvSpPr>
        <p:spPr/>
        <p:txBody>
          <a:bodyPr/>
          <a:lstStyle/>
          <a:p>
            <a:fld id="{3B518AD7-88D1-43C2-B8D3-AFDEE33E094B}" type="slidenum">
              <a:rPr lang="it-IT" smtClean="0"/>
              <a:pPr/>
              <a:t>4</a:t>
            </a:fld>
            <a:endParaRPr lang="it-IT"/>
          </a:p>
        </p:txBody>
      </p:sp>
    </p:spTree>
    <p:extLst>
      <p:ext uri="{BB962C8B-B14F-4D97-AF65-F5344CB8AC3E}">
        <p14:creationId xmlns:p14="http://schemas.microsoft.com/office/powerpoint/2010/main" val="1835751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r>
              <a:rPr lang="it-IT" sz="3200" dirty="0" smtClean="0"/>
              <a:t/>
            </a:r>
            <a:br>
              <a:rPr lang="it-IT" sz="3200" dirty="0" smtClean="0"/>
            </a:br>
            <a:r>
              <a:rPr lang="it-IT" sz="3200" b="1" dirty="0" smtClean="0"/>
              <a:t>Alcuni chiarimenti e informazioni  utili</a:t>
            </a:r>
            <a:br>
              <a:rPr lang="it-IT" sz="3200" b="1" dirty="0" smtClean="0"/>
            </a:br>
            <a:r>
              <a:rPr lang="it-IT" sz="3200" b="1" dirty="0" smtClean="0"/>
              <a:t>sull’iter del Piano….</a:t>
            </a:r>
            <a:br>
              <a:rPr lang="it-IT" sz="3200" b="1" dirty="0" smtClean="0"/>
            </a:br>
            <a:endParaRPr lang="it-IT" sz="28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lnSpcReduction="10000"/>
          </a:bodyPr>
          <a:lstStyle/>
          <a:p>
            <a:pPr marL="114300" indent="0">
              <a:buNone/>
            </a:pPr>
            <a:endParaRPr lang="it-IT" dirty="0" smtClean="0">
              <a:latin typeface="+mj-lt"/>
            </a:endParaRPr>
          </a:p>
          <a:p>
            <a:pPr marL="114300" indent="0">
              <a:buNone/>
            </a:pPr>
            <a:endParaRPr lang="it-IT" dirty="0">
              <a:latin typeface="+mj-lt"/>
            </a:endParaRPr>
          </a:p>
          <a:p>
            <a:pPr marL="114300" indent="0" algn="ctr">
              <a:buNone/>
            </a:pPr>
            <a:r>
              <a:rPr lang="it-IT" sz="2800" dirty="0" smtClean="0">
                <a:latin typeface="+mj-lt"/>
              </a:rPr>
              <a:t>La </a:t>
            </a:r>
            <a:r>
              <a:rPr lang="it-IT" sz="2800" b="1" dirty="0" smtClean="0">
                <a:latin typeface="+mj-lt"/>
              </a:rPr>
              <a:t>DGR </a:t>
            </a:r>
            <a:r>
              <a:rPr lang="it-IT" sz="2800" dirty="0" smtClean="0">
                <a:latin typeface="+mj-lt"/>
              </a:rPr>
              <a:t>con cui la Giunta regionale approverà </a:t>
            </a:r>
          </a:p>
          <a:p>
            <a:pPr marL="114300" indent="0" algn="ctr">
              <a:buNone/>
            </a:pPr>
            <a:r>
              <a:rPr lang="it-IT" sz="2800" dirty="0" smtClean="0">
                <a:latin typeface="+mj-lt"/>
              </a:rPr>
              <a:t>il PSBS  per poi inviarlo al Consiglio regionale, proporrà anche l</a:t>
            </a:r>
            <a:r>
              <a:rPr lang="it-IT" sz="2800" b="1" dirty="0" smtClean="0">
                <a:latin typeface="+mj-lt"/>
              </a:rPr>
              <a:t>’organismo</a:t>
            </a:r>
            <a:r>
              <a:rPr lang="it-IT" sz="2800" dirty="0" smtClean="0">
                <a:latin typeface="+mj-lt"/>
              </a:rPr>
              <a:t> competente </a:t>
            </a:r>
          </a:p>
          <a:p>
            <a:pPr marL="114300" indent="0" algn="ctr">
              <a:buNone/>
            </a:pPr>
            <a:r>
              <a:rPr lang="it-IT" sz="2800" dirty="0" smtClean="0">
                <a:latin typeface="+mj-lt"/>
              </a:rPr>
              <a:t>a </a:t>
            </a:r>
            <a:r>
              <a:rPr lang="it-IT" sz="2800" b="1" dirty="0" smtClean="0">
                <a:latin typeface="+mj-lt"/>
              </a:rPr>
              <a:t>monitorare</a:t>
            </a:r>
            <a:r>
              <a:rPr lang="it-IT" sz="2800" dirty="0" smtClean="0">
                <a:latin typeface="+mj-lt"/>
              </a:rPr>
              <a:t> </a:t>
            </a:r>
          </a:p>
          <a:p>
            <a:pPr marL="114300" indent="0" algn="ctr">
              <a:buNone/>
            </a:pPr>
            <a:r>
              <a:rPr lang="it-IT" sz="2800" dirty="0" smtClean="0">
                <a:latin typeface="+mj-lt"/>
              </a:rPr>
              <a:t>lo stato di avanzamento del PSBS </a:t>
            </a:r>
          </a:p>
          <a:p>
            <a:pPr marL="114300" indent="0" algn="ctr">
              <a:buNone/>
            </a:pPr>
            <a:r>
              <a:rPr lang="it-IT" sz="2800" dirty="0" smtClean="0">
                <a:latin typeface="+mj-lt"/>
              </a:rPr>
              <a:t>nel corso degli anni</a:t>
            </a:r>
            <a:r>
              <a:rPr lang="it-IT" dirty="0" smtClean="0">
                <a:latin typeface="+mj-lt"/>
              </a:rPr>
              <a:t>.</a:t>
            </a:r>
          </a:p>
          <a:p>
            <a:pPr marL="114300" indent="0">
              <a:buNone/>
            </a:pPr>
            <a:endParaRPr lang="it-IT" sz="1200" dirty="0" smtClean="0">
              <a:latin typeface="+mj-lt"/>
            </a:endParaRPr>
          </a:p>
          <a:p>
            <a:pPr marL="114300" indent="0">
              <a:buNone/>
            </a:pPr>
            <a:endParaRPr lang="it-IT" sz="1200" dirty="0">
              <a:latin typeface="+mj-lt"/>
            </a:endParaRPr>
          </a:p>
          <a:p>
            <a:pPr marL="114300" indent="0">
              <a:buNone/>
            </a:pPr>
            <a:endParaRPr lang="it-IT" sz="1200" dirty="0">
              <a:latin typeface="+mj-lt"/>
            </a:endParaRPr>
          </a:p>
          <a:p>
            <a:pPr marL="114300" indent="0">
              <a:buNone/>
            </a:pPr>
            <a:r>
              <a:rPr lang="it-IT" dirty="0" smtClean="0">
                <a:latin typeface="+mj-lt"/>
              </a:rPr>
              <a:t>.</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5</a:t>
            </a:fld>
            <a:endParaRPr lang="it-IT"/>
          </a:p>
        </p:txBody>
      </p:sp>
    </p:spTree>
    <p:extLst>
      <p:ext uri="{BB962C8B-B14F-4D97-AF65-F5344CB8AC3E}">
        <p14:creationId xmlns:p14="http://schemas.microsoft.com/office/powerpoint/2010/main" val="2195944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40000"/>
              <a:lumOff val="60000"/>
            </a:schemeClr>
          </a:solidFill>
        </p:spPr>
        <p:txBody>
          <a:bodyPr/>
          <a:lstStyle/>
          <a:p>
            <a:r>
              <a:rPr lang="it-IT" sz="3200" dirty="0" smtClean="0"/>
              <a:t/>
            </a:r>
            <a:br>
              <a:rPr lang="it-IT" sz="3200" dirty="0" smtClean="0"/>
            </a:br>
            <a:r>
              <a:rPr lang="it-IT" sz="3200" b="1" dirty="0" smtClean="0"/>
              <a:t>Alcuni chiarimenti e informazioni  utili</a:t>
            </a:r>
            <a:br>
              <a:rPr lang="it-IT" sz="3200" b="1" dirty="0" smtClean="0"/>
            </a:br>
            <a:r>
              <a:rPr lang="it-IT" sz="3200" b="1" dirty="0" smtClean="0"/>
              <a:t>sull’iter del Piano….</a:t>
            </a:r>
            <a:br>
              <a:rPr lang="it-IT" sz="3200" b="1" dirty="0" smtClean="0"/>
            </a:br>
            <a:endParaRPr lang="it-IT" sz="28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fontScale="92500"/>
          </a:bodyPr>
          <a:lstStyle/>
          <a:p>
            <a:pPr marL="114300" indent="0" algn="ctr">
              <a:buNone/>
            </a:pPr>
            <a:r>
              <a:rPr lang="it-IT" dirty="0" smtClean="0">
                <a:latin typeface="+mj-lt"/>
              </a:rPr>
              <a:t>Offrirvi questi chiarimenti rappresenta </a:t>
            </a:r>
            <a:r>
              <a:rPr lang="it-IT" dirty="0">
                <a:latin typeface="+mj-lt"/>
              </a:rPr>
              <a:t>per noi </a:t>
            </a:r>
            <a:r>
              <a:rPr lang="it-IT" b="1" dirty="0">
                <a:latin typeface="+mj-lt"/>
              </a:rPr>
              <a:t>un’occasione </a:t>
            </a:r>
            <a:r>
              <a:rPr lang="it-IT" b="1" dirty="0" smtClean="0">
                <a:latin typeface="+mj-lt"/>
              </a:rPr>
              <a:t>utile </a:t>
            </a:r>
            <a:r>
              <a:rPr lang="it-IT" dirty="0" smtClean="0">
                <a:latin typeface="+mj-lt"/>
              </a:rPr>
              <a:t>a comprendere come </a:t>
            </a:r>
            <a:r>
              <a:rPr lang="it-IT" b="1" dirty="0" smtClean="0">
                <a:latin typeface="+mj-lt"/>
              </a:rPr>
              <a:t>migliorare </a:t>
            </a:r>
          </a:p>
          <a:p>
            <a:pPr marL="114300" indent="0" algn="ctr">
              <a:buNone/>
            </a:pPr>
            <a:r>
              <a:rPr lang="it-IT" dirty="0" smtClean="0">
                <a:latin typeface="+mj-lt"/>
              </a:rPr>
              <a:t>le modalità della </a:t>
            </a:r>
            <a:r>
              <a:rPr lang="it-IT" b="1" dirty="0" smtClean="0">
                <a:latin typeface="+mj-lt"/>
              </a:rPr>
              <a:t>programmazione partecipata</a:t>
            </a:r>
            <a:r>
              <a:rPr lang="it-IT" dirty="0" smtClean="0">
                <a:latin typeface="+mj-lt"/>
              </a:rPr>
              <a:t>. </a:t>
            </a:r>
          </a:p>
          <a:p>
            <a:pPr marL="114300" indent="0">
              <a:buNone/>
            </a:pPr>
            <a:r>
              <a:rPr lang="it-IT" b="1" dirty="0" smtClean="0">
                <a:latin typeface="+mj-lt"/>
              </a:rPr>
              <a:t>A seguito della pandemia, </a:t>
            </a:r>
            <a:r>
              <a:rPr lang="it-IT" dirty="0" smtClean="0">
                <a:latin typeface="+mj-lt"/>
              </a:rPr>
              <a:t>e dell’impossibilità di organizzare momenti di incontro e confronto pubblici in presenza per spiegare meglio i contenuti del PSBS (si veda la prima DGR sul metodo di predisposizione del PSBS che li prevedeva, DGR 52/2019)  abbiamo deciso </a:t>
            </a:r>
            <a:r>
              <a:rPr lang="it-IT" b="1" dirty="0" smtClean="0">
                <a:latin typeface="+mj-lt"/>
              </a:rPr>
              <a:t>di aprire </a:t>
            </a:r>
            <a:r>
              <a:rPr lang="it-IT" b="1" u="sng" dirty="0" smtClean="0">
                <a:latin typeface="+mj-lt"/>
              </a:rPr>
              <a:t>comunque</a:t>
            </a:r>
            <a:r>
              <a:rPr lang="it-IT" b="1" dirty="0" smtClean="0">
                <a:latin typeface="+mj-lt"/>
              </a:rPr>
              <a:t> il documento on line.</a:t>
            </a:r>
          </a:p>
          <a:p>
            <a:pPr marL="114300" indent="0">
              <a:buNone/>
            </a:pPr>
            <a:r>
              <a:rPr lang="it-IT" dirty="0" smtClean="0">
                <a:latin typeface="+mj-lt"/>
              </a:rPr>
              <a:t>Da questa decisione derivano parte dei rilievi che ci sono stati mossi e che hanno certamente condizionato la piena comprensione del PSBS al pubblico più ampio.</a:t>
            </a:r>
          </a:p>
          <a:p>
            <a:pPr marL="114300" indent="0">
              <a:buNone/>
            </a:pPr>
            <a:r>
              <a:rPr lang="it-IT" dirty="0" smtClean="0">
                <a:latin typeface="+mj-lt"/>
              </a:rPr>
              <a:t>Confidiamo, per il futuro, di </a:t>
            </a:r>
            <a:r>
              <a:rPr lang="it-IT" b="1" dirty="0" smtClean="0">
                <a:latin typeface="+mj-lt"/>
              </a:rPr>
              <a:t>avviare un percorso di crescita responsabile reciproca,</a:t>
            </a:r>
            <a:r>
              <a:rPr lang="it-IT" dirty="0" smtClean="0">
                <a:latin typeface="+mj-lt"/>
              </a:rPr>
              <a:t> tra istituzioni pubbliche e rappresentanze dei cittadini, in modo da migliorare le forme di partecipazione.</a:t>
            </a:r>
            <a:endParaRPr lang="it-IT" dirty="0">
              <a:latin typeface="+mj-lt"/>
            </a:endParaRPr>
          </a:p>
          <a:p>
            <a:pPr marL="114300" indent="0">
              <a:buNone/>
            </a:pPr>
            <a:endParaRPr lang="it-IT" dirty="0" smtClean="0">
              <a:latin typeface="+mj-lt"/>
            </a:endParaRPr>
          </a:p>
          <a:p>
            <a:pPr marL="114300" indent="0">
              <a:buNone/>
            </a:pPr>
            <a:endParaRPr lang="it-IT" dirty="0" smtClean="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6</a:t>
            </a:fld>
            <a:endParaRPr lang="it-IT"/>
          </a:p>
        </p:txBody>
      </p:sp>
    </p:spTree>
    <p:extLst>
      <p:ext uri="{BB962C8B-B14F-4D97-AF65-F5344CB8AC3E}">
        <p14:creationId xmlns:p14="http://schemas.microsoft.com/office/powerpoint/2010/main" val="97029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2C9"/>
          </a:solidFill>
        </p:spPr>
        <p:txBody>
          <a:bodyPr/>
          <a:lstStyle/>
          <a:p>
            <a:r>
              <a:rPr lang="it-IT" sz="3200" dirty="0" smtClean="0"/>
              <a:t/>
            </a:r>
            <a:br>
              <a:rPr lang="it-IT" sz="3200" dirty="0" smtClean="0"/>
            </a:br>
            <a:r>
              <a:rPr lang="it-IT" sz="3200" dirty="0" smtClean="0"/>
              <a:t/>
            </a:r>
            <a:br>
              <a:rPr lang="it-IT" sz="3200" dirty="0" smtClean="0"/>
            </a:br>
            <a:r>
              <a:rPr lang="it-IT" sz="3200" b="1" dirty="0" smtClean="0"/>
              <a:t>COSA CI AVETE  DETTO  </a:t>
            </a:r>
            <a:r>
              <a:rPr lang="it-IT" sz="2800" dirty="0" smtClean="0"/>
              <a:t>in merito alla</a:t>
            </a:r>
            <a:r>
              <a:rPr lang="it-IT" sz="3200" dirty="0" smtClean="0"/>
              <a:t/>
            </a:r>
            <a:br>
              <a:rPr lang="it-IT" sz="3200" dirty="0" smtClean="0"/>
            </a:br>
            <a:r>
              <a:rPr lang="it-IT" sz="3200" dirty="0" smtClean="0"/>
              <a:t>Macro area 1 sulla </a:t>
            </a:r>
            <a:r>
              <a:rPr lang="it-IT" sz="3200" b="1" dirty="0" smtClean="0"/>
              <a:t>Prevenzione</a:t>
            </a:r>
            <a:r>
              <a:rPr lang="it-IT" sz="3200" dirty="0" smtClean="0"/>
              <a:t/>
            </a:r>
            <a:br>
              <a:rPr lang="it-IT" sz="3200" dirty="0" smtClean="0"/>
            </a:br>
            <a:r>
              <a:rPr lang="it-IT" sz="2000" dirty="0"/>
              <a:t/>
            </a:r>
            <a:br>
              <a:rPr lang="it-IT" sz="2000" dirty="0"/>
            </a:br>
            <a:r>
              <a:rPr lang="it-IT" sz="2000" dirty="0" smtClean="0"/>
              <a:t/>
            </a:r>
            <a:br>
              <a:rPr lang="it-IT" sz="2000" dirty="0" smtClean="0"/>
            </a:br>
            <a:r>
              <a:rPr lang="it-IT" sz="2000" dirty="0" smtClean="0"/>
              <a:t>COSA CI AVETE </a:t>
            </a:r>
            <a:endParaRPr lang="it-IT" sz="20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Autofit/>
          </a:bodyPr>
          <a:lstStyle/>
          <a:p>
            <a:pPr algn="just"/>
            <a:r>
              <a:rPr lang="it-IT" sz="1800" dirty="0" smtClean="0">
                <a:latin typeface="+mj-lt"/>
              </a:rPr>
              <a:t>..che è necessaria una maggiore connessione e un presidio specifico nella relazione tra  </a:t>
            </a:r>
            <a:r>
              <a:rPr lang="it-IT" sz="1800" b="1" dirty="0" smtClean="0">
                <a:latin typeface="+mj-lt"/>
              </a:rPr>
              <a:t>AMBIENTE e SALUTE</a:t>
            </a:r>
          </a:p>
          <a:p>
            <a:pPr algn="just"/>
            <a:r>
              <a:rPr lang="it-IT" sz="1800" b="1" dirty="0" smtClean="0">
                <a:latin typeface="+mj-lt"/>
              </a:rPr>
              <a:t>..</a:t>
            </a:r>
            <a:r>
              <a:rPr lang="it-IT" sz="1800" dirty="0" smtClean="0">
                <a:latin typeface="+mj-lt"/>
              </a:rPr>
              <a:t>che in materia di </a:t>
            </a:r>
            <a:r>
              <a:rPr lang="it-IT" sz="1800" b="1" dirty="0" smtClean="0">
                <a:latin typeface="+mj-lt"/>
              </a:rPr>
              <a:t>LAVORO E SALUTE,</a:t>
            </a:r>
            <a:r>
              <a:rPr lang="it-IT" sz="1800" dirty="0" smtClean="0">
                <a:latin typeface="+mj-lt"/>
              </a:rPr>
              <a:t> oltre a porre il problema fondamentale della  sicurezza, vanno avviati anche percorsi formativi ai lavoratori, ad es. delle pubbliche amministrazioni, su tematiche di sensibilizzazione della salute (dalla prevenzione agli stili di vita, fino alla gestione delle patologie) </a:t>
            </a:r>
          </a:p>
          <a:p>
            <a:pPr algn="just"/>
            <a:r>
              <a:rPr lang="it-IT" sz="1800" dirty="0" smtClean="0">
                <a:latin typeface="+mj-lt"/>
              </a:rPr>
              <a:t>..che le campagne di </a:t>
            </a:r>
            <a:r>
              <a:rPr lang="it-IT" sz="1800" b="1" dirty="0" smtClean="0">
                <a:latin typeface="+mj-lt"/>
              </a:rPr>
              <a:t>PREVENZIONE</a:t>
            </a:r>
            <a:r>
              <a:rPr lang="it-IT" sz="1800" dirty="0" smtClean="0">
                <a:latin typeface="+mj-lt"/>
              </a:rPr>
              <a:t>  vanno differenziate </a:t>
            </a:r>
            <a:r>
              <a:rPr lang="it-IT" sz="1800" b="1" dirty="0" smtClean="0">
                <a:latin typeface="+mj-lt"/>
              </a:rPr>
              <a:t>PER FASCE DI ETÀ </a:t>
            </a:r>
            <a:r>
              <a:rPr lang="it-IT" sz="1800" dirty="0" smtClean="0">
                <a:latin typeface="+mj-lt"/>
              </a:rPr>
              <a:t>per essere maggiormente efficaci</a:t>
            </a:r>
          </a:p>
          <a:p>
            <a:pPr algn="just"/>
            <a:r>
              <a:rPr lang="it-IT" sz="1800" dirty="0" smtClean="0">
                <a:latin typeface="+mj-lt"/>
              </a:rPr>
              <a:t>..che andrebbe assegnato un ruolo </a:t>
            </a:r>
            <a:r>
              <a:rPr lang="it-IT" sz="1800" dirty="0">
                <a:latin typeface="+mj-lt"/>
              </a:rPr>
              <a:t>specifico nella prevenzione </a:t>
            </a:r>
            <a:r>
              <a:rPr lang="it-IT" sz="1800" dirty="0" smtClean="0">
                <a:latin typeface="+mj-lt"/>
              </a:rPr>
              <a:t>a </a:t>
            </a:r>
            <a:r>
              <a:rPr lang="it-IT" sz="1800" b="1" dirty="0" smtClean="0">
                <a:latin typeface="+mj-lt"/>
              </a:rPr>
              <a:t>FIGURE PROFESSIONALI </a:t>
            </a:r>
            <a:r>
              <a:rPr lang="it-IT" sz="1800" dirty="0" smtClean="0">
                <a:latin typeface="+mj-lt"/>
              </a:rPr>
              <a:t>oggi  POCO consultate e POCO </a:t>
            </a:r>
            <a:r>
              <a:rPr lang="it-IT" sz="1800" b="1" dirty="0" smtClean="0">
                <a:latin typeface="+mj-lt"/>
              </a:rPr>
              <a:t>COINVOLTE</a:t>
            </a:r>
            <a:r>
              <a:rPr lang="it-IT" sz="1800" dirty="0" smtClean="0">
                <a:latin typeface="+mj-lt"/>
              </a:rPr>
              <a:t> </a:t>
            </a:r>
            <a:r>
              <a:rPr lang="it-IT" sz="1800" dirty="0">
                <a:latin typeface="+mj-lt"/>
              </a:rPr>
              <a:t>(</a:t>
            </a:r>
            <a:r>
              <a:rPr lang="it-IT" sz="1800" dirty="0" smtClean="0">
                <a:latin typeface="+mj-lt"/>
              </a:rPr>
              <a:t>psicologo</a:t>
            </a:r>
            <a:r>
              <a:rPr lang="it-IT" sz="1800" dirty="0">
                <a:latin typeface="+mj-lt"/>
              </a:rPr>
              <a:t>, </a:t>
            </a:r>
            <a:r>
              <a:rPr lang="it-IT" sz="1800" dirty="0" smtClean="0">
                <a:latin typeface="+mj-lt"/>
              </a:rPr>
              <a:t>fisioterapista, dietologo nutrizionista..)</a:t>
            </a:r>
          </a:p>
          <a:p>
            <a:pPr algn="just"/>
            <a:r>
              <a:rPr lang="it-IT" sz="1800" dirty="0" smtClean="0">
                <a:latin typeface="+mj-lt"/>
              </a:rPr>
              <a:t>..che l’</a:t>
            </a:r>
            <a:r>
              <a:rPr lang="it-IT" sz="1800" b="1" dirty="0" smtClean="0">
                <a:latin typeface="+mj-lt"/>
              </a:rPr>
              <a:t>ASSISTENZA </a:t>
            </a:r>
            <a:r>
              <a:rPr lang="it-IT" sz="1800" b="1" dirty="0">
                <a:latin typeface="+mj-lt"/>
              </a:rPr>
              <a:t>DIET</a:t>
            </a:r>
            <a:r>
              <a:rPr lang="it-IT" sz="1800" b="1" dirty="0" smtClean="0">
                <a:latin typeface="+mj-lt"/>
              </a:rPr>
              <a:t>ETICA NUTRIZIONALE  </a:t>
            </a:r>
            <a:r>
              <a:rPr lang="it-IT" sz="1800" dirty="0" smtClean="0">
                <a:latin typeface="+mj-lt"/>
              </a:rPr>
              <a:t>pubblica e di comunità può costituirsi quale forma di prevenzione dei rischi specifici e approccio complementare alla cura di numerose patologie</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7</a:t>
            </a:fld>
            <a:endParaRPr lang="it-IT"/>
          </a:p>
        </p:txBody>
      </p:sp>
    </p:spTree>
    <p:extLst>
      <p:ext uri="{BB962C8B-B14F-4D97-AF65-F5344CB8AC3E}">
        <p14:creationId xmlns:p14="http://schemas.microsoft.com/office/powerpoint/2010/main" val="237266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2C9"/>
          </a:solidFill>
        </p:spPr>
        <p:txBody>
          <a:bodyPr/>
          <a:lstStyle/>
          <a:p>
            <a:r>
              <a:rPr lang="it-IT" sz="3200" dirty="0" smtClean="0"/>
              <a:t/>
            </a:r>
            <a:br>
              <a:rPr lang="it-IT" sz="3200" dirty="0" smtClean="0"/>
            </a:br>
            <a:r>
              <a:rPr lang="it-IT" sz="3200" dirty="0" smtClean="0"/>
              <a:t/>
            </a:r>
            <a:br>
              <a:rPr lang="it-IT" sz="3200" dirty="0" smtClean="0"/>
            </a:br>
            <a:r>
              <a:rPr lang="it-IT" sz="3200" b="1" dirty="0" smtClean="0"/>
              <a:t>segue su</a:t>
            </a:r>
            <a:br>
              <a:rPr lang="it-IT" sz="3200" b="1" dirty="0" smtClean="0"/>
            </a:br>
            <a:r>
              <a:rPr lang="it-IT" sz="3200" dirty="0" smtClean="0"/>
              <a:t>Macro area 1 sulla </a:t>
            </a:r>
            <a:r>
              <a:rPr lang="it-IT" sz="3200" b="1" dirty="0" smtClean="0"/>
              <a:t>Prevenzione</a:t>
            </a:r>
            <a:r>
              <a:rPr lang="it-IT" sz="3200" dirty="0" smtClean="0"/>
              <a:t/>
            </a:r>
            <a:br>
              <a:rPr lang="it-IT" sz="3200" dirty="0" smtClean="0"/>
            </a:br>
            <a:r>
              <a:rPr lang="it-IT" sz="2000" dirty="0"/>
              <a:t/>
            </a:r>
            <a:br>
              <a:rPr lang="it-IT" sz="2000" dirty="0"/>
            </a:br>
            <a:r>
              <a:rPr lang="it-IT" sz="2000" dirty="0" smtClean="0"/>
              <a:t/>
            </a:r>
            <a:br>
              <a:rPr lang="it-IT" sz="2000" dirty="0" smtClean="0"/>
            </a:br>
            <a:r>
              <a:rPr lang="it-IT" sz="2000" dirty="0" smtClean="0"/>
              <a:t>COSA CI AVETE </a:t>
            </a:r>
            <a:endParaRPr lang="it-IT" sz="20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lnSpcReduction="10000"/>
          </a:bodyPr>
          <a:lstStyle/>
          <a:p>
            <a:pPr algn="just"/>
            <a:r>
              <a:rPr lang="it-IT" sz="1800" b="1" dirty="0" smtClean="0">
                <a:latin typeface="+mj-lt"/>
              </a:rPr>
              <a:t>..</a:t>
            </a:r>
            <a:r>
              <a:rPr lang="it-IT" sz="1800" dirty="0" smtClean="0">
                <a:latin typeface="+mj-lt"/>
              </a:rPr>
              <a:t>che in materia di </a:t>
            </a:r>
            <a:r>
              <a:rPr lang="it-IT" sz="1800" b="1" dirty="0" smtClean="0">
                <a:latin typeface="+mj-lt"/>
              </a:rPr>
              <a:t>SALUTE MENTALE</a:t>
            </a:r>
            <a:r>
              <a:rPr lang="it-IT" sz="1800" dirty="0" smtClean="0">
                <a:latin typeface="+mj-lt"/>
              </a:rPr>
              <a:t>, forme stabili di </a:t>
            </a:r>
            <a:r>
              <a:rPr lang="it-IT" sz="1800" dirty="0">
                <a:latin typeface="+mj-lt"/>
              </a:rPr>
              <a:t>p</a:t>
            </a:r>
            <a:r>
              <a:rPr lang="it-IT" sz="1800" dirty="0" smtClean="0">
                <a:latin typeface="+mj-lt"/>
              </a:rPr>
              <a:t>revenzione nelle </a:t>
            </a:r>
            <a:r>
              <a:rPr lang="it-IT" sz="1800" dirty="0">
                <a:latin typeface="+mj-lt"/>
              </a:rPr>
              <a:t>scuole </a:t>
            </a:r>
            <a:r>
              <a:rPr lang="it-IT" sz="1800" dirty="0" smtClean="0">
                <a:latin typeface="+mj-lt"/>
              </a:rPr>
              <a:t>attraverso </a:t>
            </a:r>
            <a:r>
              <a:rPr lang="it-IT" sz="1800" dirty="0">
                <a:latin typeface="+mj-lt"/>
              </a:rPr>
              <a:t>lo psicologo scolastico, </a:t>
            </a:r>
            <a:r>
              <a:rPr lang="it-IT" sz="1800" dirty="0" smtClean="0">
                <a:latin typeface="+mj-lt"/>
              </a:rPr>
              <a:t>sarebbero utili </a:t>
            </a:r>
            <a:r>
              <a:rPr lang="it-IT" sz="1800" dirty="0">
                <a:latin typeface="+mj-lt"/>
              </a:rPr>
              <a:t>sia a contrastare </a:t>
            </a:r>
            <a:r>
              <a:rPr lang="it-IT" sz="1800" dirty="0" smtClean="0">
                <a:latin typeface="+mj-lt"/>
              </a:rPr>
              <a:t>le </a:t>
            </a:r>
            <a:r>
              <a:rPr lang="it-IT" sz="1800" dirty="0">
                <a:latin typeface="+mj-lt"/>
              </a:rPr>
              <a:t>diverse forme di disagio giovanile, sia le forme di </a:t>
            </a:r>
            <a:r>
              <a:rPr lang="it-IT" sz="1800" i="1" dirty="0" err="1">
                <a:latin typeface="+mj-lt"/>
              </a:rPr>
              <a:t>burn</a:t>
            </a:r>
            <a:r>
              <a:rPr lang="it-IT" sz="1800" i="1" dirty="0">
                <a:latin typeface="+mj-lt"/>
              </a:rPr>
              <a:t> out </a:t>
            </a:r>
            <a:r>
              <a:rPr lang="it-IT" sz="1800" dirty="0">
                <a:latin typeface="+mj-lt"/>
              </a:rPr>
              <a:t>nei </a:t>
            </a:r>
            <a:r>
              <a:rPr lang="it-IT" sz="1800" dirty="0" smtClean="0">
                <a:latin typeface="+mj-lt"/>
              </a:rPr>
              <a:t>docenti</a:t>
            </a:r>
          </a:p>
          <a:p>
            <a:pPr algn="just"/>
            <a:r>
              <a:rPr lang="it-IT" sz="1800" dirty="0" smtClean="0">
                <a:latin typeface="+mj-lt"/>
              </a:rPr>
              <a:t>..che nei casi di </a:t>
            </a:r>
            <a:r>
              <a:rPr lang="it-IT" sz="1800" b="1" dirty="0" smtClean="0">
                <a:latin typeface="+mj-lt"/>
              </a:rPr>
              <a:t>DISABILITÀ </a:t>
            </a:r>
            <a:r>
              <a:rPr lang="it-IT" sz="1800" b="1" dirty="0">
                <a:latin typeface="+mj-lt"/>
              </a:rPr>
              <a:t>NEI </a:t>
            </a:r>
            <a:r>
              <a:rPr lang="it-IT" sz="1800" b="1" dirty="0" smtClean="0">
                <a:latin typeface="+mj-lt"/>
              </a:rPr>
              <a:t>MINORI</a:t>
            </a:r>
            <a:r>
              <a:rPr lang="it-IT" sz="1800" dirty="0" smtClean="0">
                <a:latin typeface="+mj-lt"/>
              </a:rPr>
              <a:t> esiste un problema di  prevenzione </a:t>
            </a:r>
            <a:r>
              <a:rPr lang="it-IT" sz="1800" dirty="0">
                <a:latin typeface="+mj-lt"/>
              </a:rPr>
              <a:t>del disagio famigliare (</a:t>
            </a:r>
            <a:r>
              <a:rPr lang="it-IT" sz="1800" dirty="0" smtClean="0">
                <a:latin typeface="+mj-lt"/>
              </a:rPr>
              <a:t>genitori, </a:t>
            </a:r>
            <a:r>
              <a:rPr lang="it-IT" sz="1800" dirty="0">
                <a:latin typeface="+mj-lt"/>
              </a:rPr>
              <a:t>ma anche fratelli e sorelle</a:t>
            </a:r>
            <a:r>
              <a:rPr lang="it-IT" sz="1800" dirty="0" smtClean="0">
                <a:latin typeface="+mj-lt"/>
              </a:rPr>
              <a:t>), </a:t>
            </a:r>
            <a:r>
              <a:rPr lang="it-IT" sz="1800" dirty="0">
                <a:latin typeface="+mj-lt"/>
              </a:rPr>
              <a:t>della povertà relazionale, economica e sociale che ne deriva </a:t>
            </a:r>
            <a:endParaRPr lang="it-IT" sz="1800" dirty="0" smtClean="0">
              <a:latin typeface="+mj-lt"/>
            </a:endParaRPr>
          </a:p>
          <a:p>
            <a:pPr algn="just"/>
            <a:r>
              <a:rPr lang="it-IT" sz="1800" dirty="0" smtClean="0">
                <a:latin typeface="+mj-lt"/>
              </a:rPr>
              <a:t>…che si auspica il riconoscimento </a:t>
            </a:r>
            <a:r>
              <a:rPr lang="it-IT" sz="1800" dirty="0">
                <a:latin typeface="+mj-lt"/>
              </a:rPr>
              <a:t>del </a:t>
            </a:r>
            <a:r>
              <a:rPr lang="it-IT" sz="1800" b="1" i="1" dirty="0" err="1" smtClean="0">
                <a:latin typeface="+mj-lt"/>
              </a:rPr>
              <a:t>Caregiver</a:t>
            </a:r>
            <a:r>
              <a:rPr lang="it-IT" sz="1800" i="1" dirty="0" smtClean="0">
                <a:latin typeface="+mj-lt"/>
              </a:rPr>
              <a:t> …</a:t>
            </a:r>
            <a:r>
              <a:rPr lang="it-IT" sz="1800" dirty="0" smtClean="0">
                <a:latin typeface="+mj-lt"/>
              </a:rPr>
              <a:t> </a:t>
            </a:r>
            <a:r>
              <a:rPr lang="it-IT" sz="1800" dirty="0" err="1" smtClean="0">
                <a:latin typeface="+mj-lt"/>
              </a:rPr>
              <a:t>nonchè</a:t>
            </a:r>
            <a:r>
              <a:rPr lang="it-IT" sz="1800" dirty="0" smtClean="0">
                <a:latin typeface="+mj-lt"/>
              </a:rPr>
              <a:t> di servizi </a:t>
            </a:r>
            <a:r>
              <a:rPr lang="it-IT" sz="1800" dirty="0">
                <a:latin typeface="+mj-lt"/>
              </a:rPr>
              <a:t>che permettano di continuare a lavorare al </a:t>
            </a:r>
            <a:r>
              <a:rPr lang="it-IT" sz="1800" dirty="0" smtClean="0">
                <a:latin typeface="+mj-lt"/>
              </a:rPr>
              <a:t>genitore</a:t>
            </a:r>
          </a:p>
          <a:p>
            <a:pPr algn="just"/>
            <a:r>
              <a:rPr lang="it-IT" sz="1600" b="1" dirty="0" smtClean="0"/>
              <a:t>..</a:t>
            </a:r>
            <a:r>
              <a:rPr lang="it-IT" sz="1800" dirty="0">
                <a:latin typeface="+mj-lt"/>
              </a:rPr>
              <a:t>che </a:t>
            </a:r>
            <a:r>
              <a:rPr lang="it-IT" sz="1800" dirty="0" smtClean="0">
                <a:latin typeface="+mj-lt"/>
              </a:rPr>
              <a:t>è </a:t>
            </a:r>
            <a:r>
              <a:rPr lang="it-IT" sz="1800" dirty="0">
                <a:latin typeface="+mj-lt"/>
              </a:rPr>
              <a:t>fondamentale il mantenimento dello stato di salute del </a:t>
            </a:r>
            <a:r>
              <a:rPr lang="it-IT" sz="1800" i="1" dirty="0" err="1">
                <a:latin typeface="+mj-lt"/>
              </a:rPr>
              <a:t>Caregiver</a:t>
            </a:r>
            <a:r>
              <a:rPr lang="it-IT" sz="1800" i="1" dirty="0">
                <a:latin typeface="+mj-lt"/>
              </a:rPr>
              <a:t> </a:t>
            </a:r>
            <a:r>
              <a:rPr lang="it-IT" sz="1800" dirty="0">
                <a:latin typeface="+mj-lt"/>
              </a:rPr>
              <a:t>come </a:t>
            </a:r>
            <a:r>
              <a:rPr lang="it-IT" sz="1800" b="1" dirty="0">
                <a:latin typeface="+mj-lt"/>
              </a:rPr>
              <a:t>investimento per il SSR </a:t>
            </a:r>
            <a:r>
              <a:rPr lang="it-IT" sz="1800" dirty="0">
                <a:latin typeface="+mj-lt"/>
              </a:rPr>
              <a:t>dato il suo lavoro di cura, ritardandone il depauperamento fisico e psicologico, </a:t>
            </a:r>
            <a:r>
              <a:rPr lang="it-IT" sz="1800" dirty="0" smtClean="0">
                <a:latin typeface="+mj-lt"/>
              </a:rPr>
              <a:t>che sono causa di maggiore </a:t>
            </a:r>
            <a:r>
              <a:rPr lang="it-IT" sz="1800" dirty="0">
                <a:latin typeface="+mj-lt"/>
              </a:rPr>
              <a:t>rischio di </a:t>
            </a:r>
            <a:r>
              <a:rPr lang="it-IT" sz="1800" dirty="0" smtClean="0">
                <a:latin typeface="+mj-lt"/>
              </a:rPr>
              <a:t>malattie </a:t>
            </a:r>
            <a:r>
              <a:rPr lang="it-IT" sz="1800" dirty="0">
                <a:latin typeface="+mj-lt"/>
              </a:rPr>
              <a:t>e minore speranza di vita</a:t>
            </a:r>
          </a:p>
          <a:p>
            <a:pPr algn="just"/>
            <a:r>
              <a:rPr lang="it-IT" sz="1800" dirty="0">
                <a:latin typeface="+mj-lt"/>
              </a:rPr>
              <a:t>….che è necessario immaginare forme di prevenzione dall’esclusione sociale </a:t>
            </a:r>
            <a:r>
              <a:rPr lang="it-IT" sz="1800" dirty="0" smtClean="0">
                <a:latin typeface="+mj-lt"/>
              </a:rPr>
              <a:t>nei </a:t>
            </a:r>
            <a:r>
              <a:rPr lang="it-IT" sz="1800" dirty="0">
                <a:latin typeface="+mj-lt"/>
              </a:rPr>
              <a:t>bambini con disabilità dalla prima età e poi lungo tutto il corso della vita, per favorire una vita in autonomia sia propria sia dei </a:t>
            </a:r>
            <a:r>
              <a:rPr lang="it-IT" sz="1800" b="1" dirty="0">
                <a:latin typeface="+mj-lt"/>
              </a:rPr>
              <a:t>fratelli o sorelle </a:t>
            </a:r>
            <a:r>
              <a:rPr lang="it-IT" sz="1800" dirty="0" smtClean="0">
                <a:latin typeface="+mj-lt"/>
              </a:rPr>
              <a:t>per colmare </a:t>
            </a:r>
            <a:r>
              <a:rPr lang="it-IT" sz="1800" dirty="0">
                <a:latin typeface="+mj-lt"/>
              </a:rPr>
              <a:t>il </a:t>
            </a:r>
            <a:r>
              <a:rPr lang="it-IT" sz="1800" i="1" dirty="0">
                <a:latin typeface="+mj-lt"/>
              </a:rPr>
              <a:t>gap</a:t>
            </a:r>
            <a:r>
              <a:rPr lang="it-IT" sz="1800" dirty="0">
                <a:latin typeface="+mj-lt"/>
              </a:rPr>
              <a:t> prodottosi con la presenza di una persona con disabilità in famiglia</a:t>
            </a: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8</a:t>
            </a:fld>
            <a:endParaRPr lang="it-IT"/>
          </a:p>
        </p:txBody>
      </p:sp>
    </p:spTree>
    <p:extLst>
      <p:ext uri="{BB962C8B-B14F-4D97-AF65-F5344CB8AC3E}">
        <p14:creationId xmlns:p14="http://schemas.microsoft.com/office/powerpoint/2010/main" val="152605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2C9"/>
          </a:solidFill>
        </p:spPr>
        <p:txBody>
          <a:bodyPr/>
          <a:lstStyle/>
          <a:p>
            <a:r>
              <a:rPr lang="it-IT" sz="3200" dirty="0" smtClean="0"/>
              <a:t/>
            </a:r>
            <a:br>
              <a:rPr lang="it-IT" sz="3200" dirty="0" smtClean="0"/>
            </a:br>
            <a:r>
              <a:rPr lang="it-IT" sz="3200" dirty="0" smtClean="0"/>
              <a:t/>
            </a:r>
            <a:br>
              <a:rPr lang="it-IT" sz="3200" dirty="0" smtClean="0"/>
            </a:br>
            <a:r>
              <a:rPr lang="it-IT" sz="3200" b="1" dirty="0" smtClean="0"/>
              <a:t>segue su</a:t>
            </a:r>
            <a:br>
              <a:rPr lang="it-IT" sz="3200" b="1" dirty="0" smtClean="0"/>
            </a:br>
            <a:r>
              <a:rPr lang="it-IT" sz="3200" dirty="0" smtClean="0"/>
              <a:t>Macro area 1 sulla </a:t>
            </a:r>
            <a:r>
              <a:rPr lang="it-IT" sz="3200" b="1" dirty="0" smtClean="0"/>
              <a:t>Prevenzione</a:t>
            </a:r>
            <a:r>
              <a:rPr lang="it-IT" sz="3200" dirty="0" smtClean="0"/>
              <a:t/>
            </a:r>
            <a:br>
              <a:rPr lang="it-IT" sz="3200" dirty="0" smtClean="0"/>
            </a:br>
            <a:r>
              <a:rPr lang="it-IT" sz="2000" dirty="0"/>
              <a:t/>
            </a:r>
            <a:br>
              <a:rPr lang="it-IT" sz="2000" dirty="0"/>
            </a:br>
            <a:r>
              <a:rPr lang="it-IT" sz="2000" dirty="0" smtClean="0"/>
              <a:t/>
            </a:r>
            <a:br>
              <a:rPr lang="it-IT" sz="2000" dirty="0" smtClean="0"/>
            </a:br>
            <a:r>
              <a:rPr lang="it-IT" sz="2000" dirty="0" smtClean="0"/>
              <a:t>COSA CI AVETE </a:t>
            </a:r>
            <a:endParaRPr lang="it-IT" sz="2000" dirty="0"/>
          </a:p>
        </p:txBody>
      </p:sp>
      <p:sp>
        <p:nvSpPr>
          <p:cNvPr id="3" name="Segnaposto contenuto 2"/>
          <p:cNvSpPr>
            <a:spLocks noGrp="1"/>
          </p:cNvSpPr>
          <p:nvPr>
            <p:ph idx="1"/>
          </p:nvPr>
        </p:nvSpPr>
        <p:spPr>
          <a:xfrm>
            <a:off x="457200" y="1628800"/>
            <a:ext cx="7620000" cy="4772000"/>
          </a:xfrm>
          <a:solidFill>
            <a:schemeClr val="accent1">
              <a:lumMod val="20000"/>
              <a:lumOff val="80000"/>
            </a:schemeClr>
          </a:solidFill>
        </p:spPr>
        <p:txBody>
          <a:bodyPr>
            <a:normAutofit lnSpcReduction="10000"/>
          </a:bodyPr>
          <a:lstStyle/>
          <a:p>
            <a:pPr algn="just"/>
            <a:r>
              <a:rPr lang="it-IT" sz="1800" dirty="0">
                <a:latin typeface="+mj-lt"/>
              </a:rPr>
              <a:t>.. che va dato maggiore </a:t>
            </a:r>
            <a:r>
              <a:rPr lang="it-IT" sz="1800" b="1" dirty="0">
                <a:latin typeface="+mj-lt"/>
              </a:rPr>
              <a:t>SOSTEGNO alla GENITORIALITA</a:t>
            </a:r>
            <a:r>
              <a:rPr lang="it-IT" sz="1800" dirty="0">
                <a:latin typeface="+mj-lt"/>
              </a:rPr>
              <a:t>’ come forma integrante e riconosciuta di prevenzione (pro attiva) in un’ottica di vita indipendente soprattutto nei casi di persone con disabilità, anche attraverso più forme di mutuo aiuto famigliare</a:t>
            </a:r>
          </a:p>
          <a:p>
            <a:pPr algn="just"/>
            <a:r>
              <a:rPr lang="it-IT" sz="1800" dirty="0">
                <a:latin typeface="+mj-lt"/>
              </a:rPr>
              <a:t>..che è necessario prevenire i </a:t>
            </a:r>
            <a:r>
              <a:rPr lang="it-IT" sz="1800" b="1" dirty="0">
                <a:latin typeface="+mj-lt"/>
              </a:rPr>
              <a:t>DISTURBI DELLO SVILUPPO </a:t>
            </a:r>
            <a:r>
              <a:rPr lang="it-IT" sz="1800" dirty="0">
                <a:latin typeface="+mj-lt"/>
              </a:rPr>
              <a:t>(emotivi o comportamentali) già nell’infanzia e nell’adolescenza, assegnando più risorse di personale sia nei servizi sociali sia nei servizi di psicologia territoriale,  per prevenire le forme più gravi e di difficile trattamento in età adulta </a:t>
            </a:r>
          </a:p>
          <a:p>
            <a:pPr algn="just"/>
            <a:r>
              <a:rPr lang="it-IT" sz="1800" dirty="0">
                <a:latin typeface="+mj-lt"/>
              </a:rPr>
              <a:t>..che è necessario assegnare più attenzione alle </a:t>
            </a:r>
            <a:r>
              <a:rPr lang="it-IT" sz="1800" b="1" dirty="0">
                <a:latin typeface="+mj-lt"/>
              </a:rPr>
              <a:t>DIPENDENZE PATOLOGICHE</a:t>
            </a:r>
            <a:r>
              <a:rPr lang="it-IT" sz="1800" dirty="0">
                <a:latin typeface="+mj-lt"/>
              </a:rPr>
              <a:t>  in ogni loro forma (alcol, sostanze, gioco d’azzardo, videogiochi..) e in tutte le fasce di età e in tutte le classi sociali</a:t>
            </a:r>
          </a:p>
          <a:p>
            <a:pPr algn="just"/>
            <a:r>
              <a:rPr lang="it-IT" sz="1800" dirty="0">
                <a:latin typeface="+mj-lt"/>
              </a:rPr>
              <a:t>.. che vanno perseguite con maggiore efficacia le azioni previste dai piani di recupero delle prestazioni di </a:t>
            </a:r>
            <a:r>
              <a:rPr lang="it-IT" sz="1800" b="1" dirty="0">
                <a:latin typeface="+mj-lt"/>
              </a:rPr>
              <a:t>prevenzione secondaria </a:t>
            </a:r>
            <a:r>
              <a:rPr lang="it-IT" sz="1800" dirty="0">
                <a:latin typeface="+mj-lt"/>
              </a:rPr>
              <a:t>quali quelle degli </a:t>
            </a:r>
            <a:r>
              <a:rPr lang="it-IT" sz="1800" b="1" dirty="0">
                <a:latin typeface="+mj-lt"/>
              </a:rPr>
              <a:t>SCREENING ONCOLOGICI</a:t>
            </a:r>
            <a:r>
              <a:rPr lang="it-IT" sz="1800" dirty="0">
                <a:latin typeface="+mj-lt"/>
              </a:rPr>
              <a:t>,  sospese a causa della pandemia</a:t>
            </a:r>
          </a:p>
          <a:p>
            <a:pPr algn="just"/>
            <a:r>
              <a:rPr lang="it-IT" sz="1800" dirty="0">
                <a:latin typeface="+mj-lt"/>
              </a:rPr>
              <a:t>..che in materia di </a:t>
            </a:r>
            <a:r>
              <a:rPr lang="it-IT" sz="1800" b="1" dirty="0">
                <a:latin typeface="+mj-lt"/>
              </a:rPr>
              <a:t>screening</a:t>
            </a:r>
            <a:r>
              <a:rPr lang="it-IT" sz="1800" dirty="0">
                <a:latin typeface="+mj-lt"/>
              </a:rPr>
              <a:t> vanno avviati (o ripresi) quelli </a:t>
            </a:r>
            <a:r>
              <a:rPr lang="it-IT" sz="1800" b="1" dirty="0">
                <a:latin typeface="+mj-lt"/>
              </a:rPr>
              <a:t>in età pediatrica</a:t>
            </a:r>
            <a:r>
              <a:rPr lang="it-IT" sz="1800" dirty="0">
                <a:latin typeface="+mj-lt"/>
              </a:rPr>
              <a:t> quali, ad esempio, quelli per la prevenzione delle malattie oculari</a:t>
            </a:r>
          </a:p>
          <a:p>
            <a:pPr algn="just"/>
            <a:endParaRPr lang="it-IT" sz="1800" dirty="0">
              <a:latin typeface="+mj-lt"/>
            </a:endParaRPr>
          </a:p>
          <a:p>
            <a:pPr algn="just"/>
            <a:endParaRPr lang="it-IT" sz="1900" dirty="0">
              <a:latin typeface="+mj-lt"/>
            </a:endParaRPr>
          </a:p>
          <a:p>
            <a:pPr algn="just"/>
            <a:endParaRPr lang="it-IT" sz="2000" dirty="0">
              <a:latin typeface="+mj-lt"/>
            </a:endParaRPr>
          </a:p>
        </p:txBody>
      </p:sp>
      <p:sp>
        <p:nvSpPr>
          <p:cNvPr id="4" name="Segnaposto data 3"/>
          <p:cNvSpPr>
            <a:spLocks noGrp="1"/>
          </p:cNvSpPr>
          <p:nvPr>
            <p:ph type="dt" sz="half" idx="10"/>
          </p:nvPr>
        </p:nvSpPr>
        <p:spPr/>
        <p:txBody>
          <a:bodyPr/>
          <a:lstStyle/>
          <a:p>
            <a:fld id="{4FDC81C6-13AE-4BF8-B6F2-16CFF4D61C6F}" type="datetime1">
              <a:rPr lang="it-IT" smtClean="0"/>
              <a:t>18/02/2022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B518AD7-88D1-43C2-B8D3-AFDEE33E094B}" type="slidenum">
              <a:rPr lang="it-IT" smtClean="0"/>
              <a:t>9</a:t>
            </a:fld>
            <a:endParaRPr lang="it-IT"/>
          </a:p>
        </p:txBody>
      </p:sp>
    </p:spTree>
    <p:extLst>
      <p:ext uri="{BB962C8B-B14F-4D97-AF65-F5344CB8AC3E}">
        <p14:creationId xmlns:p14="http://schemas.microsoft.com/office/powerpoint/2010/main" val="2769159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4865</TotalTime>
  <Words>3238</Words>
  <Application>Microsoft Office PowerPoint</Application>
  <PresentationFormat>Presentazione su schermo (4:3)</PresentationFormat>
  <Paragraphs>241</Paragraphs>
  <Slides>27</Slides>
  <Notes>3</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Adiacente</vt:lpstr>
      <vt:lpstr>   I VOSTRI  CONTRIBUTI  AL PIANO  REGIONALE   PER  LA  SALUTE   E  IL BENESSERE  SOCIALE   2022 – 2025 Restitution  </vt:lpstr>
      <vt:lpstr> Alcuni chiarimenti e informazioni  utili sull’iter del Piano…. </vt:lpstr>
      <vt:lpstr> Alcuni chiarimenti e informazioni  utili sull’iter del Piano…. </vt:lpstr>
      <vt:lpstr> Alcuni chiarimenti e informazioni  utili sull’iter del Piano…. </vt:lpstr>
      <vt:lpstr> Alcuni chiarimenti e informazioni  utili sull’iter del Piano…. </vt:lpstr>
      <vt:lpstr> Alcuni chiarimenti e informazioni  utili sull’iter del Piano…. </vt:lpstr>
      <vt:lpstr>  COSA CI AVETE  DETTO  in merito alla Macro area 1 sulla Prevenzione   COSA CI AVETE </vt:lpstr>
      <vt:lpstr>  segue su Macro area 1 sulla Prevenzione   COSA CI AVETE </vt:lpstr>
      <vt:lpstr>  segue su Macro area 1 sulla Prevenzione   COSA CI AVETE </vt:lpstr>
      <vt:lpstr> In merito alla Macro area 2 sull’ Assistenza Territoriale… una IMPORTANTE   PUNTUALIZZAZIONE! </vt:lpstr>
      <vt:lpstr>COSA CI AVETE  DETTO  in merito alla  Macro area 2 sull’ Assistenza Territoriale</vt:lpstr>
      <vt:lpstr>Segue su Macro area 2 sull’ Assistenza Territoriale</vt:lpstr>
      <vt:lpstr>Segue su Macro area 2 sull’ Assistenza Territoriale</vt:lpstr>
      <vt:lpstr>Segue su Macro area 2 sull’ Assistenza Territoriale</vt:lpstr>
      <vt:lpstr>Segue su Macro area 2 sull’ Assistenza Territoriale</vt:lpstr>
      <vt:lpstr>COSA CI AVETE  DETTO  in merito alla Macro area 3 sull’ Assistenza Ospedaliera</vt:lpstr>
      <vt:lpstr>COSA CI AVETE  DETTO in merito alla Macro area 4 sul Welfare e servizi sociali</vt:lpstr>
      <vt:lpstr>COSA CI AVETE  DETTO in merito alla Macro area 4 sul Welfare e servizi sociali</vt:lpstr>
      <vt:lpstr>COSA CI AVETE  DETTO in merito alla Macro area 4 sul Welfare e servizi sociali</vt:lpstr>
      <vt:lpstr>COSA CI AVETE  DETTO in merito alla Macro area 4 sul Welfare e servizi sociali</vt:lpstr>
      <vt:lpstr>COSA CI AVETE  DETTO in merito alla Macro area 4 sul Welfare e servizi sociali</vt:lpstr>
      <vt:lpstr>COSA CI AVETE  DETTO in merito alla Macro area 4 sul Welfare e servizi sociali</vt:lpstr>
      <vt:lpstr>COSA CI AVETE  DETTO in merito alla Macro area 4 sul Welfare e servizi sociali</vt:lpstr>
      <vt:lpstr>COSA CI AVETE  DETTO in merito alla Macro area 5 sulla  Governance</vt:lpstr>
      <vt:lpstr>Segue su Macro area 5 sulla  Governance</vt:lpstr>
      <vt:lpstr> un GRAZIE! a: </vt:lpstr>
      <vt:lpstr>Dall’Assessorato regionale  Sanità Salute e Politiche sociali </vt:lpstr>
    </vt:vector>
  </TitlesOfParts>
  <Company>Regione Autonoma Valle d'Aosta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Patrizia VITTORI</dc:creator>
  <cp:lastModifiedBy>Patrizia VITTORI</cp:lastModifiedBy>
  <cp:revision>333</cp:revision>
  <cp:lastPrinted>2022-01-10T13:41:22Z</cp:lastPrinted>
  <dcterms:created xsi:type="dcterms:W3CDTF">2018-02-07T07:39:47Z</dcterms:created>
  <dcterms:modified xsi:type="dcterms:W3CDTF">2022-02-18T09:41:22Z</dcterms:modified>
</cp:coreProperties>
</file>